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8" r:id="rId5"/>
    <p:sldId id="333" r:id="rId6"/>
    <p:sldId id="288" r:id="rId7"/>
    <p:sldId id="334" r:id="rId8"/>
    <p:sldId id="289" r:id="rId9"/>
    <p:sldId id="335" r:id="rId10"/>
    <p:sldId id="287" r:id="rId11"/>
    <p:sldId id="291" r:id="rId12"/>
    <p:sldId id="294" r:id="rId13"/>
    <p:sldId id="292" r:id="rId14"/>
    <p:sldId id="293" r:id="rId15"/>
    <p:sldId id="336" r:id="rId16"/>
    <p:sldId id="338" r:id="rId17"/>
    <p:sldId id="339" r:id="rId18"/>
    <p:sldId id="341" r:id="rId19"/>
    <p:sldId id="340" r:id="rId20"/>
    <p:sldId id="295" r:id="rId21"/>
    <p:sldId id="296" r:id="rId22"/>
    <p:sldId id="297" r:id="rId23"/>
    <p:sldId id="298" r:id="rId24"/>
    <p:sldId id="299" r:id="rId25"/>
    <p:sldId id="300" r:id="rId26"/>
    <p:sldId id="301" r:id="rId27"/>
    <p:sldId id="302" r:id="rId28"/>
    <p:sldId id="303" r:id="rId29"/>
    <p:sldId id="274"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5303B9-E9BE-171A-4BA9-F44FE86BD4AE}" name="COLLET Isabelle (ESTAT)" initials="CI(" userId="S::Isabelle.COLLET@ec.europa.eu::a0bd0b25-252f-4da5-8bf0-9b9b48551f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825" autoAdjust="0"/>
    <p:restoredTop sz="89494" autoAdjust="0"/>
  </p:normalViewPr>
  <p:slideViewPr>
    <p:cSldViewPr snapToGrid="0">
      <p:cViewPr varScale="1">
        <p:scale>
          <a:sx n="66" d="100"/>
          <a:sy n="66" d="100"/>
        </p:scale>
        <p:origin x="64" y="56"/>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478DFB-AF99-4070-BC68-6818FA4E57F6}"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GB"/>
        </a:p>
      </dgm:t>
    </dgm:pt>
    <dgm:pt modelId="{F678CD9C-9702-41C5-BBD6-7A62AA487D29}">
      <dgm:prSet phldrT="[Text]"/>
      <dgm:spPr/>
      <dgm:t>
        <a:bodyPr/>
        <a:lstStyle/>
        <a:p>
          <a:r>
            <a:rPr lang="en-IE" dirty="0">
              <a:solidFill>
                <a:schemeClr val="bg1"/>
              </a:solidFill>
              <a:latin typeface="+mj-lt"/>
              <a:cs typeface="Arial" panose="020B0604020202020204" pitchFamily="34" charset="0"/>
            </a:rPr>
            <a:t>Introduction</a:t>
          </a:r>
          <a:endParaRPr lang="en-GB" dirty="0">
            <a:solidFill>
              <a:schemeClr val="bg1"/>
            </a:solidFill>
          </a:endParaRPr>
        </a:p>
      </dgm:t>
    </dgm:pt>
    <dgm:pt modelId="{39BE3884-4FFF-4EE7-956A-065E4F02158E}" type="parTrans" cxnId="{AEF4F8FD-9AFC-4EAE-891E-EC8D80999430}">
      <dgm:prSet/>
      <dgm:spPr/>
      <dgm:t>
        <a:bodyPr/>
        <a:lstStyle/>
        <a:p>
          <a:endParaRPr lang="en-GB"/>
        </a:p>
      </dgm:t>
    </dgm:pt>
    <dgm:pt modelId="{893CE419-AEEB-472F-8434-7D8BC66FD19E}" type="sibTrans" cxnId="{AEF4F8FD-9AFC-4EAE-891E-EC8D80999430}">
      <dgm:prSet/>
      <dgm:spPr/>
      <dgm:t>
        <a:bodyPr/>
        <a:lstStyle/>
        <a:p>
          <a:endParaRPr lang="en-GB"/>
        </a:p>
      </dgm:t>
    </dgm:pt>
    <dgm:pt modelId="{EF40219A-3293-4209-BFBD-618D35E88AC4}">
      <dgm:prSet phldrT="[Text]"/>
      <dgm:spPr/>
      <dgm:t>
        <a:bodyPr/>
        <a:lstStyle/>
        <a:p>
          <a:r>
            <a:rPr lang="en-GB" dirty="0">
              <a:solidFill>
                <a:schemeClr val="bg1"/>
              </a:solidFill>
              <a:effectLst/>
              <a:latin typeface="+mj-lt"/>
              <a:ea typeface="Calibri" panose="020F0502020204030204" pitchFamily="34" charset="0"/>
              <a:cs typeface="Arial" panose="020B0604020202020204" pitchFamily="34" charset="0"/>
            </a:rPr>
            <a:t>Eurostat’s support for LCUs and better MNE groups’ approach</a:t>
          </a:r>
          <a:endParaRPr lang="en-GB" dirty="0">
            <a:solidFill>
              <a:schemeClr val="bg1"/>
            </a:solidFill>
          </a:endParaRPr>
        </a:p>
      </dgm:t>
    </dgm:pt>
    <dgm:pt modelId="{ECE3E55B-49CA-44D4-843D-529F35C70A72}" type="parTrans" cxnId="{BE7C197D-E90A-41A4-9839-F2639FB1544C}">
      <dgm:prSet/>
      <dgm:spPr/>
      <dgm:t>
        <a:bodyPr/>
        <a:lstStyle/>
        <a:p>
          <a:endParaRPr lang="en-GB"/>
        </a:p>
      </dgm:t>
    </dgm:pt>
    <dgm:pt modelId="{6BA00D30-F8D9-4C1D-9A27-52EC64E5FA6D}" type="sibTrans" cxnId="{BE7C197D-E90A-41A4-9839-F2639FB1544C}">
      <dgm:prSet/>
      <dgm:spPr/>
      <dgm:t>
        <a:bodyPr/>
        <a:lstStyle/>
        <a:p>
          <a:endParaRPr lang="en-GB"/>
        </a:p>
      </dgm:t>
    </dgm:pt>
    <dgm:pt modelId="{81A05070-85DE-447C-9A5A-B42A499DC7D9}">
      <dgm:prSet phldrT="[Text]"/>
      <dgm:spPr/>
      <dgm:t>
        <a:bodyPr/>
        <a:lstStyle/>
        <a:p>
          <a:pPr>
            <a:buClrTx/>
          </a:pPr>
          <a:r>
            <a:rPr lang="en-GB" dirty="0">
              <a:solidFill>
                <a:schemeClr val="bg1"/>
              </a:solidFill>
              <a:effectLst/>
              <a:latin typeface="+mj-lt"/>
              <a:ea typeface="MS Mincho" panose="02020609040205080304" pitchFamily="49" charset="-128"/>
            </a:rPr>
            <a:t>Activities carried out in LCUs and similarly organised structures</a:t>
          </a:r>
          <a:endParaRPr lang="en-GB" dirty="0">
            <a:solidFill>
              <a:schemeClr val="bg1"/>
            </a:solidFill>
          </a:endParaRPr>
        </a:p>
      </dgm:t>
    </dgm:pt>
    <dgm:pt modelId="{F9382E44-81E7-4244-9CF3-D83BDC21385E}" type="parTrans" cxnId="{2658EDCB-2A85-40B7-9750-27D17373B74C}">
      <dgm:prSet/>
      <dgm:spPr/>
      <dgm:t>
        <a:bodyPr/>
        <a:lstStyle/>
        <a:p>
          <a:endParaRPr lang="en-GB"/>
        </a:p>
      </dgm:t>
    </dgm:pt>
    <dgm:pt modelId="{89162BC4-95C5-438F-B3EB-5BF0578D432E}" type="sibTrans" cxnId="{2658EDCB-2A85-40B7-9750-27D17373B74C}">
      <dgm:prSet/>
      <dgm:spPr/>
      <dgm:t>
        <a:bodyPr/>
        <a:lstStyle/>
        <a:p>
          <a:endParaRPr lang="en-GB"/>
        </a:p>
      </dgm:t>
    </dgm:pt>
    <dgm:pt modelId="{826B1DB2-37D5-4BE5-A7AD-70CBDE6642C5}">
      <dgm:prSet phldrT="[Text]"/>
      <dgm:spPr/>
      <dgm:t>
        <a:bodyPr/>
        <a:lstStyle/>
        <a:p>
          <a:pPr>
            <a:buClrTx/>
          </a:pPr>
          <a:r>
            <a:rPr lang="en-GB" dirty="0">
              <a:solidFill>
                <a:schemeClr val="bg1"/>
              </a:solidFill>
              <a:effectLst/>
              <a:latin typeface="+mj-lt"/>
              <a:ea typeface="Calibri" panose="020F0502020204030204" pitchFamily="34" charset="0"/>
            </a:rPr>
            <a:t>The European network of MNE groups coordinators – </a:t>
          </a:r>
          <a:r>
            <a:rPr lang="en-GB" dirty="0" err="1">
              <a:solidFill>
                <a:schemeClr val="bg1"/>
              </a:solidFill>
              <a:effectLst/>
              <a:latin typeface="+mj-lt"/>
              <a:ea typeface="Calibri" panose="020F0502020204030204" pitchFamily="34" charset="0"/>
            </a:rPr>
            <a:t>MNEnet</a:t>
          </a:r>
          <a:endParaRPr lang="en-GB" dirty="0">
            <a:solidFill>
              <a:schemeClr val="bg1"/>
            </a:solidFill>
          </a:endParaRPr>
        </a:p>
      </dgm:t>
    </dgm:pt>
    <dgm:pt modelId="{67DC33E1-5995-4C40-9450-DC70489BFC10}" type="parTrans" cxnId="{BB19DAC2-27F4-4BB9-BE75-30529C8FBEB7}">
      <dgm:prSet/>
      <dgm:spPr/>
      <dgm:t>
        <a:bodyPr/>
        <a:lstStyle/>
        <a:p>
          <a:endParaRPr lang="en-GB"/>
        </a:p>
      </dgm:t>
    </dgm:pt>
    <dgm:pt modelId="{240E99B5-81EC-4CC3-92A9-A72364E4306F}" type="sibTrans" cxnId="{BB19DAC2-27F4-4BB9-BE75-30529C8FBEB7}">
      <dgm:prSet/>
      <dgm:spPr/>
      <dgm:t>
        <a:bodyPr/>
        <a:lstStyle/>
        <a:p>
          <a:endParaRPr lang="en-GB"/>
        </a:p>
      </dgm:t>
    </dgm:pt>
    <dgm:pt modelId="{C56AA722-3BBA-4763-8200-D5074697A9EC}">
      <dgm:prSet phldrT="[Text]"/>
      <dgm:spPr/>
      <dgm:t>
        <a:bodyPr/>
        <a:lstStyle/>
        <a:p>
          <a:pPr>
            <a:buClrTx/>
          </a:pPr>
          <a:r>
            <a:rPr lang="en-GB" dirty="0">
              <a:solidFill>
                <a:schemeClr val="bg1"/>
              </a:solidFill>
              <a:effectLst/>
              <a:latin typeface="+mj-lt"/>
              <a:ea typeface="Calibri" panose="020F0502020204030204" pitchFamily="34" charset="0"/>
            </a:rPr>
            <a:t>Different data sources used in LCUs</a:t>
          </a:r>
          <a:endParaRPr lang="en-GB" dirty="0">
            <a:solidFill>
              <a:schemeClr val="bg1"/>
            </a:solidFill>
          </a:endParaRPr>
        </a:p>
      </dgm:t>
    </dgm:pt>
    <dgm:pt modelId="{512637D1-D79C-48DF-AD98-CCB511D5D4C1}" type="parTrans" cxnId="{55E1A32E-6CB0-49B6-BE42-65AC3BA40F2E}">
      <dgm:prSet/>
      <dgm:spPr/>
      <dgm:t>
        <a:bodyPr/>
        <a:lstStyle/>
        <a:p>
          <a:endParaRPr lang="en-GB"/>
        </a:p>
      </dgm:t>
    </dgm:pt>
    <dgm:pt modelId="{BF7C0AA3-9F7B-4154-BFCF-7D4A24C04857}" type="sibTrans" cxnId="{55E1A32E-6CB0-49B6-BE42-65AC3BA40F2E}">
      <dgm:prSet/>
      <dgm:spPr/>
      <dgm:t>
        <a:bodyPr/>
        <a:lstStyle/>
        <a:p>
          <a:endParaRPr lang="en-GB"/>
        </a:p>
      </dgm:t>
    </dgm:pt>
    <dgm:pt modelId="{63125E8F-2363-41D2-A9CC-B82EFE920C43}">
      <dgm:prSet phldrT="[Text]"/>
      <dgm:spPr/>
      <dgm:t>
        <a:bodyPr/>
        <a:lstStyle/>
        <a:p>
          <a:r>
            <a:rPr lang="en-GB" dirty="0">
              <a:solidFill>
                <a:schemeClr val="bg1"/>
              </a:solidFill>
              <a:latin typeface="+mj-lt"/>
            </a:rPr>
            <a:t>IT infrastructure</a:t>
          </a:r>
          <a:r>
            <a:rPr lang="en-IE" dirty="0">
              <a:solidFill>
                <a:schemeClr val="bg1"/>
              </a:solidFill>
              <a:latin typeface="+mj-lt"/>
            </a:rPr>
            <a:t> at n</a:t>
          </a:r>
          <a:r>
            <a:rPr lang="en-GB" dirty="0" err="1">
              <a:solidFill>
                <a:schemeClr val="bg1"/>
              </a:solidFill>
              <a:latin typeface="+mj-lt"/>
            </a:rPr>
            <a:t>ational</a:t>
          </a:r>
          <a:r>
            <a:rPr lang="en-GB" dirty="0">
              <a:solidFill>
                <a:schemeClr val="bg1"/>
              </a:solidFill>
              <a:latin typeface="+mj-lt"/>
            </a:rPr>
            <a:t> level/</a:t>
          </a:r>
          <a:r>
            <a:rPr lang="en-GB" dirty="0">
              <a:solidFill>
                <a:schemeClr val="bg1"/>
              </a:solidFill>
              <a:effectLst/>
              <a:latin typeface="+mj-lt"/>
              <a:ea typeface="Calibri" panose="020F0502020204030204" pitchFamily="34" charset="0"/>
            </a:rPr>
            <a:t>European level</a:t>
          </a:r>
          <a:endParaRPr lang="en-GB" dirty="0">
            <a:solidFill>
              <a:schemeClr val="bg1"/>
            </a:solidFill>
          </a:endParaRPr>
        </a:p>
      </dgm:t>
    </dgm:pt>
    <dgm:pt modelId="{878F9830-A7FE-47F3-9192-C5A5F9BC923B}" type="parTrans" cxnId="{42E06CBB-C978-4117-AE3A-84F12AA7C468}">
      <dgm:prSet/>
      <dgm:spPr/>
      <dgm:t>
        <a:bodyPr/>
        <a:lstStyle/>
        <a:p>
          <a:endParaRPr lang="en-GB"/>
        </a:p>
      </dgm:t>
    </dgm:pt>
    <dgm:pt modelId="{8ED7406B-4A56-437C-B696-D6946BB7FE0A}" type="sibTrans" cxnId="{42E06CBB-C978-4117-AE3A-84F12AA7C468}">
      <dgm:prSet/>
      <dgm:spPr/>
      <dgm:t>
        <a:bodyPr/>
        <a:lstStyle/>
        <a:p>
          <a:endParaRPr lang="en-GB"/>
        </a:p>
      </dgm:t>
    </dgm:pt>
    <dgm:pt modelId="{9F023C3D-A5EE-43A1-AEDF-21F3647955BB}">
      <dgm:prSet phldrT="[Text]"/>
      <dgm:spPr/>
      <dgm:t>
        <a:bodyPr/>
        <a:lstStyle/>
        <a:p>
          <a:r>
            <a:rPr lang="en-GB" dirty="0">
              <a:solidFill>
                <a:schemeClr val="bg1"/>
              </a:solidFill>
              <a:effectLst/>
              <a:latin typeface="+mj-lt"/>
              <a:ea typeface="Calibri" panose="020F0502020204030204" pitchFamily="34" charset="0"/>
            </a:rPr>
            <a:t>Dissemination of experimental data on MNE Groups from </a:t>
          </a:r>
          <a:r>
            <a:rPr lang="en-GB" dirty="0" err="1">
              <a:solidFill>
                <a:schemeClr val="bg1"/>
              </a:solidFill>
              <a:effectLst/>
              <a:latin typeface="+mj-lt"/>
              <a:ea typeface="Calibri" panose="020F0502020204030204" pitchFamily="34" charset="0"/>
            </a:rPr>
            <a:t>EuroGroups</a:t>
          </a:r>
          <a:r>
            <a:rPr lang="en-GB" dirty="0">
              <a:solidFill>
                <a:schemeClr val="bg1"/>
              </a:solidFill>
              <a:effectLst/>
              <a:latin typeface="+mj-lt"/>
              <a:ea typeface="Calibri" panose="020F0502020204030204" pitchFamily="34" charset="0"/>
            </a:rPr>
            <a:t> register (EGR)</a:t>
          </a:r>
          <a:endParaRPr lang="en-GB" dirty="0">
            <a:solidFill>
              <a:schemeClr val="bg1"/>
            </a:solidFill>
          </a:endParaRPr>
        </a:p>
      </dgm:t>
    </dgm:pt>
    <dgm:pt modelId="{36A9C8BE-2752-4F65-8790-04CE46848D61}" type="parTrans" cxnId="{52EE8249-435C-483A-9D8F-7730EE3CEE94}">
      <dgm:prSet/>
      <dgm:spPr/>
      <dgm:t>
        <a:bodyPr/>
        <a:lstStyle/>
        <a:p>
          <a:endParaRPr lang="en-GB"/>
        </a:p>
      </dgm:t>
    </dgm:pt>
    <dgm:pt modelId="{F53C983E-B4CD-4970-8572-385DBDB9476E}" type="sibTrans" cxnId="{52EE8249-435C-483A-9D8F-7730EE3CEE94}">
      <dgm:prSet/>
      <dgm:spPr/>
      <dgm:t>
        <a:bodyPr/>
        <a:lstStyle/>
        <a:p>
          <a:endParaRPr lang="en-GB"/>
        </a:p>
      </dgm:t>
    </dgm:pt>
    <dgm:pt modelId="{6F892B4A-04D0-457A-AAEA-0C90AE44412D}" type="pres">
      <dgm:prSet presAssocID="{F4478DFB-AF99-4070-BC68-6818FA4E57F6}" presName="Name0" presStyleCnt="0">
        <dgm:presLayoutVars>
          <dgm:chMax val="7"/>
          <dgm:chPref val="7"/>
          <dgm:dir/>
        </dgm:presLayoutVars>
      </dgm:prSet>
      <dgm:spPr/>
    </dgm:pt>
    <dgm:pt modelId="{A32DED09-26E6-4B0F-8ED0-57F0152BF526}" type="pres">
      <dgm:prSet presAssocID="{F4478DFB-AF99-4070-BC68-6818FA4E57F6}" presName="Name1" presStyleCnt="0"/>
      <dgm:spPr/>
    </dgm:pt>
    <dgm:pt modelId="{435ED329-F362-4E95-80F4-B2A9ECF1DCBA}" type="pres">
      <dgm:prSet presAssocID="{F4478DFB-AF99-4070-BC68-6818FA4E57F6}" presName="cycle" presStyleCnt="0"/>
      <dgm:spPr/>
    </dgm:pt>
    <dgm:pt modelId="{2238A6A9-59EB-4F0F-B9AA-21133A4955EC}" type="pres">
      <dgm:prSet presAssocID="{F4478DFB-AF99-4070-BC68-6818FA4E57F6}" presName="srcNode" presStyleLbl="node1" presStyleIdx="0" presStyleCnt="7"/>
      <dgm:spPr/>
    </dgm:pt>
    <dgm:pt modelId="{DC067155-FBB1-42CD-A4BA-B28F94957064}" type="pres">
      <dgm:prSet presAssocID="{F4478DFB-AF99-4070-BC68-6818FA4E57F6}" presName="conn" presStyleLbl="parChTrans1D2" presStyleIdx="0" presStyleCnt="1"/>
      <dgm:spPr/>
    </dgm:pt>
    <dgm:pt modelId="{3C17549B-33A5-42B7-95C9-0F13B737981B}" type="pres">
      <dgm:prSet presAssocID="{F4478DFB-AF99-4070-BC68-6818FA4E57F6}" presName="extraNode" presStyleLbl="node1" presStyleIdx="0" presStyleCnt="7"/>
      <dgm:spPr/>
    </dgm:pt>
    <dgm:pt modelId="{81F8686F-7C2B-454F-9A97-0B80AB1AD19C}" type="pres">
      <dgm:prSet presAssocID="{F4478DFB-AF99-4070-BC68-6818FA4E57F6}" presName="dstNode" presStyleLbl="node1" presStyleIdx="0" presStyleCnt="7"/>
      <dgm:spPr/>
    </dgm:pt>
    <dgm:pt modelId="{A90DA6BA-C7CE-425C-9D02-0DFCBA7FC3AE}" type="pres">
      <dgm:prSet presAssocID="{F678CD9C-9702-41C5-BBD6-7A62AA487D29}" presName="text_1" presStyleLbl="node1" presStyleIdx="0" presStyleCnt="7">
        <dgm:presLayoutVars>
          <dgm:bulletEnabled val="1"/>
        </dgm:presLayoutVars>
      </dgm:prSet>
      <dgm:spPr/>
    </dgm:pt>
    <dgm:pt modelId="{3623E61D-1F3F-41F2-983E-D000C39849BF}" type="pres">
      <dgm:prSet presAssocID="{F678CD9C-9702-41C5-BBD6-7A62AA487D29}" presName="accent_1" presStyleCnt="0"/>
      <dgm:spPr/>
    </dgm:pt>
    <dgm:pt modelId="{FF0685D9-4ECF-4C55-93E6-A4E80F587B74}" type="pres">
      <dgm:prSet presAssocID="{F678CD9C-9702-41C5-BBD6-7A62AA487D29}" presName="accentRepeatNode" presStyleLbl="solidFgAcc1" presStyleIdx="0" presStyleCnt="7"/>
      <dgm:spPr/>
    </dgm:pt>
    <dgm:pt modelId="{8F005E18-6086-48E9-A082-741699E039EE}" type="pres">
      <dgm:prSet presAssocID="{EF40219A-3293-4209-BFBD-618D35E88AC4}" presName="text_2" presStyleLbl="node1" presStyleIdx="1" presStyleCnt="7">
        <dgm:presLayoutVars>
          <dgm:bulletEnabled val="1"/>
        </dgm:presLayoutVars>
      </dgm:prSet>
      <dgm:spPr/>
    </dgm:pt>
    <dgm:pt modelId="{01C423B4-875B-4A79-9DF0-F63EA3E8D064}" type="pres">
      <dgm:prSet presAssocID="{EF40219A-3293-4209-BFBD-618D35E88AC4}" presName="accent_2" presStyleCnt="0"/>
      <dgm:spPr/>
    </dgm:pt>
    <dgm:pt modelId="{46439758-947F-45FA-9E8C-61F3DA75E188}" type="pres">
      <dgm:prSet presAssocID="{EF40219A-3293-4209-BFBD-618D35E88AC4}" presName="accentRepeatNode" presStyleLbl="solidFgAcc1" presStyleIdx="1" presStyleCnt="7"/>
      <dgm:spPr/>
    </dgm:pt>
    <dgm:pt modelId="{0BCE1F53-73E8-43CE-A8B3-C31386F644A5}" type="pres">
      <dgm:prSet presAssocID="{81A05070-85DE-447C-9A5A-B42A499DC7D9}" presName="text_3" presStyleLbl="node1" presStyleIdx="2" presStyleCnt="7">
        <dgm:presLayoutVars>
          <dgm:bulletEnabled val="1"/>
        </dgm:presLayoutVars>
      </dgm:prSet>
      <dgm:spPr/>
    </dgm:pt>
    <dgm:pt modelId="{CE833F20-9817-4EFA-BFD6-0928DC306362}" type="pres">
      <dgm:prSet presAssocID="{81A05070-85DE-447C-9A5A-B42A499DC7D9}" presName="accent_3" presStyleCnt="0"/>
      <dgm:spPr/>
    </dgm:pt>
    <dgm:pt modelId="{B5B86625-19D6-4B7D-9101-E3A2210F5406}" type="pres">
      <dgm:prSet presAssocID="{81A05070-85DE-447C-9A5A-B42A499DC7D9}" presName="accentRepeatNode" presStyleLbl="solidFgAcc1" presStyleIdx="2" presStyleCnt="7"/>
      <dgm:spPr/>
    </dgm:pt>
    <dgm:pt modelId="{E5BFB625-246B-430D-BF45-AAABA3F59811}" type="pres">
      <dgm:prSet presAssocID="{826B1DB2-37D5-4BE5-A7AD-70CBDE6642C5}" presName="text_4" presStyleLbl="node1" presStyleIdx="3" presStyleCnt="7">
        <dgm:presLayoutVars>
          <dgm:bulletEnabled val="1"/>
        </dgm:presLayoutVars>
      </dgm:prSet>
      <dgm:spPr/>
    </dgm:pt>
    <dgm:pt modelId="{9EBE8A2B-FC3F-45AB-8D2A-A34E0F49B54E}" type="pres">
      <dgm:prSet presAssocID="{826B1DB2-37D5-4BE5-A7AD-70CBDE6642C5}" presName="accent_4" presStyleCnt="0"/>
      <dgm:spPr/>
    </dgm:pt>
    <dgm:pt modelId="{178536A6-1BDD-4411-9DD2-DAD7082AC51F}" type="pres">
      <dgm:prSet presAssocID="{826B1DB2-37D5-4BE5-A7AD-70CBDE6642C5}" presName="accentRepeatNode" presStyleLbl="solidFgAcc1" presStyleIdx="3" presStyleCnt="7"/>
      <dgm:spPr/>
    </dgm:pt>
    <dgm:pt modelId="{3DEA0BBC-B0CF-468B-974D-1E12386C436F}" type="pres">
      <dgm:prSet presAssocID="{C56AA722-3BBA-4763-8200-D5074697A9EC}" presName="text_5" presStyleLbl="node1" presStyleIdx="4" presStyleCnt="7">
        <dgm:presLayoutVars>
          <dgm:bulletEnabled val="1"/>
        </dgm:presLayoutVars>
      </dgm:prSet>
      <dgm:spPr/>
    </dgm:pt>
    <dgm:pt modelId="{FEF785A1-05E6-4197-9E2F-6587D64CB6DA}" type="pres">
      <dgm:prSet presAssocID="{C56AA722-3BBA-4763-8200-D5074697A9EC}" presName="accent_5" presStyleCnt="0"/>
      <dgm:spPr/>
    </dgm:pt>
    <dgm:pt modelId="{C421EABE-FB59-4488-AE5B-DAF280CE7726}" type="pres">
      <dgm:prSet presAssocID="{C56AA722-3BBA-4763-8200-D5074697A9EC}" presName="accentRepeatNode" presStyleLbl="solidFgAcc1" presStyleIdx="4" presStyleCnt="7"/>
      <dgm:spPr/>
    </dgm:pt>
    <dgm:pt modelId="{4ECA5546-F30E-4B26-AEB3-E3D8D6794E37}" type="pres">
      <dgm:prSet presAssocID="{63125E8F-2363-41D2-A9CC-B82EFE920C43}" presName="text_6" presStyleLbl="node1" presStyleIdx="5" presStyleCnt="7">
        <dgm:presLayoutVars>
          <dgm:bulletEnabled val="1"/>
        </dgm:presLayoutVars>
      </dgm:prSet>
      <dgm:spPr/>
    </dgm:pt>
    <dgm:pt modelId="{2F8B1439-13C2-4A6C-9899-0B40461C30E8}" type="pres">
      <dgm:prSet presAssocID="{63125E8F-2363-41D2-A9CC-B82EFE920C43}" presName="accent_6" presStyleCnt="0"/>
      <dgm:spPr/>
    </dgm:pt>
    <dgm:pt modelId="{BC182FF8-A035-4922-9F48-46363E07C336}" type="pres">
      <dgm:prSet presAssocID="{63125E8F-2363-41D2-A9CC-B82EFE920C43}" presName="accentRepeatNode" presStyleLbl="solidFgAcc1" presStyleIdx="5" presStyleCnt="7"/>
      <dgm:spPr/>
    </dgm:pt>
    <dgm:pt modelId="{362ACA6D-92DF-489F-941C-2ACAD530BF9F}" type="pres">
      <dgm:prSet presAssocID="{9F023C3D-A5EE-43A1-AEDF-21F3647955BB}" presName="text_7" presStyleLbl="node1" presStyleIdx="6" presStyleCnt="7">
        <dgm:presLayoutVars>
          <dgm:bulletEnabled val="1"/>
        </dgm:presLayoutVars>
      </dgm:prSet>
      <dgm:spPr/>
    </dgm:pt>
    <dgm:pt modelId="{3C3357E5-4C93-4784-BBB3-F7C59D3CDA94}" type="pres">
      <dgm:prSet presAssocID="{9F023C3D-A5EE-43A1-AEDF-21F3647955BB}" presName="accent_7" presStyleCnt="0"/>
      <dgm:spPr/>
    </dgm:pt>
    <dgm:pt modelId="{A4E36585-12F4-4DFC-9241-DF3A49CE5A58}" type="pres">
      <dgm:prSet presAssocID="{9F023C3D-A5EE-43A1-AEDF-21F3647955BB}" presName="accentRepeatNode" presStyleLbl="solidFgAcc1" presStyleIdx="6" presStyleCnt="7"/>
      <dgm:spPr/>
    </dgm:pt>
  </dgm:ptLst>
  <dgm:cxnLst>
    <dgm:cxn modelId="{D85B2909-6A06-413F-9FE4-35BBA919E0F5}" type="presOf" srcId="{C56AA722-3BBA-4763-8200-D5074697A9EC}" destId="{3DEA0BBC-B0CF-468B-974D-1E12386C436F}" srcOrd="0" destOrd="0" presId="urn:microsoft.com/office/officeart/2008/layout/VerticalCurvedList"/>
    <dgm:cxn modelId="{55E1A32E-6CB0-49B6-BE42-65AC3BA40F2E}" srcId="{F4478DFB-AF99-4070-BC68-6818FA4E57F6}" destId="{C56AA722-3BBA-4763-8200-D5074697A9EC}" srcOrd="4" destOrd="0" parTransId="{512637D1-D79C-48DF-AD98-CCB511D5D4C1}" sibTransId="{BF7C0AA3-9F7B-4154-BFCF-7D4A24C04857}"/>
    <dgm:cxn modelId="{85EBE260-B7CB-42AA-8D2F-E978140A2D1E}" type="presOf" srcId="{826B1DB2-37D5-4BE5-A7AD-70CBDE6642C5}" destId="{E5BFB625-246B-430D-BF45-AAABA3F59811}" srcOrd="0" destOrd="0" presId="urn:microsoft.com/office/officeart/2008/layout/VerticalCurvedList"/>
    <dgm:cxn modelId="{52EE8249-435C-483A-9D8F-7730EE3CEE94}" srcId="{F4478DFB-AF99-4070-BC68-6818FA4E57F6}" destId="{9F023C3D-A5EE-43A1-AEDF-21F3647955BB}" srcOrd="6" destOrd="0" parTransId="{36A9C8BE-2752-4F65-8790-04CE46848D61}" sibTransId="{F53C983E-B4CD-4970-8572-385DBDB9476E}"/>
    <dgm:cxn modelId="{EE345670-489F-4AAD-AB9F-B79B38A0AB65}" type="presOf" srcId="{63125E8F-2363-41D2-A9CC-B82EFE920C43}" destId="{4ECA5546-F30E-4B26-AEB3-E3D8D6794E37}" srcOrd="0" destOrd="0" presId="urn:microsoft.com/office/officeart/2008/layout/VerticalCurvedList"/>
    <dgm:cxn modelId="{BE7C197D-E90A-41A4-9839-F2639FB1544C}" srcId="{F4478DFB-AF99-4070-BC68-6818FA4E57F6}" destId="{EF40219A-3293-4209-BFBD-618D35E88AC4}" srcOrd="1" destOrd="0" parTransId="{ECE3E55B-49CA-44D4-843D-529F35C70A72}" sibTransId="{6BA00D30-F8D9-4C1D-9A27-52EC64E5FA6D}"/>
    <dgm:cxn modelId="{68187E92-638A-4670-BB0A-C528A29DACA3}" type="presOf" srcId="{F678CD9C-9702-41C5-BBD6-7A62AA487D29}" destId="{A90DA6BA-C7CE-425C-9D02-0DFCBA7FC3AE}" srcOrd="0" destOrd="0" presId="urn:microsoft.com/office/officeart/2008/layout/VerticalCurvedList"/>
    <dgm:cxn modelId="{DE13A394-35E5-4317-A4D0-8AE62B00224D}" type="presOf" srcId="{893CE419-AEEB-472F-8434-7D8BC66FD19E}" destId="{DC067155-FBB1-42CD-A4BA-B28F94957064}" srcOrd="0" destOrd="0" presId="urn:microsoft.com/office/officeart/2008/layout/VerticalCurvedList"/>
    <dgm:cxn modelId="{45788499-CC6A-46AB-86F4-6A23B9B71782}" type="presOf" srcId="{9F023C3D-A5EE-43A1-AEDF-21F3647955BB}" destId="{362ACA6D-92DF-489F-941C-2ACAD530BF9F}" srcOrd="0" destOrd="0" presId="urn:microsoft.com/office/officeart/2008/layout/VerticalCurvedList"/>
    <dgm:cxn modelId="{42E06CBB-C978-4117-AE3A-84F12AA7C468}" srcId="{F4478DFB-AF99-4070-BC68-6818FA4E57F6}" destId="{63125E8F-2363-41D2-A9CC-B82EFE920C43}" srcOrd="5" destOrd="0" parTransId="{878F9830-A7FE-47F3-9192-C5A5F9BC923B}" sibTransId="{8ED7406B-4A56-437C-B696-D6946BB7FE0A}"/>
    <dgm:cxn modelId="{BB19DAC2-27F4-4BB9-BE75-30529C8FBEB7}" srcId="{F4478DFB-AF99-4070-BC68-6818FA4E57F6}" destId="{826B1DB2-37D5-4BE5-A7AD-70CBDE6642C5}" srcOrd="3" destOrd="0" parTransId="{67DC33E1-5995-4C40-9450-DC70489BFC10}" sibTransId="{240E99B5-81EC-4CC3-92A9-A72364E4306F}"/>
    <dgm:cxn modelId="{2658EDCB-2A85-40B7-9750-27D17373B74C}" srcId="{F4478DFB-AF99-4070-BC68-6818FA4E57F6}" destId="{81A05070-85DE-447C-9A5A-B42A499DC7D9}" srcOrd="2" destOrd="0" parTransId="{F9382E44-81E7-4244-9CF3-D83BDC21385E}" sibTransId="{89162BC4-95C5-438F-B3EB-5BF0578D432E}"/>
    <dgm:cxn modelId="{9058EFE2-510B-4098-AD5B-8F1959DF57CA}" type="presOf" srcId="{81A05070-85DE-447C-9A5A-B42A499DC7D9}" destId="{0BCE1F53-73E8-43CE-A8B3-C31386F644A5}" srcOrd="0" destOrd="0" presId="urn:microsoft.com/office/officeart/2008/layout/VerticalCurvedList"/>
    <dgm:cxn modelId="{76F4DAEA-59E9-4A13-830D-7D68DB8D8402}" type="presOf" srcId="{EF40219A-3293-4209-BFBD-618D35E88AC4}" destId="{8F005E18-6086-48E9-A082-741699E039EE}" srcOrd="0" destOrd="0" presId="urn:microsoft.com/office/officeart/2008/layout/VerticalCurvedList"/>
    <dgm:cxn modelId="{FB34C3FA-1D15-44AD-A01D-A8A32814EEC5}" type="presOf" srcId="{F4478DFB-AF99-4070-BC68-6818FA4E57F6}" destId="{6F892B4A-04D0-457A-AAEA-0C90AE44412D}" srcOrd="0" destOrd="0" presId="urn:microsoft.com/office/officeart/2008/layout/VerticalCurvedList"/>
    <dgm:cxn modelId="{AEF4F8FD-9AFC-4EAE-891E-EC8D80999430}" srcId="{F4478DFB-AF99-4070-BC68-6818FA4E57F6}" destId="{F678CD9C-9702-41C5-BBD6-7A62AA487D29}" srcOrd="0" destOrd="0" parTransId="{39BE3884-4FFF-4EE7-956A-065E4F02158E}" sibTransId="{893CE419-AEEB-472F-8434-7D8BC66FD19E}"/>
    <dgm:cxn modelId="{190E4CB4-75E3-408C-9D1C-D26C25CBA48A}" type="presParOf" srcId="{6F892B4A-04D0-457A-AAEA-0C90AE44412D}" destId="{A32DED09-26E6-4B0F-8ED0-57F0152BF526}" srcOrd="0" destOrd="0" presId="urn:microsoft.com/office/officeart/2008/layout/VerticalCurvedList"/>
    <dgm:cxn modelId="{5B4CF417-B76B-4766-BE51-B120673F3A7D}" type="presParOf" srcId="{A32DED09-26E6-4B0F-8ED0-57F0152BF526}" destId="{435ED329-F362-4E95-80F4-B2A9ECF1DCBA}" srcOrd="0" destOrd="0" presId="urn:microsoft.com/office/officeart/2008/layout/VerticalCurvedList"/>
    <dgm:cxn modelId="{E1EB6835-40D6-49F7-80EE-491464F093EA}" type="presParOf" srcId="{435ED329-F362-4E95-80F4-B2A9ECF1DCBA}" destId="{2238A6A9-59EB-4F0F-B9AA-21133A4955EC}" srcOrd="0" destOrd="0" presId="urn:microsoft.com/office/officeart/2008/layout/VerticalCurvedList"/>
    <dgm:cxn modelId="{B5C5D11D-AAE8-4CDD-8713-27C8564DB7CB}" type="presParOf" srcId="{435ED329-F362-4E95-80F4-B2A9ECF1DCBA}" destId="{DC067155-FBB1-42CD-A4BA-B28F94957064}" srcOrd="1" destOrd="0" presId="urn:microsoft.com/office/officeart/2008/layout/VerticalCurvedList"/>
    <dgm:cxn modelId="{B5A9A89E-A8E1-4046-A703-3C71FC134430}" type="presParOf" srcId="{435ED329-F362-4E95-80F4-B2A9ECF1DCBA}" destId="{3C17549B-33A5-42B7-95C9-0F13B737981B}" srcOrd="2" destOrd="0" presId="urn:microsoft.com/office/officeart/2008/layout/VerticalCurvedList"/>
    <dgm:cxn modelId="{2F28652A-179E-4B5A-97F1-9CB69472B5AA}" type="presParOf" srcId="{435ED329-F362-4E95-80F4-B2A9ECF1DCBA}" destId="{81F8686F-7C2B-454F-9A97-0B80AB1AD19C}" srcOrd="3" destOrd="0" presId="urn:microsoft.com/office/officeart/2008/layout/VerticalCurvedList"/>
    <dgm:cxn modelId="{9DA22E8C-5FCC-44D6-A5C7-21F145F71BC4}" type="presParOf" srcId="{A32DED09-26E6-4B0F-8ED0-57F0152BF526}" destId="{A90DA6BA-C7CE-425C-9D02-0DFCBA7FC3AE}" srcOrd="1" destOrd="0" presId="urn:microsoft.com/office/officeart/2008/layout/VerticalCurvedList"/>
    <dgm:cxn modelId="{39BB68A2-2451-443B-A117-7467E4E8D5E5}" type="presParOf" srcId="{A32DED09-26E6-4B0F-8ED0-57F0152BF526}" destId="{3623E61D-1F3F-41F2-983E-D000C39849BF}" srcOrd="2" destOrd="0" presId="urn:microsoft.com/office/officeart/2008/layout/VerticalCurvedList"/>
    <dgm:cxn modelId="{BD008A61-0D61-4F7A-9BC5-1CCB8A7AEC9A}" type="presParOf" srcId="{3623E61D-1F3F-41F2-983E-D000C39849BF}" destId="{FF0685D9-4ECF-4C55-93E6-A4E80F587B74}" srcOrd="0" destOrd="0" presId="urn:microsoft.com/office/officeart/2008/layout/VerticalCurvedList"/>
    <dgm:cxn modelId="{B2E3C75C-565A-42EA-9176-29FF97806526}" type="presParOf" srcId="{A32DED09-26E6-4B0F-8ED0-57F0152BF526}" destId="{8F005E18-6086-48E9-A082-741699E039EE}" srcOrd="3" destOrd="0" presId="urn:microsoft.com/office/officeart/2008/layout/VerticalCurvedList"/>
    <dgm:cxn modelId="{89822AA6-41DC-429B-89D0-10106A64A011}" type="presParOf" srcId="{A32DED09-26E6-4B0F-8ED0-57F0152BF526}" destId="{01C423B4-875B-4A79-9DF0-F63EA3E8D064}" srcOrd="4" destOrd="0" presId="urn:microsoft.com/office/officeart/2008/layout/VerticalCurvedList"/>
    <dgm:cxn modelId="{CACBFF8B-D2F7-477D-878D-093F77FB82DE}" type="presParOf" srcId="{01C423B4-875B-4A79-9DF0-F63EA3E8D064}" destId="{46439758-947F-45FA-9E8C-61F3DA75E188}" srcOrd="0" destOrd="0" presId="urn:microsoft.com/office/officeart/2008/layout/VerticalCurvedList"/>
    <dgm:cxn modelId="{9648C4B9-CDBF-4428-861A-6FD584171486}" type="presParOf" srcId="{A32DED09-26E6-4B0F-8ED0-57F0152BF526}" destId="{0BCE1F53-73E8-43CE-A8B3-C31386F644A5}" srcOrd="5" destOrd="0" presId="urn:microsoft.com/office/officeart/2008/layout/VerticalCurvedList"/>
    <dgm:cxn modelId="{C4ABA740-F8B0-44BD-B9D0-16A38886A12C}" type="presParOf" srcId="{A32DED09-26E6-4B0F-8ED0-57F0152BF526}" destId="{CE833F20-9817-4EFA-BFD6-0928DC306362}" srcOrd="6" destOrd="0" presId="urn:microsoft.com/office/officeart/2008/layout/VerticalCurvedList"/>
    <dgm:cxn modelId="{16C34AF5-99B5-496B-9DDF-5177A07A6443}" type="presParOf" srcId="{CE833F20-9817-4EFA-BFD6-0928DC306362}" destId="{B5B86625-19D6-4B7D-9101-E3A2210F5406}" srcOrd="0" destOrd="0" presId="urn:microsoft.com/office/officeart/2008/layout/VerticalCurvedList"/>
    <dgm:cxn modelId="{2D245929-1AFC-4CA8-BDF5-358FF7BD8A2B}" type="presParOf" srcId="{A32DED09-26E6-4B0F-8ED0-57F0152BF526}" destId="{E5BFB625-246B-430D-BF45-AAABA3F59811}" srcOrd="7" destOrd="0" presId="urn:microsoft.com/office/officeart/2008/layout/VerticalCurvedList"/>
    <dgm:cxn modelId="{3455DCC7-400D-4D82-9C89-96385F92A266}" type="presParOf" srcId="{A32DED09-26E6-4B0F-8ED0-57F0152BF526}" destId="{9EBE8A2B-FC3F-45AB-8D2A-A34E0F49B54E}" srcOrd="8" destOrd="0" presId="urn:microsoft.com/office/officeart/2008/layout/VerticalCurvedList"/>
    <dgm:cxn modelId="{9AE9A44C-7045-4851-ADEF-E7F162007975}" type="presParOf" srcId="{9EBE8A2B-FC3F-45AB-8D2A-A34E0F49B54E}" destId="{178536A6-1BDD-4411-9DD2-DAD7082AC51F}" srcOrd="0" destOrd="0" presId="urn:microsoft.com/office/officeart/2008/layout/VerticalCurvedList"/>
    <dgm:cxn modelId="{4472B896-F18D-4A41-939A-F9E32B63E226}" type="presParOf" srcId="{A32DED09-26E6-4B0F-8ED0-57F0152BF526}" destId="{3DEA0BBC-B0CF-468B-974D-1E12386C436F}" srcOrd="9" destOrd="0" presId="urn:microsoft.com/office/officeart/2008/layout/VerticalCurvedList"/>
    <dgm:cxn modelId="{918DB9CC-9716-4B48-9FD9-974AE4FF0FAE}" type="presParOf" srcId="{A32DED09-26E6-4B0F-8ED0-57F0152BF526}" destId="{FEF785A1-05E6-4197-9E2F-6587D64CB6DA}" srcOrd="10" destOrd="0" presId="urn:microsoft.com/office/officeart/2008/layout/VerticalCurvedList"/>
    <dgm:cxn modelId="{C8F3A594-4507-4447-BD3C-8BE61AE7A85C}" type="presParOf" srcId="{FEF785A1-05E6-4197-9E2F-6587D64CB6DA}" destId="{C421EABE-FB59-4488-AE5B-DAF280CE7726}" srcOrd="0" destOrd="0" presId="urn:microsoft.com/office/officeart/2008/layout/VerticalCurvedList"/>
    <dgm:cxn modelId="{61B09671-FB6C-4875-A907-933F8DF65B2A}" type="presParOf" srcId="{A32DED09-26E6-4B0F-8ED0-57F0152BF526}" destId="{4ECA5546-F30E-4B26-AEB3-E3D8D6794E37}" srcOrd="11" destOrd="0" presId="urn:microsoft.com/office/officeart/2008/layout/VerticalCurvedList"/>
    <dgm:cxn modelId="{1C8A04BD-B6AC-4461-8291-577463909575}" type="presParOf" srcId="{A32DED09-26E6-4B0F-8ED0-57F0152BF526}" destId="{2F8B1439-13C2-4A6C-9899-0B40461C30E8}" srcOrd="12" destOrd="0" presId="urn:microsoft.com/office/officeart/2008/layout/VerticalCurvedList"/>
    <dgm:cxn modelId="{1E5CA8B1-385F-44A6-8665-6EC43A464A8B}" type="presParOf" srcId="{2F8B1439-13C2-4A6C-9899-0B40461C30E8}" destId="{BC182FF8-A035-4922-9F48-46363E07C336}" srcOrd="0" destOrd="0" presId="urn:microsoft.com/office/officeart/2008/layout/VerticalCurvedList"/>
    <dgm:cxn modelId="{F12B3ADB-8D63-4F9A-AAFD-1C38525D1846}" type="presParOf" srcId="{A32DED09-26E6-4B0F-8ED0-57F0152BF526}" destId="{362ACA6D-92DF-489F-941C-2ACAD530BF9F}" srcOrd="13" destOrd="0" presId="urn:microsoft.com/office/officeart/2008/layout/VerticalCurvedList"/>
    <dgm:cxn modelId="{8B05385F-B9E2-4F77-BB19-ED492EB2E6DA}" type="presParOf" srcId="{A32DED09-26E6-4B0F-8ED0-57F0152BF526}" destId="{3C3357E5-4C93-4784-BBB3-F7C59D3CDA94}" srcOrd="14" destOrd="0" presId="urn:microsoft.com/office/officeart/2008/layout/VerticalCurvedList"/>
    <dgm:cxn modelId="{B70BD999-AD85-43FE-837A-D4FF5F32E4BD}" type="presParOf" srcId="{3C3357E5-4C93-4784-BBB3-F7C59D3CDA94}" destId="{A4E36585-12F4-4DFC-9241-DF3A49CE5A5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C4C6B5-C057-409C-8D8B-4674F8683221}" type="doc">
      <dgm:prSet loTypeId="urn:microsoft.com/office/officeart/2005/8/layout/radial6" loCatId="relationship" qsTypeId="urn:microsoft.com/office/officeart/2005/8/quickstyle/simple1" qsCatId="simple" csTypeId="urn:microsoft.com/office/officeart/2005/8/colors/accent0_3" csCatId="mainScheme" phldr="1"/>
      <dgm:spPr/>
      <dgm:t>
        <a:bodyPr/>
        <a:lstStyle/>
        <a:p>
          <a:endParaRPr lang="en-GB"/>
        </a:p>
      </dgm:t>
    </dgm:pt>
    <dgm:pt modelId="{CEDB7A96-320B-41FC-9F0C-DC012170CD1E}">
      <dgm:prSet phldrT="[Text]"/>
      <dgm:spPr/>
      <dgm:t>
        <a:bodyPr/>
        <a:lstStyle/>
        <a:p>
          <a:r>
            <a:rPr lang="en-GB" noProof="0" dirty="0"/>
            <a:t>Eurostat’s support</a:t>
          </a:r>
        </a:p>
      </dgm:t>
    </dgm:pt>
    <dgm:pt modelId="{D556EE0C-614C-437A-BA49-591A0633AE81}" type="parTrans" cxnId="{397E7376-3522-4E63-8F25-899DB4517FB9}">
      <dgm:prSet/>
      <dgm:spPr/>
      <dgm:t>
        <a:bodyPr/>
        <a:lstStyle/>
        <a:p>
          <a:endParaRPr lang="en-GB" noProof="0" dirty="0"/>
        </a:p>
      </dgm:t>
    </dgm:pt>
    <dgm:pt modelId="{3D366614-38DE-42AF-A3EA-E98A1048DF37}" type="sibTrans" cxnId="{397E7376-3522-4E63-8F25-899DB4517FB9}">
      <dgm:prSet/>
      <dgm:spPr/>
      <dgm:t>
        <a:bodyPr/>
        <a:lstStyle/>
        <a:p>
          <a:endParaRPr lang="en-GB" noProof="0" dirty="0"/>
        </a:p>
      </dgm:t>
    </dgm:pt>
    <dgm:pt modelId="{DE510162-6362-477D-AF89-BF948029C5B9}">
      <dgm:prSet phldrT="[Text]"/>
      <dgm:spPr/>
      <dgm:t>
        <a:bodyPr/>
        <a:lstStyle/>
        <a:p>
          <a:r>
            <a:rPr lang="en-GB" noProof="0" dirty="0"/>
            <a:t>LCUs  and similar struct. at national level  - financial support through grants </a:t>
          </a:r>
        </a:p>
      </dgm:t>
    </dgm:pt>
    <dgm:pt modelId="{1397B223-1360-4D85-A865-0867AE1AA2F3}" type="parTrans" cxnId="{A8309E11-8AF8-4389-B84E-D249D2533999}">
      <dgm:prSet/>
      <dgm:spPr/>
      <dgm:t>
        <a:bodyPr/>
        <a:lstStyle/>
        <a:p>
          <a:endParaRPr lang="en-GB" noProof="0" dirty="0"/>
        </a:p>
      </dgm:t>
    </dgm:pt>
    <dgm:pt modelId="{DC87C8C0-C355-48E1-945F-55B8DA1F8345}" type="sibTrans" cxnId="{A8309E11-8AF8-4389-B84E-D249D2533999}">
      <dgm:prSet/>
      <dgm:spPr/>
      <dgm:t>
        <a:bodyPr/>
        <a:lstStyle/>
        <a:p>
          <a:endParaRPr lang="en-GB" noProof="0" dirty="0"/>
        </a:p>
      </dgm:t>
    </dgm:pt>
    <dgm:pt modelId="{A28492D2-3DEC-4A59-94C8-D97518C2F43A}">
      <dgm:prSet phldrT="[Text]"/>
      <dgm:spPr/>
      <dgm:t>
        <a:bodyPr/>
        <a:lstStyle/>
        <a:p>
          <a:r>
            <a:rPr lang="en-GB" noProof="0" dirty="0"/>
            <a:t>Dedicated training programme to better understand MNE groups</a:t>
          </a:r>
        </a:p>
      </dgm:t>
    </dgm:pt>
    <dgm:pt modelId="{9656649F-6A61-40B8-A387-79BE48681174}" type="parTrans" cxnId="{E9DA346B-9357-468C-8A4A-A8D2D318B344}">
      <dgm:prSet/>
      <dgm:spPr/>
      <dgm:t>
        <a:bodyPr/>
        <a:lstStyle/>
        <a:p>
          <a:endParaRPr lang="en-GB" noProof="0" dirty="0"/>
        </a:p>
      </dgm:t>
    </dgm:pt>
    <dgm:pt modelId="{AAAE1924-8CBD-4CB0-A5F0-0A17C4191C8D}" type="sibTrans" cxnId="{E9DA346B-9357-468C-8A4A-A8D2D318B344}">
      <dgm:prSet/>
      <dgm:spPr/>
      <dgm:t>
        <a:bodyPr/>
        <a:lstStyle/>
        <a:p>
          <a:endParaRPr lang="en-GB" noProof="0" dirty="0"/>
        </a:p>
      </dgm:t>
    </dgm:pt>
    <dgm:pt modelId="{318B3536-3604-46B5-9064-7E25E5E66F7B}">
      <dgm:prSet phldrT="[Text]"/>
      <dgm:spPr/>
      <dgm:t>
        <a:bodyPr/>
        <a:lstStyle/>
        <a:p>
          <a:r>
            <a:rPr lang="fr-BE" noProof="0" dirty="0" err="1"/>
            <a:t>Dedicated</a:t>
          </a:r>
          <a:r>
            <a:rPr lang="fr-BE" noProof="0" dirty="0"/>
            <a:t> wiki on </a:t>
          </a:r>
          <a:r>
            <a:rPr lang="fr-BE" noProof="0" dirty="0" err="1"/>
            <a:t>LCUs</a:t>
          </a:r>
          <a:endParaRPr lang="en-GB" noProof="0" dirty="0"/>
        </a:p>
      </dgm:t>
    </dgm:pt>
    <dgm:pt modelId="{AC9B71AE-FA5E-45FD-A0AE-BCBF89C979D2}" type="parTrans" cxnId="{BD28D3C2-84A7-4723-A78D-EE877F964919}">
      <dgm:prSet/>
      <dgm:spPr/>
      <dgm:t>
        <a:bodyPr/>
        <a:lstStyle/>
        <a:p>
          <a:endParaRPr lang="en-GB" noProof="0" dirty="0"/>
        </a:p>
      </dgm:t>
    </dgm:pt>
    <dgm:pt modelId="{DA974765-C06B-446D-9FAC-45F9E48EC2E6}" type="sibTrans" cxnId="{BD28D3C2-84A7-4723-A78D-EE877F964919}">
      <dgm:prSet/>
      <dgm:spPr/>
      <dgm:t>
        <a:bodyPr/>
        <a:lstStyle/>
        <a:p>
          <a:endParaRPr lang="en-GB" noProof="0" dirty="0"/>
        </a:p>
      </dgm:t>
    </dgm:pt>
    <dgm:pt modelId="{E9743F59-104C-4F61-A95F-19F825D1D20E}">
      <dgm:prSet phldrT="[Text]"/>
      <dgm:spPr/>
      <dgm:t>
        <a:bodyPr/>
        <a:lstStyle/>
        <a:p>
          <a:r>
            <a:rPr lang="en-GB" noProof="0" dirty="0" err="1"/>
            <a:t>MNEnet</a:t>
          </a:r>
          <a:r>
            <a:rPr lang="en-GB" noProof="0" dirty="0"/>
            <a:t>          at European </a:t>
          </a:r>
          <a:r>
            <a:rPr lang="en-GB" noProof="0" dirty="0" err="1"/>
            <a:t>leve</a:t>
          </a:r>
          <a:r>
            <a:rPr lang="en-GB" noProof="0" dirty="0"/>
            <a:t>)</a:t>
          </a:r>
        </a:p>
      </dgm:t>
    </dgm:pt>
    <dgm:pt modelId="{FF9E6E68-C079-4E18-9978-FE004E13299A}" type="parTrans" cxnId="{0299291A-B927-4909-956F-A089269BCA7E}">
      <dgm:prSet/>
      <dgm:spPr/>
      <dgm:t>
        <a:bodyPr/>
        <a:lstStyle/>
        <a:p>
          <a:endParaRPr lang="en-GB" noProof="0" dirty="0"/>
        </a:p>
      </dgm:t>
    </dgm:pt>
    <dgm:pt modelId="{0CA5194F-D454-47AA-824F-88ED9CD0EB9B}" type="sibTrans" cxnId="{0299291A-B927-4909-956F-A089269BCA7E}">
      <dgm:prSet/>
      <dgm:spPr/>
      <dgm:t>
        <a:bodyPr/>
        <a:lstStyle/>
        <a:p>
          <a:endParaRPr lang="en-GB" noProof="0" dirty="0"/>
        </a:p>
      </dgm:t>
    </dgm:pt>
    <dgm:pt modelId="{BF572180-B0BF-4951-9FA9-4769368F2546}">
      <dgm:prSet phldrT="[Text]"/>
      <dgm:spPr/>
      <dgm:t>
        <a:bodyPr/>
        <a:lstStyle/>
        <a:p>
          <a:r>
            <a:rPr lang="en-GB" noProof="0" dirty="0"/>
            <a:t>Secure exchanges with other EU_EFTA  on large MNE groups</a:t>
          </a:r>
        </a:p>
      </dgm:t>
    </dgm:pt>
    <dgm:pt modelId="{297C1C80-57EA-401F-BC23-796BAAEF3006}" type="parTrans" cxnId="{65C7B9C9-CFD1-4A27-BABA-B9C1070BB984}">
      <dgm:prSet/>
      <dgm:spPr/>
      <dgm:t>
        <a:bodyPr/>
        <a:lstStyle/>
        <a:p>
          <a:endParaRPr lang="en-GB"/>
        </a:p>
      </dgm:t>
    </dgm:pt>
    <dgm:pt modelId="{DDFED8B0-B684-467D-96FF-7DC421744CCC}" type="sibTrans" cxnId="{65C7B9C9-CFD1-4A27-BABA-B9C1070BB984}">
      <dgm:prSet/>
      <dgm:spPr/>
      <dgm:t>
        <a:bodyPr/>
        <a:lstStyle/>
        <a:p>
          <a:endParaRPr lang="en-GB"/>
        </a:p>
      </dgm:t>
    </dgm:pt>
    <dgm:pt modelId="{A9A62ABB-CA03-44EB-B097-E43D5A3FF5B8}">
      <dgm:prSet phldrT="[Text]"/>
      <dgm:spPr/>
      <dgm:t>
        <a:bodyPr/>
        <a:lstStyle/>
        <a:p>
          <a:r>
            <a:rPr lang="en-GB" noProof="0" dirty="0"/>
            <a:t>Early warning system</a:t>
          </a:r>
        </a:p>
      </dgm:t>
    </dgm:pt>
    <dgm:pt modelId="{D7FCBC05-4AB3-4E60-9DB1-207ABFD28DD7}" type="parTrans" cxnId="{5DC24094-BE74-42A3-8B63-410FBFA13943}">
      <dgm:prSet/>
      <dgm:spPr/>
      <dgm:t>
        <a:bodyPr/>
        <a:lstStyle/>
        <a:p>
          <a:endParaRPr lang="en-GB"/>
        </a:p>
      </dgm:t>
    </dgm:pt>
    <dgm:pt modelId="{0DF691D2-71E8-49DF-B2A9-3FD6784F5E47}" type="sibTrans" cxnId="{5DC24094-BE74-42A3-8B63-410FBFA13943}">
      <dgm:prSet/>
      <dgm:spPr/>
      <dgm:t>
        <a:bodyPr/>
        <a:lstStyle/>
        <a:p>
          <a:endParaRPr lang="en-GB"/>
        </a:p>
      </dgm:t>
    </dgm:pt>
    <dgm:pt modelId="{1B926999-A8B8-4799-9943-0054728FD888}">
      <dgm:prSet phldrT="[Text]"/>
      <dgm:spPr/>
      <dgm:t>
        <a:bodyPr/>
        <a:lstStyle/>
        <a:p>
          <a:r>
            <a:rPr lang="en-GB" noProof="0" dirty="0" err="1"/>
            <a:t>EuroGrpous</a:t>
          </a:r>
          <a:r>
            <a:rPr lang="en-GB" noProof="0" dirty="0"/>
            <a:t> Register and European profiling</a:t>
          </a:r>
        </a:p>
      </dgm:t>
    </dgm:pt>
    <dgm:pt modelId="{4E6A59B6-3943-4BCB-8770-F235BA74E077}" type="parTrans" cxnId="{42D56858-AC95-488D-8F63-F6B8DAA1EA24}">
      <dgm:prSet/>
      <dgm:spPr/>
      <dgm:t>
        <a:bodyPr/>
        <a:lstStyle/>
        <a:p>
          <a:endParaRPr lang="en-GB"/>
        </a:p>
      </dgm:t>
    </dgm:pt>
    <dgm:pt modelId="{5DFE6544-F076-4304-B8A2-46654E083F4C}" type="sibTrans" cxnId="{42D56858-AC95-488D-8F63-F6B8DAA1EA24}">
      <dgm:prSet/>
      <dgm:spPr/>
      <dgm:t>
        <a:bodyPr/>
        <a:lstStyle/>
        <a:p>
          <a:endParaRPr lang="en-GB"/>
        </a:p>
      </dgm:t>
    </dgm:pt>
    <dgm:pt modelId="{F8E94C76-A26F-4368-8034-2E2088C29B5A}" type="pres">
      <dgm:prSet presAssocID="{D4C4C6B5-C057-409C-8D8B-4674F8683221}" presName="Name0" presStyleCnt="0">
        <dgm:presLayoutVars>
          <dgm:chMax val="1"/>
          <dgm:dir/>
          <dgm:animLvl val="ctr"/>
          <dgm:resizeHandles val="exact"/>
        </dgm:presLayoutVars>
      </dgm:prSet>
      <dgm:spPr/>
    </dgm:pt>
    <dgm:pt modelId="{CB8CF176-9E33-46D2-9FAC-DBF6FDA34021}" type="pres">
      <dgm:prSet presAssocID="{CEDB7A96-320B-41FC-9F0C-DC012170CD1E}" presName="centerShape" presStyleLbl="node0" presStyleIdx="0" presStyleCnt="1"/>
      <dgm:spPr/>
    </dgm:pt>
    <dgm:pt modelId="{240FBA1E-66F9-498D-A62F-376C1684BB77}" type="pres">
      <dgm:prSet presAssocID="{DE510162-6362-477D-AF89-BF948029C5B9}" presName="node" presStyleLbl="node1" presStyleIdx="0" presStyleCnt="7">
        <dgm:presLayoutVars>
          <dgm:bulletEnabled val="1"/>
        </dgm:presLayoutVars>
      </dgm:prSet>
      <dgm:spPr/>
    </dgm:pt>
    <dgm:pt modelId="{CDEFCC50-8ED5-4616-B542-47DA1A00B271}" type="pres">
      <dgm:prSet presAssocID="{DE510162-6362-477D-AF89-BF948029C5B9}" presName="dummy" presStyleCnt="0"/>
      <dgm:spPr/>
    </dgm:pt>
    <dgm:pt modelId="{4FC81325-85CF-4640-8F91-D2B46158664F}" type="pres">
      <dgm:prSet presAssocID="{DC87C8C0-C355-48E1-945F-55B8DA1F8345}" presName="sibTrans" presStyleLbl="sibTrans2D1" presStyleIdx="0" presStyleCnt="7"/>
      <dgm:spPr/>
    </dgm:pt>
    <dgm:pt modelId="{C8239CBC-EF84-4050-B79E-BB3E31DB79FE}" type="pres">
      <dgm:prSet presAssocID="{A28492D2-3DEC-4A59-94C8-D97518C2F43A}" presName="node" presStyleLbl="node1" presStyleIdx="1" presStyleCnt="7">
        <dgm:presLayoutVars>
          <dgm:bulletEnabled val="1"/>
        </dgm:presLayoutVars>
      </dgm:prSet>
      <dgm:spPr/>
    </dgm:pt>
    <dgm:pt modelId="{617D03DF-8D74-4CC5-9291-ADE0711D4FE9}" type="pres">
      <dgm:prSet presAssocID="{A28492D2-3DEC-4A59-94C8-D97518C2F43A}" presName="dummy" presStyleCnt="0"/>
      <dgm:spPr/>
    </dgm:pt>
    <dgm:pt modelId="{D7F1DBEF-DFE0-4A14-B6F3-36A9F7A16AC8}" type="pres">
      <dgm:prSet presAssocID="{AAAE1924-8CBD-4CB0-A5F0-0A17C4191C8D}" presName="sibTrans" presStyleLbl="sibTrans2D1" presStyleIdx="1" presStyleCnt="7"/>
      <dgm:spPr/>
    </dgm:pt>
    <dgm:pt modelId="{56E62CA2-91AA-48F6-AB80-4444F09A2C5E}" type="pres">
      <dgm:prSet presAssocID="{318B3536-3604-46B5-9064-7E25E5E66F7B}" presName="node" presStyleLbl="node1" presStyleIdx="2" presStyleCnt="7">
        <dgm:presLayoutVars>
          <dgm:bulletEnabled val="1"/>
        </dgm:presLayoutVars>
      </dgm:prSet>
      <dgm:spPr/>
    </dgm:pt>
    <dgm:pt modelId="{AD765F41-F477-4AA7-BE14-479A33568CE7}" type="pres">
      <dgm:prSet presAssocID="{318B3536-3604-46B5-9064-7E25E5E66F7B}" presName="dummy" presStyleCnt="0"/>
      <dgm:spPr/>
    </dgm:pt>
    <dgm:pt modelId="{40534C6A-5625-4808-A094-83A6F63F4245}" type="pres">
      <dgm:prSet presAssocID="{DA974765-C06B-446D-9FAC-45F9E48EC2E6}" presName="sibTrans" presStyleLbl="sibTrans2D1" presStyleIdx="2" presStyleCnt="7"/>
      <dgm:spPr/>
    </dgm:pt>
    <dgm:pt modelId="{5298B57C-3122-4262-AED8-3BDE848CF393}" type="pres">
      <dgm:prSet presAssocID="{E9743F59-104C-4F61-A95F-19F825D1D20E}" presName="node" presStyleLbl="node1" presStyleIdx="3" presStyleCnt="7">
        <dgm:presLayoutVars>
          <dgm:bulletEnabled val="1"/>
        </dgm:presLayoutVars>
      </dgm:prSet>
      <dgm:spPr/>
    </dgm:pt>
    <dgm:pt modelId="{5DCC4916-A848-4E23-A9EE-3A7DDA398884}" type="pres">
      <dgm:prSet presAssocID="{E9743F59-104C-4F61-A95F-19F825D1D20E}" presName="dummy" presStyleCnt="0"/>
      <dgm:spPr/>
    </dgm:pt>
    <dgm:pt modelId="{77EFE289-B18D-4627-898F-8F03EF504DA3}" type="pres">
      <dgm:prSet presAssocID="{0CA5194F-D454-47AA-824F-88ED9CD0EB9B}" presName="sibTrans" presStyleLbl="sibTrans2D1" presStyleIdx="3" presStyleCnt="7"/>
      <dgm:spPr/>
    </dgm:pt>
    <dgm:pt modelId="{EDE0124B-FA2E-4BEC-87DA-43CE102777F9}" type="pres">
      <dgm:prSet presAssocID="{BF572180-B0BF-4951-9FA9-4769368F2546}" presName="node" presStyleLbl="node1" presStyleIdx="4" presStyleCnt="7">
        <dgm:presLayoutVars>
          <dgm:bulletEnabled val="1"/>
        </dgm:presLayoutVars>
      </dgm:prSet>
      <dgm:spPr/>
    </dgm:pt>
    <dgm:pt modelId="{9730279D-45F5-47D8-94DC-721C7630BE76}" type="pres">
      <dgm:prSet presAssocID="{BF572180-B0BF-4951-9FA9-4769368F2546}" presName="dummy" presStyleCnt="0"/>
      <dgm:spPr/>
    </dgm:pt>
    <dgm:pt modelId="{5FA00BC9-BD66-4146-A17F-0B850DF7C1A1}" type="pres">
      <dgm:prSet presAssocID="{DDFED8B0-B684-467D-96FF-7DC421744CCC}" presName="sibTrans" presStyleLbl="sibTrans2D1" presStyleIdx="4" presStyleCnt="7"/>
      <dgm:spPr/>
    </dgm:pt>
    <dgm:pt modelId="{C46A338C-2E99-4CB2-8BAF-4C89611E5122}" type="pres">
      <dgm:prSet presAssocID="{A9A62ABB-CA03-44EB-B097-E43D5A3FF5B8}" presName="node" presStyleLbl="node1" presStyleIdx="5" presStyleCnt="7">
        <dgm:presLayoutVars>
          <dgm:bulletEnabled val="1"/>
        </dgm:presLayoutVars>
      </dgm:prSet>
      <dgm:spPr/>
    </dgm:pt>
    <dgm:pt modelId="{23B2A4E1-8758-4D7A-AA00-996CF06E3797}" type="pres">
      <dgm:prSet presAssocID="{A9A62ABB-CA03-44EB-B097-E43D5A3FF5B8}" presName="dummy" presStyleCnt="0"/>
      <dgm:spPr/>
    </dgm:pt>
    <dgm:pt modelId="{ABEBE592-6105-4E61-83EC-FD1B44EB540F}" type="pres">
      <dgm:prSet presAssocID="{0DF691D2-71E8-49DF-B2A9-3FD6784F5E47}" presName="sibTrans" presStyleLbl="sibTrans2D1" presStyleIdx="5" presStyleCnt="7"/>
      <dgm:spPr/>
    </dgm:pt>
    <dgm:pt modelId="{DA536912-C7A2-4399-B7B8-DEA57D1683FD}" type="pres">
      <dgm:prSet presAssocID="{1B926999-A8B8-4799-9943-0054728FD888}" presName="node" presStyleLbl="node1" presStyleIdx="6" presStyleCnt="7">
        <dgm:presLayoutVars>
          <dgm:bulletEnabled val="1"/>
        </dgm:presLayoutVars>
      </dgm:prSet>
      <dgm:spPr/>
    </dgm:pt>
    <dgm:pt modelId="{F5A11C53-F490-4F53-9860-22FB7F4C98D7}" type="pres">
      <dgm:prSet presAssocID="{1B926999-A8B8-4799-9943-0054728FD888}" presName="dummy" presStyleCnt="0"/>
      <dgm:spPr/>
    </dgm:pt>
    <dgm:pt modelId="{B74884CB-928E-42C7-9144-5FC9A42BB0FE}" type="pres">
      <dgm:prSet presAssocID="{5DFE6544-F076-4304-B8A2-46654E083F4C}" presName="sibTrans" presStyleLbl="sibTrans2D1" presStyleIdx="6" presStyleCnt="7"/>
      <dgm:spPr/>
    </dgm:pt>
  </dgm:ptLst>
  <dgm:cxnLst>
    <dgm:cxn modelId="{A8309E11-8AF8-4389-B84E-D249D2533999}" srcId="{CEDB7A96-320B-41FC-9F0C-DC012170CD1E}" destId="{DE510162-6362-477D-AF89-BF948029C5B9}" srcOrd="0" destOrd="0" parTransId="{1397B223-1360-4D85-A865-0867AE1AA2F3}" sibTransId="{DC87C8C0-C355-48E1-945F-55B8DA1F8345}"/>
    <dgm:cxn modelId="{0299291A-B927-4909-956F-A089269BCA7E}" srcId="{CEDB7A96-320B-41FC-9F0C-DC012170CD1E}" destId="{E9743F59-104C-4F61-A95F-19F825D1D20E}" srcOrd="3" destOrd="0" parTransId="{FF9E6E68-C079-4E18-9978-FE004E13299A}" sibTransId="{0CA5194F-D454-47AA-824F-88ED9CD0EB9B}"/>
    <dgm:cxn modelId="{B8AC821C-FCE1-4CA3-B43F-8C62A950E271}" type="presOf" srcId="{5DFE6544-F076-4304-B8A2-46654E083F4C}" destId="{B74884CB-928E-42C7-9144-5FC9A42BB0FE}" srcOrd="0" destOrd="0" presId="urn:microsoft.com/office/officeart/2005/8/layout/radial6"/>
    <dgm:cxn modelId="{B5388232-92E4-49D5-B17D-A0376A1F653B}" type="presOf" srcId="{0CA5194F-D454-47AA-824F-88ED9CD0EB9B}" destId="{77EFE289-B18D-4627-898F-8F03EF504DA3}" srcOrd="0" destOrd="0" presId="urn:microsoft.com/office/officeart/2005/8/layout/radial6"/>
    <dgm:cxn modelId="{BF67C233-D5B7-45DB-8BFC-DAAA31C5E877}" type="presOf" srcId="{1B926999-A8B8-4799-9943-0054728FD888}" destId="{DA536912-C7A2-4399-B7B8-DEA57D1683FD}" srcOrd="0" destOrd="0" presId="urn:microsoft.com/office/officeart/2005/8/layout/radial6"/>
    <dgm:cxn modelId="{B82F8534-C566-4B72-8CE1-A417D32DD3F1}" type="presOf" srcId="{DC87C8C0-C355-48E1-945F-55B8DA1F8345}" destId="{4FC81325-85CF-4640-8F91-D2B46158664F}" srcOrd="0" destOrd="0" presId="urn:microsoft.com/office/officeart/2005/8/layout/radial6"/>
    <dgm:cxn modelId="{12621835-F645-42FE-85D5-8B94E858B8F5}" type="presOf" srcId="{CEDB7A96-320B-41FC-9F0C-DC012170CD1E}" destId="{CB8CF176-9E33-46D2-9FAC-DBF6FDA34021}" srcOrd="0" destOrd="0" presId="urn:microsoft.com/office/officeart/2005/8/layout/radial6"/>
    <dgm:cxn modelId="{7DDFB642-3472-44E5-8E6C-60A1F3778FFA}" type="presOf" srcId="{D4C4C6B5-C057-409C-8D8B-4674F8683221}" destId="{F8E94C76-A26F-4368-8034-2E2088C29B5A}" srcOrd="0" destOrd="0" presId="urn:microsoft.com/office/officeart/2005/8/layout/radial6"/>
    <dgm:cxn modelId="{BAC4BE65-5AE3-46F3-B770-D94099B9DB15}" type="presOf" srcId="{A9A62ABB-CA03-44EB-B097-E43D5A3FF5B8}" destId="{C46A338C-2E99-4CB2-8BAF-4C89611E5122}" srcOrd="0" destOrd="0" presId="urn:microsoft.com/office/officeart/2005/8/layout/radial6"/>
    <dgm:cxn modelId="{E9DA346B-9357-468C-8A4A-A8D2D318B344}" srcId="{CEDB7A96-320B-41FC-9F0C-DC012170CD1E}" destId="{A28492D2-3DEC-4A59-94C8-D97518C2F43A}" srcOrd="1" destOrd="0" parTransId="{9656649F-6A61-40B8-A387-79BE48681174}" sibTransId="{AAAE1924-8CBD-4CB0-A5F0-0A17C4191C8D}"/>
    <dgm:cxn modelId="{397E7376-3522-4E63-8F25-899DB4517FB9}" srcId="{D4C4C6B5-C057-409C-8D8B-4674F8683221}" destId="{CEDB7A96-320B-41FC-9F0C-DC012170CD1E}" srcOrd="0" destOrd="0" parTransId="{D556EE0C-614C-437A-BA49-591A0633AE81}" sibTransId="{3D366614-38DE-42AF-A3EA-E98A1048DF37}"/>
    <dgm:cxn modelId="{42D56858-AC95-488D-8F63-F6B8DAA1EA24}" srcId="{CEDB7A96-320B-41FC-9F0C-DC012170CD1E}" destId="{1B926999-A8B8-4799-9943-0054728FD888}" srcOrd="6" destOrd="0" parTransId="{4E6A59B6-3943-4BCB-8770-F235BA74E077}" sibTransId="{5DFE6544-F076-4304-B8A2-46654E083F4C}"/>
    <dgm:cxn modelId="{5CDFFE8A-41D3-46CD-9433-8A2F832B59F5}" type="presOf" srcId="{DDFED8B0-B684-467D-96FF-7DC421744CCC}" destId="{5FA00BC9-BD66-4146-A17F-0B850DF7C1A1}" srcOrd="0" destOrd="0" presId="urn:microsoft.com/office/officeart/2005/8/layout/radial6"/>
    <dgm:cxn modelId="{EBB1068B-B152-4E57-AF12-D64DAE7B07A4}" type="presOf" srcId="{AAAE1924-8CBD-4CB0-A5F0-0A17C4191C8D}" destId="{D7F1DBEF-DFE0-4A14-B6F3-36A9F7A16AC8}" srcOrd="0" destOrd="0" presId="urn:microsoft.com/office/officeart/2005/8/layout/radial6"/>
    <dgm:cxn modelId="{5DC24094-BE74-42A3-8B63-410FBFA13943}" srcId="{CEDB7A96-320B-41FC-9F0C-DC012170CD1E}" destId="{A9A62ABB-CA03-44EB-B097-E43D5A3FF5B8}" srcOrd="5" destOrd="0" parTransId="{D7FCBC05-4AB3-4E60-9DB1-207ABFD28DD7}" sibTransId="{0DF691D2-71E8-49DF-B2A9-3FD6784F5E47}"/>
    <dgm:cxn modelId="{BE99089D-3459-4EC0-80E6-4844202AFB28}" type="presOf" srcId="{A28492D2-3DEC-4A59-94C8-D97518C2F43A}" destId="{C8239CBC-EF84-4050-B79E-BB3E31DB79FE}" srcOrd="0" destOrd="0" presId="urn:microsoft.com/office/officeart/2005/8/layout/radial6"/>
    <dgm:cxn modelId="{5950A0A6-37B7-4AD0-BBB4-D98FADD4E532}" type="presOf" srcId="{BF572180-B0BF-4951-9FA9-4769368F2546}" destId="{EDE0124B-FA2E-4BEC-87DA-43CE102777F9}" srcOrd="0" destOrd="0" presId="urn:microsoft.com/office/officeart/2005/8/layout/radial6"/>
    <dgm:cxn modelId="{EF515CAC-5EE0-4850-B805-2862DF781697}" type="presOf" srcId="{0DF691D2-71E8-49DF-B2A9-3FD6784F5E47}" destId="{ABEBE592-6105-4E61-83EC-FD1B44EB540F}" srcOrd="0" destOrd="0" presId="urn:microsoft.com/office/officeart/2005/8/layout/radial6"/>
    <dgm:cxn modelId="{A6ECB8AF-8D1D-4D6D-887D-C26D5982FA2E}" type="presOf" srcId="{318B3536-3604-46B5-9064-7E25E5E66F7B}" destId="{56E62CA2-91AA-48F6-AB80-4444F09A2C5E}" srcOrd="0" destOrd="0" presId="urn:microsoft.com/office/officeart/2005/8/layout/radial6"/>
    <dgm:cxn modelId="{699E0FB5-748B-4AB6-B184-F0BA1B23976C}" type="presOf" srcId="{DA974765-C06B-446D-9FAC-45F9E48EC2E6}" destId="{40534C6A-5625-4808-A094-83A6F63F4245}" srcOrd="0" destOrd="0" presId="urn:microsoft.com/office/officeart/2005/8/layout/radial6"/>
    <dgm:cxn modelId="{BD28D3C2-84A7-4723-A78D-EE877F964919}" srcId="{CEDB7A96-320B-41FC-9F0C-DC012170CD1E}" destId="{318B3536-3604-46B5-9064-7E25E5E66F7B}" srcOrd="2" destOrd="0" parTransId="{AC9B71AE-FA5E-45FD-A0AE-BCBF89C979D2}" sibTransId="{DA974765-C06B-446D-9FAC-45F9E48EC2E6}"/>
    <dgm:cxn modelId="{65C7B9C9-CFD1-4A27-BABA-B9C1070BB984}" srcId="{CEDB7A96-320B-41FC-9F0C-DC012170CD1E}" destId="{BF572180-B0BF-4951-9FA9-4769368F2546}" srcOrd="4" destOrd="0" parTransId="{297C1C80-57EA-401F-BC23-796BAAEF3006}" sibTransId="{DDFED8B0-B684-467D-96FF-7DC421744CCC}"/>
    <dgm:cxn modelId="{BF18E4E3-E89B-4147-91A7-514DAB3773B6}" type="presOf" srcId="{DE510162-6362-477D-AF89-BF948029C5B9}" destId="{240FBA1E-66F9-498D-A62F-376C1684BB77}" srcOrd="0" destOrd="0" presId="urn:microsoft.com/office/officeart/2005/8/layout/radial6"/>
    <dgm:cxn modelId="{B51C91EB-7102-4410-AF4C-E8DD53765A0B}" type="presOf" srcId="{E9743F59-104C-4F61-A95F-19F825D1D20E}" destId="{5298B57C-3122-4262-AED8-3BDE848CF393}" srcOrd="0" destOrd="0" presId="urn:microsoft.com/office/officeart/2005/8/layout/radial6"/>
    <dgm:cxn modelId="{4CA2A12E-18ED-47A7-8D79-6BCF2D480C5B}" type="presParOf" srcId="{F8E94C76-A26F-4368-8034-2E2088C29B5A}" destId="{CB8CF176-9E33-46D2-9FAC-DBF6FDA34021}" srcOrd="0" destOrd="0" presId="urn:microsoft.com/office/officeart/2005/8/layout/radial6"/>
    <dgm:cxn modelId="{3A9725A4-9694-410B-9E3F-2A5825A64620}" type="presParOf" srcId="{F8E94C76-A26F-4368-8034-2E2088C29B5A}" destId="{240FBA1E-66F9-498D-A62F-376C1684BB77}" srcOrd="1" destOrd="0" presId="urn:microsoft.com/office/officeart/2005/8/layout/radial6"/>
    <dgm:cxn modelId="{CD565DA0-5604-4678-95AB-277A87ADDB66}" type="presParOf" srcId="{F8E94C76-A26F-4368-8034-2E2088C29B5A}" destId="{CDEFCC50-8ED5-4616-B542-47DA1A00B271}" srcOrd="2" destOrd="0" presId="urn:microsoft.com/office/officeart/2005/8/layout/radial6"/>
    <dgm:cxn modelId="{8D087460-7C53-4FC8-922A-5665B36F4F2C}" type="presParOf" srcId="{F8E94C76-A26F-4368-8034-2E2088C29B5A}" destId="{4FC81325-85CF-4640-8F91-D2B46158664F}" srcOrd="3" destOrd="0" presId="urn:microsoft.com/office/officeart/2005/8/layout/radial6"/>
    <dgm:cxn modelId="{7D593C2B-D220-47D3-9165-082F6AAE11C0}" type="presParOf" srcId="{F8E94C76-A26F-4368-8034-2E2088C29B5A}" destId="{C8239CBC-EF84-4050-B79E-BB3E31DB79FE}" srcOrd="4" destOrd="0" presId="urn:microsoft.com/office/officeart/2005/8/layout/radial6"/>
    <dgm:cxn modelId="{C08D95DF-C86C-49D0-B749-01E5CB7C8ABF}" type="presParOf" srcId="{F8E94C76-A26F-4368-8034-2E2088C29B5A}" destId="{617D03DF-8D74-4CC5-9291-ADE0711D4FE9}" srcOrd="5" destOrd="0" presId="urn:microsoft.com/office/officeart/2005/8/layout/radial6"/>
    <dgm:cxn modelId="{1DAF27BB-E504-4F76-A75A-5E31E44FBE85}" type="presParOf" srcId="{F8E94C76-A26F-4368-8034-2E2088C29B5A}" destId="{D7F1DBEF-DFE0-4A14-B6F3-36A9F7A16AC8}" srcOrd="6" destOrd="0" presId="urn:microsoft.com/office/officeart/2005/8/layout/radial6"/>
    <dgm:cxn modelId="{3B8B3353-8B49-4BB5-AFAE-F961E7AFB83E}" type="presParOf" srcId="{F8E94C76-A26F-4368-8034-2E2088C29B5A}" destId="{56E62CA2-91AA-48F6-AB80-4444F09A2C5E}" srcOrd="7" destOrd="0" presId="urn:microsoft.com/office/officeart/2005/8/layout/radial6"/>
    <dgm:cxn modelId="{03177431-5166-4751-9001-2824D627EDC3}" type="presParOf" srcId="{F8E94C76-A26F-4368-8034-2E2088C29B5A}" destId="{AD765F41-F477-4AA7-BE14-479A33568CE7}" srcOrd="8" destOrd="0" presId="urn:microsoft.com/office/officeart/2005/8/layout/radial6"/>
    <dgm:cxn modelId="{EEADF91F-95BE-4D81-8F30-28D4E47D2D0A}" type="presParOf" srcId="{F8E94C76-A26F-4368-8034-2E2088C29B5A}" destId="{40534C6A-5625-4808-A094-83A6F63F4245}" srcOrd="9" destOrd="0" presId="urn:microsoft.com/office/officeart/2005/8/layout/radial6"/>
    <dgm:cxn modelId="{F8E4B6BE-314B-42F9-8BE9-F131ECEDB4CB}" type="presParOf" srcId="{F8E94C76-A26F-4368-8034-2E2088C29B5A}" destId="{5298B57C-3122-4262-AED8-3BDE848CF393}" srcOrd="10" destOrd="0" presId="urn:microsoft.com/office/officeart/2005/8/layout/radial6"/>
    <dgm:cxn modelId="{0936C418-17D5-4F4F-84DB-CD8F5E2415B4}" type="presParOf" srcId="{F8E94C76-A26F-4368-8034-2E2088C29B5A}" destId="{5DCC4916-A848-4E23-A9EE-3A7DDA398884}" srcOrd="11" destOrd="0" presId="urn:microsoft.com/office/officeart/2005/8/layout/radial6"/>
    <dgm:cxn modelId="{9898D32B-9356-435B-A76C-F7AF3EB30649}" type="presParOf" srcId="{F8E94C76-A26F-4368-8034-2E2088C29B5A}" destId="{77EFE289-B18D-4627-898F-8F03EF504DA3}" srcOrd="12" destOrd="0" presId="urn:microsoft.com/office/officeart/2005/8/layout/radial6"/>
    <dgm:cxn modelId="{C13C808B-D4A6-4875-8C35-4C4D5B46D897}" type="presParOf" srcId="{F8E94C76-A26F-4368-8034-2E2088C29B5A}" destId="{EDE0124B-FA2E-4BEC-87DA-43CE102777F9}" srcOrd="13" destOrd="0" presId="urn:microsoft.com/office/officeart/2005/8/layout/radial6"/>
    <dgm:cxn modelId="{03C4B52F-C67E-486E-A6F0-B65AEE390D53}" type="presParOf" srcId="{F8E94C76-A26F-4368-8034-2E2088C29B5A}" destId="{9730279D-45F5-47D8-94DC-721C7630BE76}" srcOrd="14" destOrd="0" presId="urn:microsoft.com/office/officeart/2005/8/layout/radial6"/>
    <dgm:cxn modelId="{7773D9E3-FC77-430F-8297-9464D5196E97}" type="presParOf" srcId="{F8E94C76-A26F-4368-8034-2E2088C29B5A}" destId="{5FA00BC9-BD66-4146-A17F-0B850DF7C1A1}" srcOrd="15" destOrd="0" presId="urn:microsoft.com/office/officeart/2005/8/layout/radial6"/>
    <dgm:cxn modelId="{20B4A58E-C43D-4762-9736-AA955BD22D06}" type="presParOf" srcId="{F8E94C76-A26F-4368-8034-2E2088C29B5A}" destId="{C46A338C-2E99-4CB2-8BAF-4C89611E5122}" srcOrd="16" destOrd="0" presId="urn:microsoft.com/office/officeart/2005/8/layout/radial6"/>
    <dgm:cxn modelId="{633984EC-8041-4F7D-BACB-318D7F6C7944}" type="presParOf" srcId="{F8E94C76-A26F-4368-8034-2E2088C29B5A}" destId="{23B2A4E1-8758-4D7A-AA00-996CF06E3797}" srcOrd="17" destOrd="0" presId="urn:microsoft.com/office/officeart/2005/8/layout/radial6"/>
    <dgm:cxn modelId="{3083E326-FF29-4989-9A4F-C7A6C353FDBC}" type="presParOf" srcId="{F8E94C76-A26F-4368-8034-2E2088C29B5A}" destId="{ABEBE592-6105-4E61-83EC-FD1B44EB540F}" srcOrd="18" destOrd="0" presId="urn:microsoft.com/office/officeart/2005/8/layout/radial6"/>
    <dgm:cxn modelId="{F24EB82F-0242-4C4B-8E41-08D28DAF7127}" type="presParOf" srcId="{F8E94C76-A26F-4368-8034-2E2088C29B5A}" destId="{DA536912-C7A2-4399-B7B8-DEA57D1683FD}" srcOrd="19" destOrd="0" presId="urn:microsoft.com/office/officeart/2005/8/layout/radial6"/>
    <dgm:cxn modelId="{3A0DBDEA-8085-46B4-B3B4-94C194FB9165}" type="presParOf" srcId="{F8E94C76-A26F-4368-8034-2E2088C29B5A}" destId="{F5A11C53-F490-4F53-9860-22FB7F4C98D7}" srcOrd="20" destOrd="0" presId="urn:microsoft.com/office/officeart/2005/8/layout/radial6"/>
    <dgm:cxn modelId="{14A6B301-4ABD-4CA4-B4BB-50AA86F5D821}" type="presParOf" srcId="{F8E94C76-A26F-4368-8034-2E2088C29B5A}" destId="{B74884CB-928E-42C7-9144-5FC9A42BB0FE}"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67155-FBB1-42CD-A4BA-B28F94957064}">
      <dsp:nvSpPr>
        <dsp:cNvPr id="0" name=""/>
        <dsp:cNvSpPr/>
      </dsp:nvSpPr>
      <dsp:spPr>
        <a:xfrm>
          <a:off x="-4387302" y="-673007"/>
          <a:ext cx="5227452" cy="5227452"/>
        </a:xfrm>
        <a:prstGeom prst="blockArc">
          <a:avLst>
            <a:gd name="adj1" fmla="val 18900000"/>
            <a:gd name="adj2" fmla="val 2700000"/>
            <a:gd name="adj3" fmla="val 413"/>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0DA6BA-C7CE-425C-9D02-0DFCBA7FC3AE}">
      <dsp:nvSpPr>
        <dsp:cNvPr id="0" name=""/>
        <dsp:cNvSpPr/>
      </dsp:nvSpPr>
      <dsp:spPr>
        <a:xfrm>
          <a:off x="272282" y="176450"/>
          <a:ext cx="10582024" cy="35274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991" tIns="48260" rIns="48260" bIns="48260" numCol="1" spcCol="1270" anchor="ctr" anchorCtr="0">
          <a:noAutofit/>
        </a:bodyPr>
        <a:lstStyle/>
        <a:p>
          <a:pPr marL="0" lvl="0" indent="0" algn="l" defTabSz="844550">
            <a:lnSpc>
              <a:spcPct val="90000"/>
            </a:lnSpc>
            <a:spcBef>
              <a:spcPct val="0"/>
            </a:spcBef>
            <a:spcAft>
              <a:spcPct val="35000"/>
            </a:spcAft>
            <a:buNone/>
          </a:pPr>
          <a:r>
            <a:rPr lang="en-IE" sz="1900" kern="1200" dirty="0">
              <a:solidFill>
                <a:schemeClr val="bg1"/>
              </a:solidFill>
              <a:latin typeface="+mj-lt"/>
              <a:cs typeface="Arial" panose="020B0604020202020204" pitchFamily="34" charset="0"/>
            </a:rPr>
            <a:t>Introduction</a:t>
          </a:r>
          <a:endParaRPr lang="en-GB" sz="1900" kern="1200" dirty="0">
            <a:solidFill>
              <a:schemeClr val="bg1"/>
            </a:solidFill>
          </a:endParaRPr>
        </a:p>
      </dsp:txBody>
      <dsp:txXfrm>
        <a:off x="272282" y="176450"/>
        <a:ext cx="10582024" cy="352745"/>
      </dsp:txXfrm>
    </dsp:sp>
    <dsp:sp modelId="{FF0685D9-4ECF-4C55-93E6-A4E80F587B74}">
      <dsp:nvSpPr>
        <dsp:cNvPr id="0" name=""/>
        <dsp:cNvSpPr/>
      </dsp:nvSpPr>
      <dsp:spPr>
        <a:xfrm>
          <a:off x="51817" y="132357"/>
          <a:ext cx="440931" cy="44093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005E18-6086-48E9-A082-741699E039EE}">
      <dsp:nvSpPr>
        <dsp:cNvPr id="0" name=""/>
        <dsp:cNvSpPr/>
      </dsp:nvSpPr>
      <dsp:spPr>
        <a:xfrm>
          <a:off x="591725" y="705878"/>
          <a:ext cx="10262582" cy="35274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991"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a:solidFill>
                <a:schemeClr val="bg1"/>
              </a:solidFill>
              <a:effectLst/>
              <a:latin typeface="+mj-lt"/>
              <a:ea typeface="Calibri" panose="020F0502020204030204" pitchFamily="34" charset="0"/>
              <a:cs typeface="Arial" panose="020B0604020202020204" pitchFamily="34" charset="0"/>
            </a:rPr>
            <a:t>Eurostat’s support for LCUs and better MNE groups’ approach</a:t>
          </a:r>
          <a:endParaRPr lang="en-GB" sz="1900" kern="1200" dirty="0">
            <a:solidFill>
              <a:schemeClr val="bg1"/>
            </a:solidFill>
          </a:endParaRPr>
        </a:p>
      </dsp:txBody>
      <dsp:txXfrm>
        <a:off x="591725" y="705878"/>
        <a:ext cx="10262582" cy="352745"/>
      </dsp:txXfrm>
    </dsp:sp>
    <dsp:sp modelId="{46439758-947F-45FA-9E8C-61F3DA75E188}">
      <dsp:nvSpPr>
        <dsp:cNvPr id="0" name=""/>
        <dsp:cNvSpPr/>
      </dsp:nvSpPr>
      <dsp:spPr>
        <a:xfrm>
          <a:off x="371259" y="661785"/>
          <a:ext cx="440931" cy="44093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CE1F53-73E8-43CE-A8B3-C31386F644A5}">
      <dsp:nvSpPr>
        <dsp:cNvPr id="0" name=""/>
        <dsp:cNvSpPr/>
      </dsp:nvSpPr>
      <dsp:spPr>
        <a:xfrm>
          <a:off x="766778" y="1234918"/>
          <a:ext cx="10087529" cy="35274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991" tIns="48260" rIns="48260" bIns="48260" numCol="1" spcCol="1270" anchor="ctr" anchorCtr="0">
          <a:noAutofit/>
        </a:bodyPr>
        <a:lstStyle/>
        <a:p>
          <a:pPr marL="0" lvl="0" indent="0" algn="l" defTabSz="844550">
            <a:lnSpc>
              <a:spcPct val="90000"/>
            </a:lnSpc>
            <a:spcBef>
              <a:spcPct val="0"/>
            </a:spcBef>
            <a:spcAft>
              <a:spcPct val="35000"/>
            </a:spcAft>
            <a:buClrTx/>
            <a:buNone/>
          </a:pPr>
          <a:r>
            <a:rPr lang="en-GB" sz="1900" kern="1200" dirty="0">
              <a:solidFill>
                <a:schemeClr val="bg1"/>
              </a:solidFill>
              <a:effectLst/>
              <a:latin typeface="+mj-lt"/>
              <a:ea typeface="MS Mincho" panose="02020609040205080304" pitchFamily="49" charset="-128"/>
            </a:rPr>
            <a:t>Activities carried out in LCUs and similarly organised structures</a:t>
          </a:r>
          <a:endParaRPr lang="en-GB" sz="1900" kern="1200" dirty="0">
            <a:solidFill>
              <a:schemeClr val="bg1"/>
            </a:solidFill>
          </a:endParaRPr>
        </a:p>
      </dsp:txBody>
      <dsp:txXfrm>
        <a:off x="766778" y="1234918"/>
        <a:ext cx="10087529" cy="352745"/>
      </dsp:txXfrm>
    </dsp:sp>
    <dsp:sp modelId="{B5B86625-19D6-4B7D-9101-E3A2210F5406}">
      <dsp:nvSpPr>
        <dsp:cNvPr id="0" name=""/>
        <dsp:cNvSpPr/>
      </dsp:nvSpPr>
      <dsp:spPr>
        <a:xfrm>
          <a:off x="546312" y="1190825"/>
          <a:ext cx="440931" cy="44093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BFB625-246B-430D-BF45-AAABA3F59811}">
      <dsp:nvSpPr>
        <dsp:cNvPr id="0" name=""/>
        <dsp:cNvSpPr/>
      </dsp:nvSpPr>
      <dsp:spPr>
        <a:xfrm>
          <a:off x="822670" y="1764346"/>
          <a:ext cx="10031637" cy="35274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991" tIns="48260" rIns="48260" bIns="48260" numCol="1" spcCol="1270" anchor="ctr" anchorCtr="0">
          <a:noAutofit/>
        </a:bodyPr>
        <a:lstStyle/>
        <a:p>
          <a:pPr marL="0" lvl="0" indent="0" algn="l" defTabSz="844550">
            <a:lnSpc>
              <a:spcPct val="90000"/>
            </a:lnSpc>
            <a:spcBef>
              <a:spcPct val="0"/>
            </a:spcBef>
            <a:spcAft>
              <a:spcPct val="35000"/>
            </a:spcAft>
            <a:buClrTx/>
            <a:buNone/>
          </a:pPr>
          <a:r>
            <a:rPr lang="en-GB" sz="1900" kern="1200" dirty="0">
              <a:solidFill>
                <a:schemeClr val="bg1"/>
              </a:solidFill>
              <a:effectLst/>
              <a:latin typeface="+mj-lt"/>
              <a:ea typeface="Calibri" panose="020F0502020204030204" pitchFamily="34" charset="0"/>
            </a:rPr>
            <a:t>The European network of MNE groups coordinators – </a:t>
          </a:r>
          <a:r>
            <a:rPr lang="en-GB" sz="1900" kern="1200" dirty="0" err="1">
              <a:solidFill>
                <a:schemeClr val="bg1"/>
              </a:solidFill>
              <a:effectLst/>
              <a:latin typeface="+mj-lt"/>
              <a:ea typeface="Calibri" panose="020F0502020204030204" pitchFamily="34" charset="0"/>
            </a:rPr>
            <a:t>MNEnet</a:t>
          </a:r>
          <a:endParaRPr lang="en-GB" sz="1900" kern="1200" dirty="0">
            <a:solidFill>
              <a:schemeClr val="bg1"/>
            </a:solidFill>
          </a:endParaRPr>
        </a:p>
      </dsp:txBody>
      <dsp:txXfrm>
        <a:off x="822670" y="1764346"/>
        <a:ext cx="10031637" cy="352745"/>
      </dsp:txXfrm>
    </dsp:sp>
    <dsp:sp modelId="{178536A6-1BDD-4411-9DD2-DAD7082AC51F}">
      <dsp:nvSpPr>
        <dsp:cNvPr id="0" name=""/>
        <dsp:cNvSpPr/>
      </dsp:nvSpPr>
      <dsp:spPr>
        <a:xfrm>
          <a:off x="602205" y="1720253"/>
          <a:ext cx="440931" cy="44093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EA0BBC-B0CF-468B-974D-1E12386C436F}">
      <dsp:nvSpPr>
        <dsp:cNvPr id="0" name=""/>
        <dsp:cNvSpPr/>
      </dsp:nvSpPr>
      <dsp:spPr>
        <a:xfrm>
          <a:off x="766778" y="2293774"/>
          <a:ext cx="10087529" cy="35274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991" tIns="48260" rIns="48260" bIns="48260" numCol="1" spcCol="1270" anchor="ctr" anchorCtr="0">
          <a:noAutofit/>
        </a:bodyPr>
        <a:lstStyle/>
        <a:p>
          <a:pPr marL="0" lvl="0" indent="0" algn="l" defTabSz="844550">
            <a:lnSpc>
              <a:spcPct val="90000"/>
            </a:lnSpc>
            <a:spcBef>
              <a:spcPct val="0"/>
            </a:spcBef>
            <a:spcAft>
              <a:spcPct val="35000"/>
            </a:spcAft>
            <a:buClrTx/>
            <a:buNone/>
          </a:pPr>
          <a:r>
            <a:rPr lang="en-GB" sz="1900" kern="1200" dirty="0">
              <a:solidFill>
                <a:schemeClr val="bg1"/>
              </a:solidFill>
              <a:effectLst/>
              <a:latin typeface="+mj-lt"/>
              <a:ea typeface="Calibri" panose="020F0502020204030204" pitchFamily="34" charset="0"/>
            </a:rPr>
            <a:t>Different data sources used in LCUs</a:t>
          </a:r>
          <a:endParaRPr lang="en-GB" sz="1900" kern="1200" dirty="0">
            <a:solidFill>
              <a:schemeClr val="bg1"/>
            </a:solidFill>
          </a:endParaRPr>
        </a:p>
      </dsp:txBody>
      <dsp:txXfrm>
        <a:off x="766778" y="2293774"/>
        <a:ext cx="10087529" cy="352745"/>
      </dsp:txXfrm>
    </dsp:sp>
    <dsp:sp modelId="{C421EABE-FB59-4488-AE5B-DAF280CE7726}">
      <dsp:nvSpPr>
        <dsp:cNvPr id="0" name=""/>
        <dsp:cNvSpPr/>
      </dsp:nvSpPr>
      <dsp:spPr>
        <a:xfrm>
          <a:off x="546312" y="2249681"/>
          <a:ext cx="440931" cy="44093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CA5546-F30E-4B26-AEB3-E3D8D6794E37}">
      <dsp:nvSpPr>
        <dsp:cNvPr id="0" name=""/>
        <dsp:cNvSpPr/>
      </dsp:nvSpPr>
      <dsp:spPr>
        <a:xfrm>
          <a:off x="591725" y="2822814"/>
          <a:ext cx="10262582" cy="35274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991"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a:solidFill>
                <a:schemeClr val="bg1"/>
              </a:solidFill>
              <a:latin typeface="+mj-lt"/>
            </a:rPr>
            <a:t>IT infrastructure</a:t>
          </a:r>
          <a:r>
            <a:rPr lang="en-IE" sz="1900" kern="1200" dirty="0">
              <a:solidFill>
                <a:schemeClr val="bg1"/>
              </a:solidFill>
              <a:latin typeface="+mj-lt"/>
            </a:rPr>
            <a:t> at n</a:t>
          </a:r>
          <a:r>
            <a:rPr lang="en-GB" sz="1900" kern="1200" dirty="0" err="1">
              <a:solidFill>
                <a:schemeClr val="bg1"/>
              </a:solidFill>
              <a:latin typeface="+mj-lt"/>
            </a:rPr>
            <a:t>ational</a:t>
          </a:r>
          <a:r>
            <a:rPr lang="en-GB" sz="1900" kern="1200" dirty="0">
              <a:solidFill>
                <a:schemeClr val="bg1"/>
              </a:solidFill>
              <a:latin typeface="+mj-lt"/>
            </a:rPr>
            <a:t> level/</a:t>
          </a:r>
          <a:r>
            <a:rPr lang="en-GB" sz="1900" kern="1200" dirty="0">
              <a:solidFill>
                <a:schemeClr val="bg1"/>
              </a:solidFill>
              <a:effectLst/>
              <a:latin typeface="+mj-lt"/>
              <a:ea typeface="Calibri" panose="020F0502020204030204" pitchFamily="34" charset="0"/>
            </a:rPr>
            <a:t>European level</a:t>
          </a:r>
          <a:endParaRPr lang="en-GB" sz="1900" kern="1200" dirty="0">
            <a:solidFill>
              <a:schemeClr val="bg1"/>
            </a:solidFill>
          </a:endParaRPr>
        </a:p>
      </dsp:txBody>
      <dsp:txXfrm>
        <a:off x="591725" y="2822814"/>
        <a:ext cx="10262582" cy="352745"/>
      </dsp:txXfrm>
    </dsp:sp>
    <dsp:sp modelId="{BC182FF8-A035-4922-9F48-46363E07C336}">
      <dsp:nvSpPr>
        <dsp:cNvPr id="0" name=""/>
        <dsp:cNvSpPr/>
      </dsp:nvSpPr>
      <dsp:spPr>
        <a:xfrm>
          <a:off x="371259" y="2778721"/>
          <a:ext cx="440931" cy="44093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2ACA6D-92DF-489F-941C-2ACAD530BF9F}">
      <dsp:nvSpPr>
        <dsp:cNvPr id="0" name=""/>
        <dsp:cNvSpPr/>
      </dsp:nvSpPr>
      <dsp:spPr>
        <a:xfrm>
          <a:off x="272282" y="3352242"/>
          <a:ext cx="10582024" cy="35274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991"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a:solidFill>
                <a:schemeClr val="bg1"/>
              </a:solidFill>
              <a:effectLst/>
              <a:latin typeface="+mj-lt"/>
              <a:ea typeface="Calibri" panose="020F0502020204030204" pitchFamily="34" charset="0"/>
            </a:rPr>
            <a:t>Dissemination of experimental data on MNE Groups from </a:t>
          </a:r>
          <a:r>
            <a:rPr lang="en-GB" sz="1900" kern="1200" dirty="0" err="1">
              <a:solidFill>
                <a:schemeClr val="bg1"/>
              </a:solidFill>
              <a:effectLst/>
              <a:latin typeface="+mj-lt"/>
              <a:ea typeface="Calibri" panose="020F0502020204030204" pitchFamily="34" charset="0"/>
            </a:rPr>
            <a:t>EuroGroups</a:t>
          </a:r>
          <a:r>
            <a:rPr lang="en-GB" sz="1900" kern="1200" dirty="0">
              <a:solidFill>
                <a:schemeClr val="bg1"/>
              </a:solidFill>
              <a:effectLst/>
              <a:latin typeface="+mj-lt"/>
              <a:ea typeface="Calibri" panose="020F0502020204030204" pitchFamily="34" charset="0"/>
            </a:rPr>
            <a:t> register (EGR)</a:t>
          </a:r>
          <a:endParaRPr lang="en-GB" sz="1900" kern="1200" dirty="0">
            <a:solidFill>
              <a:schemeClr val="bg1"/>
            </a:solidFill>
          </a:endParaRPr>
        </a:p>
      </dsp:txBody>
      <dsp:txXfrm>
        <a:off x="272282" y="3352242"/>
        <a:ext cx="10582024" cy="352745"/>
      </dsp:txXfrm>
    </dsp:sp>
    <dsp:sp modelId="{A4E36585-12F4-4DFC-9241-DF3A49CE5A58}">
      <dsp:nvSpPr>
        <dsp:cNvPr id="0" name=""/>
        <dsp:cNvSpPr/>
      </dsp:nvSpPr>
      <dsp:spPr>
        <a:xfrm>
          <a:off x="51817" y="3308149"/>
          <a:ext cx="440931" cy="44093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884CB-928E-42C7-9144-5FC9A42BB0FE}">
      <dsp:nvSpPr>
        <dsp:cNvPr id="0" name=""/>
        <dsp:cNvSpPr/>
      </dsp:nvSpPr>
      <dsp:spPr>
        <a:xfrm>
          <a:off x="3196136" y="717268"/>
          <a:ext cx="5700200" cy="5700200"/>
        </a:xfrm>
        <a:prstGeom prst="blockArc">
          <a:avLst>
            <a:gd name="adj1" fmla="val 13114286"/>
            <a:gd name="adj2" fmla="val 16200000"/>
            <a:gd name="adj3" fmla="val 390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EBE592-6105-4E61-83EC-FD1B44EB540F}">
      <dsp:nvSpPr>
        <dsp:cNvPr id="0" name=""/>
        <dsp:cNvSpPr/>
      </dsp:nvSpPr>
      <dsp:spPr>
        <a:xfrm>
          <a:off x="3196136" y="717268"/>
          <a:ext cx="5700200" cy="5700200"/>
        </a:xfrm>
        <a:prstGeom prst="blockArc">
          <a:avLst>
            <a:gd name="adj1" fmla="val 10028571"/>
            <a:gd name="adj2" fmla="val 13114286"/>
            <a:gd name="adj3" fmla="val 390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A00BC9-BD66-4146-A17F-0B850DF7C1A1}">
      <dsp:nvSpPr>
        <dsp:cNvPr id="0" name=""/>
        <dsp:cNvSpPr/>
      </dsp:nvSpPr>
      <dsp:spPr>
        <a:xfrm>
          <a:off x="3196136" y="717268"/>
          <a:ext cx="5700200" cy="5700200"/>
        </a:xfrm>
        <a:prstGeom prst="blockArc">
          <a:avLst>
            <a:gd name="adj1" fmla="val 6942857"/>
            <a:gd name="adj2" fmla="val 10028571"/>
            <a:gd name="adj3" fmla="val 390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EFE289-B18D-4627-898F-8F03EF504DA3}">
      <dsp:nvSpPr>
        <dsp:cNvPr id="0" name=""/>
        <dsp:cNvSpPr/>
      </dsp:nvSpPr>
      <dsp:spPr>
        <a:xfrm>
          <a:off x="3196136" y="717268"/>
          <a:ext cx="5700200" cy="5700200"/>
        </a:xfrm>
        <a:prstGeom prst="blockArc">
          <a:avLst>
            <a:gd name="adj1" fmla="val 3857143"/>
            <a:gd name="adj2" fmla="val 6942857"/>
            <a:gd name="adj3" fmla="val 390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534C6A-5625-4808-A094-83A6F63F4245}">
      <dsp:nvSpPr>
        <dsp:cNvPr id="0" name=""/>
        <dsp:cNvSpPr/>
      </dsp:nvSpPr>
      <dsp:spPr>
        <a:xfrm>
          <a:off x="3196136" y="717268"/>
          <a:ext cx="5700200" cy="5700200"/>
        </a:xfrm>
        <a:prstGeom prst="blockArc">
          <a:avLst>
            <a:gd name="adj1" fmla="val 771429"/>
            <a:gd name="adj2" fmla="val 3857143"/>
            <a:gd name="adj3" fmla="val 390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F1DBEF-DFE0-4A14-B6F3-36A9F7A16AC8}">
      <dsp:nvSpPr>
        <dsp:cNvPr id="0" name=""/>
        <dsp:cNvSpPr/>
      </dsp:nvSpPr>
      <dsp:spPr>
        <a:xfrm>
          <a:off x="3196136" y="717268"/>
          <a:ext cx="5700200" cy="5700200"/>
        </a:xfrm>
        <a:prstGeom prst="blockArc">
          <a:avLst>
            <a:gd name="adj1" fmla="val 19285714"/>
            <a:gd name="adj2" fmla="val 771429"/>
            <a:gd name="adj3" fmla="val 390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C81325-85CF-4640-8F91-D2B46158664F}">
      <dsp:nvSpPr>
        <dsp:cNvPr id="0" name=""/>
        <dsp:cNvSpPr/>
      </dsp:nvSpPr>
      <dsp:spPr>
        <a:xfrm>
          <a:off x="3196136" y="717268"/>
          <a:ext cx="5700200" cy="5700200"/>
        </a:xfrm>
        <a:prstGeom prst="blockArc">
          <a:avLst>
            <a:gd name="adj1" fmla="val 16200000"/>
            <a:gd name="adj2" fmla="val 19285714"/>
            <a:gd name="adj3" fmla="val 390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8CF176-9E33-46D2-9FAC-DBF6FDA34021}">
      <dsp:nvSpPr>
        <dsp:cNvPr id="0" name=""/>
        <dsp:cNvSpPr/>
      </dsp:nvSpPr>
      <dsp:spPr>
        <a:xfrm>
          <a:off x="4942089" y="2463222"/>
          <a:ext cx="2208293" cy="220829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noProof="0" dirty="0"/>
            <a:t>Eurostat’s support</a:t>
          </a:r>
        </a:p>
      </dsp:txBody>
      <dsp:txXfrm>
        <a:off x="5265486" y="2786619"/>
        <a:ext cx="1561499" cy="1561499"/>
      </dsp:txXfrm>
    </dsp:sp>
    <dsp:sp modelId="{240FBA1E-66F9-498D-A62F-376C1684BB77}">
      <dsp:nvSpPr>
        <dsp:cNvPr id="0" name=""/>
        <dsp:cNvSpPr/>
      </dsp:nvSpPr>
      <dsp:spPr>
        <a:xfrm>
          <a:off x="5273333" y="14"/>
          <a:ext cx="1545805" cy="154580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t>LCUs  and similar struct. at national level  - financial support through grants </a:t>
          </a:r>
        </a:p>
      </dsp:txBody>
      <dsp:txXfrm>
        <a:off x="5499711" y="226392"/>
        <a:ext cx="1093049" cy="1093049"/>
      </dsp:txXfrm>
    </dsp:sp>
    <dsp:sp modelId="{C8239CBC-EF84-4050-B79E-BB3E31DB79FE}">
      <dsp:nvSpPr>
        <dsp:cNvPr id="0" name=""/>
        <dsp:cNvSpPr/>
      </dsp:nvSpPr>
      <dsp:spPr>
        <a:xfrm>
          <a:off x="7458123" y="1052154"/>
          <a:ext cx="1545805" cy="154580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t>Dedicated training programme to better understand MNE groups</a:t>
          </a:r>
        </a:p>
      </dsp:txBody>
      <dsp:txXfrm>
        <a:off x="7684501" y="1278532"/>
        <a:ext cx="1093049" cy="1093049"/>
      </dsp:txXfrm>
    </dsp:sp>
    <dsp:sp modelId="{56E62CA2-91AA-48F6-AB80-4444F09A2C5E}">
      <dsp:nvSpPr>
        <dsp:cNvPr id="0" name=""/>
        <dsp:cNvSpPr/>
      </dsp:nvSpPr>
      <dsp:spPr>
        <a:xfrm>
          <a:off x="7997722" y="3416290"/>
          <a:ext cx="1545805" cy="154580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BE" sz="1200" kern="1200" noProof="0" dirty="0" err="1"/>
            <a:t>Dedicated</a:t>
          </a:r>
          <a:r>
            <a:rPr lang="fr-BE" sz="1200" kern="1200" noProof="0" dirty="0"/>
            <a:t> wiki on </a:t>
          </a:r>
          <a:r>
            <a:rPr lang="fr-BE" sz="1200" kern="1200" noProof="0" dirty="0" err="1"/>
            <a:t>LCUs</a:t>
          </a:r>
          <a:endParaRPr lang="en-GB" sz="1200" kern="1200" noProof="0" dirty="0"/>
        </a:p>
      </dsp:txBody>
      <dsp:txXfrm>
        <a:off x="8224100" y="3642668"/>
        <a:ext cx="1093049" cy="1093049"/>
      </dsp:txXfrm>
    </dsp:sp>
    <dsp:sp modelId="{5298B57C-3122-4262-AED8-3BDE848CF393}">
      <dsp:nvSpPr>
        <dsp:cNvPr id="0" name=""/>
        <dsp:cNvSpPr/>
      </dsp:nvSpPr>
      <dsp:spPr>
        <a:xfrm>
          <a:off x="6485800" y="5312179"/>
          <a:ext cx="1545805" cy="154580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err="1"/>
            <a:t>MNEnet</a:t>
          </a:r>
          <a:r>
            <a:rPr lang="en-GB" sz="1200" kern="1200" noProof="0" dirty="0"/>
            <a:t>          at European </a:t>
          </a:r>
          <a:r>
            <a:rPr lang="en-GB" sz="1200" kern="1200" noProof="0" dirty="0" err="1"/>
            <a:t>leve</a:t>
          </a:r>
          <a:r>
            <a:rPr lang="en-GB" sz="1200" kern="1200" noProof="0" dirty="0"/>
            <a:t>)</a:t>
          </a:r>
        </a:p>
      </dsp:txBody>
      <dsp:txXfrm>
        <a:off x="6712178" y="5538557"/>
        <a:ext cx="1093049" cy="1093049"/>
      </dsp:txXfrm>
    </dsp:sp>
    <dsp:sp modelId="{EDE0124B-FA2E-4BEC-87DA-43CE102777F9}">
      <dsp:nvSpPr>
        <dsp:cNvPr id="0" name=""/>
        <dsp:cNvSpPr/>
      </dsp:nvSpPr>
      <dsp:spPr>
        <a:xfrm>
          <a:off x="4060866" y="5312179"/>
          <a:ext cx="1545805" cy="154580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t>Secure exchanges with other EU_EFTA  on large MNE groups</a:t>
          </a:r>
        </a:p>
      </dsp:txBody>
      <dsp:txXfrm>
        <a:off x="4287244" y="5538557"/>
        <a:ext cx="1093049" cy="1093049"/>
      </dsp:txXfrm>
    </dsp:sp>
    <dsp:sp modelId="{C46A338C-2E99-4CB2-8BAF-4C89611E5122}">
      <dsp:nvSpPr>
        <dsp:cNvPr id="0" name=""/>
        <dsp:cNvSpPr/>
      </dsp:nvSpPr>
      <dsp:spPr>
        <a:xfrm>
          <a:off x="2548945" y="3416290"/>
          <a:ext cx="1545805" cy="154580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t>Early warning system</a:t>
          </a:r>
        </a:p>
      </dsp:txBody>
      <dsp:txXfrm>
        <a:off x="2775323" y="3642668"/>
        <a:ext cx="1093049" cy="1093049"/>
      </dsp:txXfrm>
    </dsp:sp>
    <dsp:sp modelId="{DA536912-C7A2-4399-B7B8-DEA57D1683FD}">
      <dsp:nvSpPr>
        <dsp:cNvPr id="0" name=""/>
        <dsp:cNvSpPr/>
      </dsp:nvSpPr>
      <dsp:spPr>
        <a:xfrm>
          <a:off x="3088543" y="1052154"/>
          <a:ext cx="1545805" cy="154580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err="1"/>
            <a:t>EuroGrpous</a:t>
          </a:r>
          <a:r>
            <a:rPr lang="en-GB" sz="1200" kern="1200" noProof="0" dirty="0"/>
            <a:t> Register and European profiling</a:t>
          </a:r>
        </a:p>
      </dsp:txBody>
      <dsp:txXfrm>
        <a:off x="3314921" y="1278532"/>
        <a:ext cx="1093049" cy="109304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19/09/2023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19/09/2023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71487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40710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Delete/update</a:t>
            </a:r>
            <a:r>
              <a:rPr lang="en-IE" baseline="0" dirty="0"/>
              <a:t> as appropriate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26</a:t>
            </a:fld>
            <a:endParaRPr lang="en-GB"/>
          </a:p>
        </p:txBody>
      </p:sp>
    </p:spTree>
    <p:extLst>
      <p:ext uri="{BB962C8B-B14F-4D97-AF65-F5344CB8AC3E}">
        <p14:creationId xmlns:p14="http://schemas.microsoft.com/office/powerpoint/2010/main" val="48197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ec.europa.eu/eurostat/web/globalisation-businesses/methodology/early-warning-system#Methodological%20summary%20notes"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s://ec.europa.eu/eurostat/databrowser/view/EGR_MNE/default/table?lang=en"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ec.europa.eu/eurostat/statistics-explained/index.php?title=Employment_in_large-scale_multinational_enterprise_groups" TargetMode="External"/><Relationship Id="rId2" Type="http://schemas.openxmlformats.org/officeDocument/2006/relationships/hyperlink" Target="https://ec.europa.eu/eurostat/statistics-explained/index.php?title=Structure_of_multinational_enterprise_groups_in_the_EU"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ec.europa.eu/eurostat/web/statistical-business-registers/overview" TargetMode="External"/><Relationship Id="rId5" Type="http://schemas.openxmlformats.org/officeDocument/2006/relationships/hyperlink" Target="https://europa.eu/" TargetMode="External"/><Relationship Id="rId4" Type="http://schemas.openxmlformats.org/officeDocument/2006/relationships/hyperlink" Target="https://ec.europa.e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GB" sz="3600" dirty="0"/>
            </a:br>
            <a:br>
              <a:rPr lang="en-GB" sz="3600" dirty="0"/>
            </a:br>
            <a:r>
              <a:rPr lang="en-GB" sz="3600" dirty="0"/>
              <a:t>    Large cases units in EU and EFTA countries </a:t>
            </a:r>
            <a:br>
              <a:rPr lang="en-IE" sz="1800" dirty="0">
                <a:effectLst/>
                <a:latin typeface="Calibri" panose="020F0502020204030204" pitchFamily="34" charset="0"/>
                <a:ea typeface="MS Mincho" panose="02020609040205080304" pitchFamily="49" charset="-128"/>
                <a:cs typeface="Times New Roman" panose="02020603050405020304" pitchFamily="18" charset="0"/>
              </a:rPr>
            </a:br>
            <a:br>
              <a:rPr lang="en-US" sz="4000" dirty="0"/>
            </a:br>
            <a:br>
              <a:rPr lang="en-US" sz="4000" dirty="0"/>
            </a:br>
            <a:endParaRPr lang="en-US" dirty="0"/>
          </a:p>
        </p:txBody>
      </p:sp>
      <p:sp>
        <p:nvSpPr>
          <p:cNvPr id="3" name="Subtitle 2"/>
          <p:cNvSpPr>
            <a:spLocks noGrp="1"/>
          </p:cNvSpPr>
          <p:nvPr>
            <p:ph type="subTitle" idx="1"/>
          </p:nvPr>
        </p:nvSpPr>
        <p:spPr>
          <a:xfrm>
            <a:off x="922495" y="4433777"/>
            <a:ext cx="10305485" cy="1294247"/>
          </a:xfrm>
        </p:spPr>
        <p:txBody>
          <a:bodyPr/>
          <a:lstStyle/>
          <a:p>
            <a:pPr>
              <a:spcAft>
                <a:spcPts val="0"/>
              </a:spcAft>
            </a:pPr>
            <a:r>
              <a:rPr lang="en-GB" b="1" dirty="0">
                <a:latin typeface="+mj-lt"/>
                <a:ea typeface="MS Mincho" panose="02020609040205080304" pitchFamily="49" charset="-128"/>
              </a:rPr>
              <a:t>28th meeting of the Wiesbaden Group on business registers</a:t>
            </a:r>
            <a:br>
              <a:rPr lang="en-GB" sz="1800" b="1" dirty="0">
                <a:effectLst/>
                <a:latin typeface="Times New Roman" panose="02020603050405020304" pitchFamily="18" charset="0"/>
                <a:ea typeface="MS Mincho" panose="02020609040205080304" pitchFamily="49" charset="-128"/>
              </a:rPr>
            </a:br>
            <a:r>
              <a:rPr lang="en-US" b="1" dirty="0"/>
              <a:t>Session 3 – Globalization and large cases units</a:t>
            </a:r>
          </a:p>
          <a:p>
            <a:r>
              <a:rPr lang="en-US" dirty="0"/>
              <a:t>2-6 October 2023</a:t>
            </a:r>
          </a:p>
        </p:txBody>
      </p:sp>
      <p:sp>
        <p:nvSpPr>
          <p:cNvPr id="4" name="Text Placeholder 3"/>
          <p:cNvSpPr>
            <a:spLocks noGrp="1"/>
          </p:cNvSpPr>
          <p:nvPr>
            <p:ph type="body" sz="quarter" idx="13"/>
          </p:nvPr>
        </p:nvSpPr>
        <p:spPr>
          <a:xfrm>
            <a:off x="6187667" y="5879804"/>
            <a:ext cx="5040313" cy="461785"/>
          </a:xfrm>
        </p:spPr>
        <p:txBody>
          <a:bodyPr/>
          <a:lstStyle/>
          <a:p>
            <a:r>
              <a:rPr lang="en-US" dirty="0"/>
              <a:t>Eurostat</a:t>
            </a:r>
          </a:p>
          <a:p>
            <a:endParaRPr lang="en-US" dirty="0"/>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F372F4-33CD-0E3F-29D5-9FA08F3583E6}"/>
              </a:ext>
            </a:extLst>
          </p:cNvPr>
          <p:cNvSpPr>
            <a:spLocks noGrp="1"/>
          </p:cNvSpPr>
          <p:nvPr>
            <p:ph idx="1"/>
          </p:nvPr>
        </p:nvSpPr>
        <p:spPr>
          <a:xfrm>
            <a:off x="838200" y="1676139"/>
            <a:ext cx="10905699" cy="4994276"/>
          </a:xfrm>
        </p:spPr>
        <p:txBody>
          <a:bodyPr/>
          <a:lstStyle/>
          <a:p>
            <a:pPr marL="0" indent="0" algn="just">
              <a:buNone/>
            </a:pPr>
            <a:r>
              <a:rPr lang="en-GB" sz="2000" dirty="0">
                <a:solidFill>
                  <a:srgbClr val="000000"/>
                </a:solidFill>
                <a:latin typeface="+mj-lt"/>
                <a:cs typeface="Arial" panose="020B0604020202020204" pitchFamily="34" charset="0"/>
              </a:rPr>
              <a:t>The EWS is a structured, light (non-legislative) procedure based on voluntary cooperation between national data compilers and Eurostat. </a:t>
            </a:r>
            <a:r>
              <a:rPr lang="en-US" sz="2000" dirty="0">
                <a:solidFill>
                  <a:srgbClr val="000000"/>
                </a:solidFill>
                <a:latin typeface="+mj-lt"/>
                <a:cs typeface="Arial" panose="020B0604020202020204" pitchFamily="34" charset="0"/>
              </a:rPr>
              <a:t>It was established in 2017 to detect restructuring events of MNE groups and to prepare for them. </a:t>
            </a:r>
            <a:r>
              <a:rPr lang="en-GB" sz="2000" dirty="0">
                <a:solidFill>
                  <a:srgbClr val="000000"/>
                </a:solidFill>
                <a:latin typeface="+mj-lt"/>
                <a:cs typeface="Arial" panose="020B0604020202020204" pitchFamily="34" charset="0"/>
              </a:rPr>
              <a:t>Its main objective is to facilitate an early exchange of information on emerging globalisation issues across directly concerned EU Member States. </a:t>
            </a:r>
          </a:p>
          <a:p>
            <a:pPr marL="0" indent="0" algn="just">
              <a:buNone/>
            </a:pPr>
            <a:r>
              <a:rPr lang="en-US" sz="2000" dirty="0">
                <a:solidFill>
                  <a:srgbClr val="000000"/>
                </a:solidFill>
                <a:latin typeface="+mj-lt"/>
                <a:cs typeface="Arial" panose="020B0604020202020204" pitchFamily="34" charset="0"/>
              </a:rPr>
              <a:t>The most important characteristics for an event to be reported in the EWS: </a:t>
            </a:r>
          </a:p>
          <a:p>
            <a:pPr marL="285750" indent="-285750" algn="just">
              <a:buFont typeface="Arial" panose="020B0604020202020204" pitchFamily="34" charset="0"/>
              <a:buChar char="•"/>
            </a:pPr>
            <a:r>
              <a:rPr lang="en-GB" sz="2000" dirty="0">
                <a:solidFill>
                  <a:srgbClr val="000000"/>
                </a:solidFill>
                <a:latin typeface="+mj-lt"/>
                <a:cs typeface="Arial" panose="020B0604020202020204" pitchFamily="34" charset="0"/>
              </a:rPr>
              <a:t>they have a </a:t>
            </a:r>
            <a:r>
              <a:rPr lang="en-GB" sz="2000" b="1" dirty="0">
                <a:solidFill>
                  <a:srgbClr val="000000"/>
                </a:solidFill>
                <a:latin typeface="+mj-lt"/>
                <a:cs typeface="Arial" panose="020B0604020202020204" pitchFamily="34" charset="0"/>
              </a:rPr>
              <a:t>major impact on figures in one of the affected countries</a:t>
            </a:r>
            <a:r>
              <a:rPr lang="en-GB" sz="2000" dirty="0">
                <a:solidFill>
                  <a:srgbClr val="000000"/>
                </a:solidFill>
                <a:latin typeface="+mj-lt"/>
                <a:cs typeface="Arial" panose="020B0604020202020204" pitchFamily="34" charset="0"/>
              </a:rPr>
              <a:t>;</a:t>
            </a:r>
          </a:p>
          <a:p>
            <a:pPr marL="285750" indent="-285750" algn="just">
              <a:buFont typeface="Arial" panose="020B0604020202020204" pitchFamily="34" charset="0"/>
              <a:buChar char="•"/>
            </a:pPr>
            <a:r>
              <a:rPr lang="en-GB" sz="2000" dirty="0">
                <a:solidFill>
                  <a:srgbClr val="000000"/>
                </a:solidFill>
                <a:latin typeface="+mj-lt"/>
                <a:cs typeface="Arial" panose="020B0604020202020204" pitchFamily="34" charset="0"/>
              </a:rPr>
              <a:t>they belong </a:t>
            </a:r>
            <a:r>
              <a:rPr lang="en-GB" sz="2000" b="1" dirty="0">
                <a:solidFill>
                  <a:srgbClr val="000000"/>
                </a:solidFill>
                <a:latin typeface="+mj-lt"/>
                <a:cs typeface="Arial" panose="020B0604020202020204" pitchFamily="34" charset="0"/>
              </a:rPr>
              <a:t>to top-tier MNE groups</a:t>
            </a:r>
            <a:r>
              <a:rPr lang="en-GB" sz="2000" dirty="0">
                <a:solidFill>
                  <a:srgbClr val="000000"/>
                </a:solidFill>
                <a:latin typeface="+mj-lt"/>
                <a:cs typeface="Arial" panose="020B0604020202020204" pitchFamily="34" charset="0"/>
              </a:rPr>
              <a:t>;</a:t>
            </a:r>
            <a:endParaRPr lang="en-IE" sz="2000" dirty="0">
              <a:solidFill>
                <a:srgbClr val="000000"/>
              </a:solidFill>
              <a:latin typeface="+mj-lt"/>
              <a:cs typeface="Arial" panose="020B0604020202020204" pitchFamily="34" charset="0"/>
            </a:endParaRPr>
          </a:p>
          <a:p>
            <a:pPr marL="285750" indent="-285750" algn="just">
              <a:buFont typeface="Arial" panose="020B0604020202020204" pitchFamily="34" charset="0"/>
              <a:buChar char="•"/>
            </a:pPr>
            <a:r>
              <a:rPr lang="en-GB" sz="2000" dirty="0">
                <a:solidFill>
                  <a:srgbClr val="000000"/>
                </a:solidFill>
                <a:latin typeface="+mj-lt"/>
                <a:cs typeface="Arial" panose="020B0604020202020204" pitchFamily="34" charset="0"/>
              </a:rPr>
              <a:t>they </a:t>
            </a:r>
            <a:r>
              <a:rPr lang="en-GB" sz="2000" b="1" dirty="0">
                <a:solidFill>
                  <a:srgbClr val="000000"/>
                </a:solidFill>
                <a:latin typeface="+mj-lt"/>
                <a:cs typeface="Arial" panose="020B0604020202020204" pitchFamily="34" charset="0"/>
              </a:rPr>
              <a:t>are on the top list </a:t>
            </a:r>
            <a:r>
              <a:rPr lang="en-GB" sz="2000" dirty="0">
                <a:solidFill>
                  <a:srgbClr val="000000"/>
                </a:solidFill>
                <a:latin typeface="+mj-lt"/>
                <a:cs typeface="Arial" panose="020B0604020202020204" pitchFamily="34" charset="0"/>
              </a:rPr>
              <a:t>of EGR/GNI list;</a:t>
            </a:r>
            <a:endParaRPr lang="en-IE" sz="2000" dirty="0">
              <a:solidFill>
                <a:srgbClr val="000000"/>
              </a:solidFill>
              <a:latin typeface="+mj-lt"/>
              <a:cs typeface="Arial" panose="020B0604020202020204" pitchFamily="34" charset="0"/>
            </a:endParaRPr>
          </a:p>
          <a:p>
            <a:pPr marL="0" indent="0" algn="just">
              <a:buNone/>
            </a:pPr>
            <a:r>
              <a:rPr lang="en-US" sz="2000" dirty="0">
                <a:solidFill>
                  <a:srgbClr val="000000"/>
                </a:solidFill>
                <a:latin typeface="+mj-lt"/>
                <a:cs typeface="Arial" panose="020B0604020202020204" pitchFamily="34" charset="0"/>
              </a:rPr>
              <a:t>The ESS is to perform a systematic search of the new cases via the webpages, news, the EWS Secretariat verifies the information with the EGR, the GNI and Profiling colleagues.</a:t>
            </a:r>
          </a:p>
          <a:p>
            <a:pPr marL="285750" indent="-285750" algn="just">
              <a:buFontTx/>
              <a:buChar char="-"/>
            </a:pPr>
            <a:endParaRPr lang="en-US" sz="2000" dirty="0">
              <a:solidFill>
                <a:srgbClr val="000000"/>
              </a:solidFill>
              <a:latin typeface="+mj-lt"/>
              <a:cs typeface="Arial" panose="020B0604020202020204" pitchFamily="34" charset="0"/>
            </a:endParaRPr>
          </a:p>
          <a:p>
            <a:pPr marL="0" indent="0" algn="just">
              <a:buNone/>
            </a:pPr>
            <a:endParaRPr lang="en-GB" sz="2000" dirty="0">
              <a:solidFill>
                <a:srgbClr val="000000"/>
              </a:solidFill>
              <a:latin typeface="+mj-lt"/>
              <a:cs typeface="Arial" panose="020B0604020202020204" pitchFamily="34" charset="0"/>
            </a:endParaRPr>
          </a:p>
        </p:txBody>
      </p:sp>
      <p:sp>
        <p:nvSpPr>
          <p:cNvPr id="3" name="Title 2">
            <a:extLst>
              <a:ext uri="{FF2B5EF4-FFF2-40B4-BE49-F238E27FC236}">
                <a16:creationId xmlns:a16="http://schemas.microsoft.com/office/drawing/2014/main" id="{9ED4B3A5-21B6-3504-CD73-1B3D612D24FE}"/>
              </a:ext>
            </a:extLst>
          </p:cNvPr>
          <p:cNvSpPr>
            <a:spLocks noGrp="1"/>
          </p:cNvSpPr>
          <p:nvPr>
            <p:ph type="title"/>
          </p:nvPr>
        </p:nvSpPr>
        <p:spPr>
          <a:xfrm>
            <a:off x="838200" y="498995"/>
            <a:ext cx="10515600" cy="782357"/>
          </a:xfrm>
        </p:spPr>
        <p:txBody>
          <a:bodyPr/>
          <a:lstStyle/>
          <a:p>
            <a:r>
              <a:rPr lang="en-GB" dirty="0"/>
              <a:t>Early Warning System</a:t>
            </a:r>
            <a:endParaRPr lang="en-IE" dirty="0"/>
          </a:p>
        </p:txBody>
      </p:sp>
    </p:spTree>
    <p:extLst>
      <p:ext uri="{BB962C8B-B14F-4D97-AF65-F5344CB8AC3E}">
        <p14:creationId xmlns:p14="http://schemas.microsoft.com/office/powerpoint/2010/main" val="3739471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33B622-1AA0-F6C9-C007-4EA26AF39230}"/>
              </a:ext>
            </a:extLst>
          </p:cNvPr>
          <p:cNvSpPr>
            <a:spLocks noGrp="1"/>
          </p:cNvSpPr>
          <p:nvPr>
            <p:ph type="title"/>
          </p:nvPr>
        </p:nvSpPr>
        <p:spPr>
          <a:xfrm>
            <a:off x="838200" y="244735"/>
            <a:ext cx="10515600" cy="782357"/>
          </a:xfrm>
        </p:spPr>
        <p:txBody>
          <a:bodyPr/>
          <a:lstStyle/>
          <a:p>
            <a:r>
              <a:rPr lang="en-GB" dirty="0"/>
              <a:t>Early Warning System</a:t>
            </a:r>
            <a:endParaRPr lang="en-IE" dirty="0"/>
          </a:p>
        </p:txBody>
      </p:sp>
      <p:pic>
        <p:nvPicPr>
          <p:cNvPr id="4" name="Picture 3">
            <a:extLst>
              <a:ext uri="{FF2B5EF4-FFF2-40B4-BE49-F238E27FC236}">
                <a16:creationId xmlns:a16="http://schemas.microsoft.com/office/drawing/2014/main" id="{30DC0141-0BA3-997D-8C0D-30EC1815E830}"/>
              </a:ext>
            </a:extLst>
          </p:cNvPr>
          <p:cNvPicPr>
            <a:picLocks noChangeAspect="1"/>
          </p:cNvPicPr>
          <p:nvPr/>
        </p:nvPicPr>
        <p:blipFill>
          <a:blip r:embed="rId2"/>
          <a:stretch>
            <a:fillRect/>
          </a:stretch>
        </p:blipFill>
        <p:spPr>
          <a:xfrm>
            <a:off x="994567" y="1121706"/>
            <a:ext cx="7648392" cy="5736294"/>
          </a:xfrm>
          <a:prstGeom prst="rect">
            <a:avLst/>
          </a:prstGeom>
        </p:spPr>
      </p:pic>
    </p:spTree>
    <p:extLst>
      <p:ext uri="{BB962C8B-B14F-4D97-AF65-F5344CB8AC3E}">
        <p14:creationId xmlns:p14="http://schemas.microsoft.com/office/powerpoint/2010/main" val="399148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ECA1BD-47C1-AB0E-9252-0C94A301080D}"/>
              </a:ext>
            </a:extLst>
          </p:cNvPr>
          <p:cNvSpPr>
            <a:spLocks noGrp="1"/>
          </p:cNvSpPr>
          <p:nvPr>
            <p:ph type="title"/>
          </p:nvPr>
        </p:nvSpPr>
        <p:spPr>
          <a:xfrm>
            <a:off x="838200" y="530485"/>
            <a:ext cx="10515600" cy="782357"/>
          </a:xfrm>
        </p:spPr>
        <p:txBody>
          <a:bodyPr/>
          <a:lstStyle/>
          <a:p>
            <a:r>
              <a:rPr lang="en-GB" dirty="0"/>
              <a:t>Early Warning System</a:t>
            </a:r>
            <a:endParaRPr lang="en-IE" dirty="0"/>
          </a:p>
        </p:txBody>
      </p:sp>
      <p:pic>
        <p:nvPicPr>
          <p:cNvPr id="10" name="Picture 9">
            <a:extLst>
              <a:ext uri="{FF2B5EF4-FFF2-40B4-BE49-F238E27FC236}">
                <a16:creationId xmlns:a16="http://schemas.microsoft.com/office/drawing/2014/main" id="{413A7F50-0DFA-C8AF-41CB-F3A2722B21CB}"/>
              </a:ext>
            </a:extLst>
          </p:cNvPr>
          <p:cNvPicPr>
            <a:picLocks noChangeAspect="1"/>
          </p:cNvPicPr>
          <p:nvPr/>
        </p:nvPicPr>
        <p:blipFill>
          <a:blip r:embed="rId2"/>
          <a:stretch>
            <a:fillRect/>
          </a:stretch>
        </p:blipFill>
        <p:spPr>
          <a:xfrm>
            <a:off x="-33664" y="1915634"/>
            <a:ext cx="12259328" cy="3959073"/>
          </a:xfrm>
          <a:prstGeom prst="rect">
            <a:avLst/>
          </a:prstGeom>
        </p:spPr>
      </p:pic>
    </p:spTree>
    <p:extLst>
      <p:ext uri="{BB962C8B-B14F-4D97-AF65-F5344CB8AC3E}">
        <p14:creationId xmlns:p14="http://schemas.microsoft.com/office/powerpoint/2010/main" val="2372630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DFD513-173B-F7DD-1E06-2E1FE3F9518C}"/>
              </a:ext>
            </a:extLst>
          </p:cNvPr>
          <p:cNvSpPr>
            <a:spLocks noGrp="1"/>
          </p:cNvSpPr>
          <p:nvPr>
            <p:ph type="title"/>
          </p:nvPr>
        </p:nvSpPr>
        <p:spPr>
          <a:xfrm>
            <a:off x="838200" y="273310"/>
            <a:ext cx="10515600" cy="782357"/>
          </a:xfrm>
        </p:spPr>
        <p:txBody>
          <a:bodyPr/>
          <a:lstStyle/>
          <a:p>
            <a:r>
              <a:rPr lang="en-GB" dirty="0"/>
              <a:t>Early Warning System</a:t>
            </a:r>
            <a:endParaRPr lang="en-IE" dirty="0"/>
          </a:p>
        </p:txBody>
      </p:sp>
      <p:pic>
        <p:nvPicPr>
          <p:cNvPr id="4" name="Picture 3">
            <a:extLst>
              <a:ext uri="{FF2B5EF4-FFF2-40B4-BE49-F238E27FC236}">
                <a16:creationId xmlns:a16="http://schemas.microsoft.com/office/drawing/2014/main" id="{EFE58EA3-F727-8F4D-89BF-B49EE874CFA5}"/>
              </a:ext>
            </a:extLst>
          </p:cNvPr>
          <p:cNvPicPr>
            <a:picLocks noChangeAspect="1"/>
          </p:cNvPicPr>
          <p:nvPr/>
        </p:nvPicPr>
        <p:blipFill>
          <a:blip r:embed="rId2"/>
          <a:stretch>
            <a:fillRect/>
          </a:stretch>
        </p:blipFill>
        <p:spPr>
          <a:xfrm>
            <a:off x="1280162" y="1417500"/>
            <a:ext cx="9936028" cy="5167190"/>
          </a:xfrm>
          <a:prstGeom prst="rect">
            <a:avLst/>
          </a:prstGeom>
        </p:spPr>
      </p:pic>
    </p:spTree>
    <p:extLst>
      <p:ext uri="{BB962C8B-B14F-4D97-AF65-F5344CB8AC3E}">
        <p14:creationId xmlns:p14="http://schemas.microsoft.com/office/powerpoint/2010/main" val="1482322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FC7DE9-F7CD-1746-9AB3-5A9D9E590A74}"/>
              </a:ext>
            </a:extLst>
          </p:cNvPr>
          <p:cNvPicPr>
            <a:picLocks noGrp="1" noChangeAspect="1"/>
          </p:cNvPicPr>
          <p:nvPr>
            <p:ph idx="1"/>
          </p:nvPr>
        </p:nvPicPr>
        <p:blipFill>
          <a:blip r:embed="rId2"/>
          <a:stretch>
            <a:fillRect/>
          </a:stretch>
        </p:blipFill>
        <p:spPr>
          <a:xfrm>
            <a:off x="838199" y="1262302"/>
            <a:ext cx="9823702" cy="5209693"/>
          </a:xfrm>
        </p:spPr>
      </p:pic>
      <p:sp>
        <p:nvSpPr>
          <p:cNvPr id="3" name="Title 2">
            <a:extLst>
              <a:ext uri="{FF2B5EF4-FFF2-40B4-BE49-F238E27FC236}">
                <a16:creationId xmlns:a16="http://schemas.microsoft.com/office/drawing/2014/main" id="{266E1FF5-5A04-C8C5-A5A9-D18633F72657}"/>
              </a:ext>
            </a:extLst>
          </p:cNvPr>
          <p:cNvSpPr>
            <a:spLocks noGrp="1"/>
          </p:cNvSpPr>
          <p:nvPr>
            <p:ph type="title"/>
          </p:nvPr>
        </p:nvSpPr>
        <p:spPr>
          <a:xfrm>
            <a:off x="838199" y="479945"/>
            <a:ext cx="10515600" cy="782357"/>
          </a:xfrm>
        </p:spPr>
        <p:txBody>
          <a:bodyPr/>
          <a:lstStyle/>
          <a:p>
            <a:r>
              <a:rPr lang="en-GB" dirty="0"/>
              <a:t>EWS cases overview – since 2017</a:t>
            </a:r>
            <a:endParaRPr lang="en-IE" dirty="0"/>
          </a:p>
        </p:txBody>
      </p:sp>
    </p:spTree>
    <p:extLst>
      <p:ext uri="{BB962C8B-B14F-4D97-AF65-F5344CB8AC3E}">
        <p14:creationId xmlns:p14="http://schemas.microsoft.com/office/powerpoint/2010/main" val="1737771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442529-631B-E1A3-5792-7F0D376A7208}"/>
              </a:ext>
            </a:extLst>
          </p:cNvPr>
          <p:cNvSpPr>
            <a:spLocks noGrp="1"/>
          </p:cNvSpPr>
          <p:nvPr>
            <p:ph idx="1"/>
          </p:nvPr>
        </p:nvSpPr>
        <p:spPr>
          <a:xfrm>
            <a:off x="828575" y="1326006"/>
            <a:ext cx="9788091" cy="4968916"/>
          </a:xfrm>
        </p:spPr>
        <p:txBody>
          <a:bodyPr/>
          <a:lstStyle/>
          <a:p>
            <a:pPr marL="0" indent="0" algn="just">
              <a:buNone/>
            </a:pPr>
            <a:r>
              <a:rPr lang="en-GB" sz="2000" dirty="0"/>
              <a:t>All closed EWS cases and the anonymised methodological notes can be found under:</a:t>
            </a:r>
          </a:p>
          <a:p>
            <a:pPr marL="0" indent="0" algn="just">
              <a:buNone/>
            </a:pPr>
            <a:r>
              <a:rPr lang="en-GB" sz="2000" dirty="0">
                <a:hlinkClick r:id="rId2"/>
              </a:rPr>
              <a:t>https://ec.europa.eu/eurostat/web/globalisation-businesses/methodology/early-warning-system#Methodological%20summary%20notes</a:t>
            </a:r>
            <a:endParaRPr lang="en-GB" sz="2000" dirty="0"/>
          </a:p>
          <a:p>
            <a:pPr marL="0" indent="0" algn="just">
              <a:buNone/>
            </a:pPr>
            <a:r>
              <a:rPr lang="en-GB" sz="2000" b="1" dirty="0"/>
              <a:t>Open case Nr. 18 on cloud computing:</a:t>
            </a:r>
          </a:p>
          <a:p>
            <a:pPr algn="just"/>
            <a:r>
              <a:rPr lang="en-US" sz="2000" dirty="0"/>
              <a:t>A legal unit </a:t>
            </a:r>
            <a:r>
              <a:rPr lang="en-US" sz="2000" dirty="0" err="1"/>
              <a:t>specialised</a:t>
            </a:r>
            <a:r>
              <a:rPr lang="en-US" sz="2000" dirty="0"/>
              <a:t> in cloud computing services, part of a MNE Group, began selling cloud services to EMEA region in 2018. These services were previously sold from the US.</a:t>
            </a:r>
          </a:p>
          <a:p>
            <a:pPr algn="just"/>
            <a:r>
              <a:rPr lang="en-US" sz="2000" dirty="0"/>
              <a:t>This MNE Group involved has been already under the lens of the EWS</a:t>
            </a:r>
          </a:p>
          <a:p>
            <a:pPr algn="just"/>
            <a:r>
              <a:rPr lang="en-US" sz="2000" dirty="0"/>
              <a:t>Two proposals for recording the sale of services directly to the customers in Europe countries were proved unfounded by the latest data in most of the countries involved. </a:t>
            </a:r>
          </a:p>
          <a:p>
            <a:pPr algn="just"/>
            <a:endParaRPr lang="en-IE" dirty="0"/>
          </a:p>
        </p:txBody>
      </p:sp>
      <p:sp>
        <p:nvSpPr>
          <p:cNvPr id="3" name="Title 2">
            <a:extLst>
              <a:ext uri="{FF2B5EF4-FFF2-40B4-BE49-F238E27FC236}">
                <a16:creationId xmlns:a16="http://schemas.microsoft.com/office/drawing/2014/main" id="{8357853F-FCE7-5900-B845-0A48A9091E34}"/>
              </a:ext>
            </a:extLst>
          </p:cNvPr>
          <p:cNvSpPr>
            <a:spLocks noGrp="1"/>
          </p:cNvSpPr>
          <p:nvPr>
            <p:ph type="title"/>
          </p:nvPr>
        </p:nvSpPr>
        <p:spPr/>
        <p:txBody>
          <a:bodyPr/>
          <a:lstStyle/>
          <a:p>
            <a:r>
              <a:rPr lang="en-IE" dirty="0"/>
              <a:t>EWS Cases </a:t>
            </a:r>
          </a:p>
        </p:txBody>
      </p:sp>
    </p:spTree>
    <p:extLst>
      <p:ext uri="{BB962C8B-B14F-4D97-AF65-F5344CB8AC3E}">
        <p14:creationId xmlns:p14="http://schemas.microsoft.com/office/powerpoint/2010/main" val="1978666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BA7191-B524-A464-B4B5-95D99760C33C}"/>
              </a:ext>
            </a:extLst>
          </p:cNvPr>
          <p:cNvSpPr>
            <a:spLocks noGrp="1"/>
          </p:cNvSpPr>
          <p:nvPr>
            <p:ph idx="1"/>
          </p:nvPr>
        </p:nvSpPr>
        <p:spPr>
          <a:xfrm>
            <a:off x="838200" y="1392605"/>
            <a:ext cx="10772775" cy="5173035"/>
          </a:xfrm>
        </p:spPr>
        <p:txBody>
          <a:bodyPr/>
          <a:lstStyle/>
          <a:p>
            <a:pPr marL="0" indent="0">
              <a:buNone/>
            </a:pPr>
            <a:r>
              <a:rPr lang="en-IE" b="1" dirty="0"/>
              <a:t>A new case Nr. 22 regarding a merger under investigation:</a:t>
            </a:r>
          </a:p>
          <a:p>
            <a:pPr marL="0" indent="0" algn="just">
              <a:buNone/>
            </a:pPr>
            <a:r>
              <a:rPr lang="en-US" sz="2000" dirty="0"/>
              <a:t>The European MNE group X </a:t>
            </a:r>
            <a:r>
              <a:rPr lang="en-IE" sz="2000" dirty="0"/>
              <a:t>active in 4 business areas </a:t>
            </a:r>
            <a:r>
              <a:rPr lang="en-US" sz="2000" dirty="0"/>
              <a:t>reports that the Board of Directors has approved to propose to the General Shareholders' Meeting the merger of the group's parent company with its wholly-owned subsidiary that exists under the law of another EU country. </a:t>
            </a:r>
          </a:p>
          <a:p>
            <a:pPr marL="0" indent="0" algn="just">
              <a:buNone/>
            </a:pPr>
            <a:r>
              <a:rPr lang="en-US" sz="2000" dirty="0"/>
              <a:t>The merge might affect figures in following domains: Structural Business Statistics (SBS), Trade and Services, the Foreign Trade Statistics of Goods (ITGS, Tax Office), the Survey of International Trade in Services (ITSS), the Outward Foreign Affiliates Statistics (OFATS) and the Inward Foreign Affiliates Statistics (IFATS). </a:t>
            </a:r>
          </a:p>
          <a:p>
            <a:pPr marL="0" indent="0" algn="just">
              <a:buNone/>
            </a:pPr>
            <a:r>
              <a:rPr lang="en-US" sz="2000" dirty="0"/>
              <a:t>In addition, the group's activity in the national economy and its flows with the rest of the world are also recorded in the National Accounts (NA) and in the Balance of Payments/International Investment Position statistics (</a:t>
            </a:r>
            <a:r>
              <a:rPr lang="en-US" sz="2000" dirty="0" err="1"/>
              <a:t>BoP</a:t>
            </a:r>
            <a:r>
              <a:rPr lang="en-US" sz="2000" dirty="0"/>
              <a:t>/IIP). </a:t>
            </a:r>
          </a:p>
          <a:p>
            <a:pPr marL="0" indent="0" algn="just">
              <a:buNone/>
            </a:pPr>
            <a:r>
              <a:rPr lang="en-US" sz="2000" dirty="0"/>
              <a:t>- An online meeting to be set up with all involved countries to investigate the case</a:t>
            </a:r>
            <a:endParaRPr lang="en-IE" sz="2000" dirty="0"/>
          </a:p>
        </p:txBody>
      </p:sp>
      <p:sp>
        <p:nvSpPr>
          <p:cNvPr id="3" name="Title 2">
            <a:extLst>
              <a:ext uri="{FF2B5EF4-FFF2-40B4-BE49-F238E27FC236}">
                <a16:creationId xmlns:a16="http://schemas.microsoft.com/office/drawing/2014/main" id="{B4ABDAE8-12E8-FF50-64A4-41184230E004}"/>
              </a:ext>
            </a:extLst>
          </p:cNvPr>
          <p:cNvSpPr>
            <a:spLocks noGrp="1"/>
          </p:cNvSpPr>
          <p:nvPr>
            <p:ph type="title"/>
          </p:nvPr>
        </p:nvSpPr>
        <p:spPr>
          <a:xfrm>
            <a:off x="838200" y="292360"/>
            <a:ext cx="10515600" cy="782357"/>
          </a:xfrm>
        </p:spPr>
        <p:txBody>
          <a:bodyPr/>
          <a:lstStyle/>
          <a:p>
            <a:r>
              <a:rPr lang="en-GB" dirty="0"/>
              <a:t>Early Warning System</a:t>
            </a:r>
            <a:endParaRPr lang="en-IE" dirty="0"/>
          </a:p>
        </p:txBody>
      </p:sp>
    </p:spTree>
    <p:extLst>
      <p:ext uri="{BB962C8B-B14F-4D97-AF65-F5344CB8AC3E}">
        <p14:creationId xmlns:p14="http://schemas.microsoft.com/office/powerpoint/2010/main" val="3062590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7E2E54-64B5-A3F1-4762-3D9933A8FA30}"/>
              </a:ext>
            </a:extLst>
          </p:cNvPr>
          <p:cNvSpPr>
            <a:spLocks noGrp="1"/>
          </p:cNvSpPr>
          <p:nvPr>
            <p:ph idx="1"/>
          </p:nvPr>
        </p:nvSpPr>
        <p:spPr>
          <a:xfrm>
            <a:off x="838199" y="1587499"/>
            <a:ext cx="10782301" cy="4175125"/>
          </a:xfrm>
        </p:spPr>
        <p:txBody>
          <a:bodyPr/>
          <a:lstStyle/>
          <a:p>
            <a:pPr algn="just"/>
            <a:r>
              <a:rPr lang="en-GB" sz="2000" b="1" dirty="0">
                <a:solidFill>
                  <a:srgbClr val="000000"/>
                </a:solidFill>
                <a:latin typeface="+mj-lt"/>
                <a:cs typeface="Arial" panose="020B0604020202020204" pitchFamily="34" charset="0"/>
              </a:rPr>
              <a:t>LCU</a:t>
            </a:r>
            <a:r>
              <a:rPr lang="en-GB" sz="2000" dirty="0">
                <a:solidFill>
                  <a:srgbClr val="000000"/>
                </a:solidFill>
                <a:latin typeface="+mj-lt"/>
                <a:cs typeface="Arial" panose="020B0604020202020204" pitchFamily="34" charset="0"/>
              </a:rPr>
              <a:t> as a specialised unit can often automatically </a:t>
            </a:r>
            <a:r>
              <a:rPr lang="en-GB" sz="2000" b="1" dirty="0">
                <a:solidFill>
                  <a:srgbClr val="000000"/>
                </a:solidFill>
                <a:latin typeface="+mj-lt"/>
                <a:cs typeface="Arial" panose="020B0604020202020204" pitchFamily="34" charset="0"/>
              </a:rPr>
              <a:t>process and merge data from different statistical sources as well as from different statistical producers</a:t>
            </a:r>
            <a:endParaRPr lang="en-GB" sz="2000" dirty="0">
              <a:solidFill>
                <a:srgbClr val="000000"/>
              </a:solidFill>
              <a:latin typeface="+mj-lt"/>
              <a:cs typeface="Arial" panose="020B0604020202020204" pitchFamily="34" charset="0"/>
            </a:endParaRPr>
          </a:p>
          <a:p>
            <a:pPr algn="just"/>
            <a:r>
              <a:rPr lang="en-GB" sz="2000" dirty="0">
                <a:solidFill>
                  <a:srgbClr val="000000"/>
                </a:solidFill>
                <a:latin typeface="+mj-lt"/>
                <a:cs typeface="Arial" panose="020B0604020202020204" pitchFamily="34" charset="0"/>
              </a:rPr>
              <a:t>First, the data from several data sources need to be collected and then linked. The main difficulty comes from the fact that the sources have often different unit concepts (e.g., legal units, enterprises/branches, tax groups) and there are no common identifiers available</a:t>
            </a:r>
          </a:p>
          <a:p>
            <a:pPr algn="just"/>
            <a:r>
              <a:rPr lang="en-GB" sz="2000" dirty="0">
                <a:solidFill>
                  <a:srgbClr val="000000"/>
                </a:solidFill>
                <a:latin typeface="+mj-lt"/>
                <a:cs typeface="Arial" panose="020B0604020202020204" pitchFamily="34" charset="0"/>
              </a:rPr>
              <a:t>For concrete validation checks, details of various centralised and decentralised statistics from other statistics producers are often used. </a:t>
            </a:r>
            <a:r>
              <a:rPr lang="en-GB" sz="1800" dirty="0">
                <a:solidFill>
                  <a:srgbClr val="000000"/>
                </a:solidFill>
                <a:effectLst/>
                <a:latin typeface="Times New Roman" panose="02020603050405020304" pitchFamily="18" charset="0"/>
                <a:ea typeface="Calibri" panose="020F0502020204030204" pitchFamily="34" charset="0"/>
              </a:rPr>
              <a:t> </a:t>
            </a:r>
            <a:endParaRPr lang="en-IE" sz="1800" dirty="0">
              <a:solidFill>
                <a:srgbClr val="000000"/>
              </a:solidFill>
              <a:effectLst/>
              <a:latin typeface="Arial" panose="020B0604020202020204" pitchFamily="34" charset="0"/>
              <a:ea typeface="Calibri" panose="020F0502020204030204" pitchFamily="34" charset="0"/>
            </a:endParaRPr>
          </a:p>
          <a:p>
            <a:pPr algn="just"/>
            <a:r>
              <a:rPr lang="en-GB" sz="2000" dirty="0">
                <a:solidFill>
                  <a:srgbClr val="000000"/>
                </a:solidFill>
                <a:latin typeface="+mj-lt"/>
                <a:cs typeface="Arial" panose="020B0604020202020204" pitchFamily="34" charset="0"/>
              </a:rPr>
              <a:t>A specialised data analyst responsible for processing data on MNE groups will analyse the data brought together from different sources and clarify discrepancies. These </a:t>
            </a:r>
            <a:r>
              <a:rPr lang="en-GB" sz="2000" b="1" dirty="0">
                <a:solidFill>
                  <a:srgbClr val="000000"/>
                </a:solidFill>
                <a:latin typeface="+mj-lt"/>
                <a:cs typeface="Arial" panose="020B0604020202020204" pitchFamily="34" charset="0"/>
              </a:rPr>
              <a:t>discrepancies are often only noticeable when statisticians look at the MNE group more broadly - i.e. as a coherent entity.</a:t>
            </a:r>
            <a:endParaRPr lang="en-IE" sz="2000" b="1" dirty="0">
              <a:solidFill>
                <a:srgbClr val="000000"/>
              </a:solidFill>
              <a:latin typeface="+mj-lt"/>
              <a:cs typeface="Arial" panose="020B0604020202020204" pitchFamily="34" charset="0"/>
            </a:endParaRPr>
          </a:p>
          <a:p>
            <a:endParaRPr lang="en-IE" dirty="0"/>
          </a:p>
        </p:txBody>
      </p:sp>
      <p:sp>
        <p:nvSpPr>
          <p:cNvPr id="3" name="Title 2">
            <a:extLst>
              <a:ext uri="{FF2B5EF4-FFF2-40B4-BE49-F238E27FC236}">
                <a16:creationId xmlns:a16="http://schemas.microsoft.com/office/drawing/2014/main" id="{8ABE132F-BA7E-D88C-5C3A-E167AB803864}"/>
              </a:ext>
            </a:extLst>
          </p:cNvPr>
          <p:cNvSpPr>
            <a:spLocks noGrp="1"/>
          </p:cNvSpPr>
          <p:nvPr>
            <p:ph type="title"/>
          </p:nvPr>
        </p:nvSpPr>
        <p:spPr/>
        <p:txBody>
          <a:bodyPr/>
          <a:lstStyle/>
          <a:p>
            <a:br>
              <a:rPr lang="en-GB" dirty="0"/>
            </a:br>
            <a:br>
              <a:rPr lang="en-GB" dirty="0"/>
            </a:br>
            <a:br>
              <a:rPr lang="en-GB" dirty="0"/>
            </a:br>
            <a:br>
              <a:rPr lang="en-IE" dirty="0"/>
            </a:br>
            <a:br>
              <a:rPr lang="en-IE" sz="1800" dirty="0">
                <a:solidFill>
                  <a:srgbClr val="000000"/>
                </a:solidFill>
                <a:effectLst/>
                <a:latin typeface="Arial" panose="020B0604020202020204" pitchFamily="34" charset="0"/>
                <a:ea typeface="Calibri" panose="020F0502020204030204" pitchFamily="34" charset="0"/>
              </a:rPr>
            </a:br>
            <a:r>
              <a:rPr lang="en-GB" dirty="0"/>
              <a:t>Different data sources used in LCUs</a:t>
            </a:r>
            <a:endParaRPr lang="en-IE" dirty="0"/>
          </a:p>
        </p:txBody>
      </p:sp>
    </p:spTree>
    <p:extLst>
      <p:ext uri="{BB962C8B-B14F-4D97-AF65-F5344CB8AC3E}">
        <p14:creationId xmlns:p14="http://schemas.microsoft.com/office/powerpoint/2010/main" val="1463456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552D62-1D01-6964-CF23-08C0B7BFFA28}"/>
              </a:ext>
            </a:extLst>
          </p:cNvPr>
          <p:cNvSpPr>
            <a:spLocks noGrp="1"/>
          </p:cNvSpPr>
          <p:nvPr>
            <p:ph idx="1"/>
          </p:nvPr>
        </p:nvSpPr>
        <p:spPr/>
        <p:txBody>
          <a:bodyPr/>
          <a:lstStyle/>
          <a:p>
            <a:pPr algn="just"/>
            <a:r>
              <a:rPr lang="en-GB" sz="2000" b="1" dirty="0">
                <a:solidFill>
                  <a:srgbClr val="000000"/>
                </a:solidFill>
                <a:latin typeface="+mj-lt"/>
                <a:cs typeface="Arial" panose="020B0604020202020204" pitchFamily="34" charset="0"/>
              </a:rPr>
              <a:t>Most EU countries tend to use administrative data sources </a:t>
            </a:r>
            <a:r>
              <a:rPr lang="en-GB" sz="2000" dirty="0">
                <a:solidFill>
                  <a:srgbClr val="000000"/>
                </a:solidFill>
                <a:latin typeface="+mj-lt"/>
                <a:cs typeface="Arial" panose="020B0604020202020204" pitchFamily="34" charset="0"/>
              </a:rPr>
              <a:t>such as business registers, VAT records or tax registers</a:t>
            </a:r>
          </a:p>
          <a:p>
            <a:pPr algn="just"/>
            <a:r>
              <a:rPr lang="en-GB" sz="2000" dirty="0">
                <a:solidFill>
                  <a:srgbClr val="000000"/>
                </a:solidFill>
                <a:latin typeface="+mj-lt"/>
                <a:cs typeface="Arial" panose="020B0604020202020204" pitchFamily="34" charset="0"/>
              </a:rPr>
              <a:t> Annual reports, financial statements of the companies, structural business statistics surveys and e-invoicing are also frequently used, while </a:t>
            </a:r>
            <a:r>
              <a:rPr lang="en-GB" sz="2000" b="1" dirty="0">
                <a:solidFill>
                  <a:srgbClr val="000000"/>
                </a:solidFill>
                <a:latin typeface="+mj-lt"/>
                <a:cs typeface="Arial" panose="020B0604020202020204" pitchFamily="34" charset="0"/>
              </a:rPr>
              <a:t>consolidated or non-consolidated reports from the International Financial Reporting Standards (IFRS) and web scraping of management or activity reports of MNE groups are gradually introduced</a:t>
            </a:r>
          </a:p>
          <a:p>
            <a:pPr algn="just"/>
            <a:r>
              <a:rPr lang="en-GB" sz="2000" b="1" dirty="0">
                <a:solidFill>
                  <a:srgbClr val="000000"/>
                </a:solidFill>
                <a:latin typeface="+mj-lt"/>
                <a:cs typeface="Arial" panose="020B0604020202020204" pitchFamily="34" charset="0"/>
              </a:rPr>
              <a:t>good cooperation with tax authorities</a:t>
            </a:r>
            <a:r>
              <a:rPr lang="en-GB" sz="2000" dirty="0">
                <a:solidFill>
                  <a:srgbClr val="000000"/>
                </a:solidFill>
                <a:latin typeface="+mj-lt"/>
                <a:cs typeface="Arial" panose="020B0604020202020204" pitchFamily="34" charset="0"/>
              </a:rPr>
              <a:t> allows for a wide and timely access to data</a:t>
            </a:r>
          </a:p>
          <a:p>
            <a:pPr algn="just"/>
            <a:r>
              <a:rPr lang="en-GB" sz="2000" dirty="0">
                <a:solidFill>
                  <a:srgbClr val="000000"/>
                </a:solidFill>
                <a:latin typeface="+mj-lt"/>
                <a:cs typeface="Arial" panose="020B0604020202020204" pitchFamily="34" charset="0"/>
              </a:rPr>
              <a:t> NSIs that play the </a:t>
            </a:r>
            <a:r>
              <a:rPr lang="en-IE" sz="2000" dirty="0">
                <a:solidFill>
                  <a:srgbClr val="000000"/>
                </a:solidFill>
                <a:latin typeface="+mj-lt"/>
                <a:cs typeface="Arial" panose="020B0604020202020204" pitchFamily="34" charset="0"/>
              </a:rPr>
              <a:t>‘</a:t>
            </a:r>
            <a:r>
              <a:rPr lang="en-GB" sz="2000" dirty="0">
                <a:solidFill>
                  <a:srgbClr val="000000"/>
                </a:solidFill>
                <a:latin typeface="+mj-lt"/>
                <a:cs typeface="Arial" panose="020B0604020202020204" pitchFamily="34" charset="0"/>
              </a:rPr>
              <a:t>data stewardship</a:t>
            </a:r>
            <a:r>
              <a:rPr lang="en-IE" sz="2000" dirty="0">
                <a:solidFill>
                  <a:srgbClr val="000000"/>
                </a:solidFill>
                <a:latin typeface="+mj-lt"/>
                <a:cs typeface="Arial" panose="020B0604020202020204" pitchFamily="34" charset="0"/>
              </a:rPr>
              <a:t>’</a:t>
            </a:r>
            <a:r>
              <a:rPr lang="en-GB" sz="2000" dirty="0">
                <a:solidFill>
                  <a:srgbClr val="000000"/>
                </a:solidFill>
                <a:latin typeface="+mj-lt"/>
                <a:cs typeface="Arial" panose="020B0604020202020204" pitchFamily="34" charset="0"/>
              </a:rPr>
              <a:t> role can prove a clear advantage</a:t>
            </a:r>
            <a:endParaRPr lang="en-IE" sz="2000" dirty="0">
              <a:solidFill>
                <a:srgbClr val="000000"/>
              </a:solidFill>
              <a:latin typeface="+mj-lt"/>
              <a:cs typeface="Arial" panose="020B0604020202020204" pitchFamily="34" charset="0"/>
            </a:endParaRPr>
          </a:p>
          <a:p>
            <a:pPr algn="just"/>
            <a:endParaRPr lang="en-GB" sz="2000" dirty="0">
              <a:solidFill>
                <a:srgbClr val="000000"/>
              </a:solidFill>
              <a:latin typeface="+mj-lt"/>
              <a:cs typeface="Arial" panose="020B0604020202020204" pitchFamily="34" charset="0"/>
            </a:endParaRPr>
          </a:p>
          <a:p>
            <a:endParaRPr lang="en-GB" sz="2000" dirty="0">
              <a:solidFill>
                <a:srgbClr val="000000"/>
              </a:solidFill>
              <a:latin typeface="+mj-lt"/>
              <a:cs typeface="Arial" panose="020B0604020202020204" pitchFamily="34" charset="0"/>
            </a:endParaRPr>
          </a:p>
          <a:p>
            <a:pPr algn="just"/>
            <a:endParaRPr lang="en-IE" sz="2000" dirty="0">
              <a:solidFill>
                <a:srgbClr val="000000"/>
              </a:solidFill>
              <a:latin typeface="+mj-lt"/>
              <a:cs typeface="Arial" panose="020B0604020202020204" pitchFamily="34" charset="0"/>
            </a:endParaRPr>
          </a:p>
          <a:p>
            <a:endParaRPr lang="en-IE" dirty="0"/>
          </a:p>
        </p:txBody>
      </p:sp>
      <p:sp>
        <p:nvSpPr>
          <p:cNvPr id="3" name="Title 2">
            <a:extLst>
              <a:ext uri="{FF2B5EF4-FFF2-40B4-BE49-F238E27FC236}">
                <a16:creationId xmlns:a16="http://schemas.microsoft.com/office/drawing/2014/main" id="{2CE4AF08-0CCB-EADA-E757-094E3F9A3FED}"/>
              </a:ext>
            </a:extLst>
          </p:cNvPr>
          <p:cNvSpPr>
            <a:spLocks noGrp="1"/>
          </p:cNvSpPr>
          <p:nvPr>
            <p:ph type="title"/>
          </p:nvPr>
        </p:nvSpPr>
        <p:spPr/>
        <p:txBody>
          <a:bodyPr/>
          <a:lstStyle/>
          <a:p>
            <a:r>
              <a:rPr lang="en-GB" dirty="0"/>
              <a:t>Different data sources used in LCUs</a:t>
            </a:r>
            <a:endParaRPr lang="en-IE" dirty="0"/>
          </a:p>
        </p:txBody>
      </p:sp>
    </p:spTree>
    <p:extLst>
      <p:ext uri="{BB962C8B-B14F-4D97-AF65-F5344CB8AC3E}">
        <p14:creationId xmlns:p14="http://schemas.microsoft.com/office/powerpoint/2010/main" val="916357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5DF5F8-2AE1-60F3-556D-7C94CF67C6C6}"/>
              </a:ext>
            </a:extLst>
          </p:cNvPr>
          <p:cNvSpPr>
            <a:spLocks noGrp="1"/>
          </p:cNvSpPr>
          <p:nvPr>
            <p:ph idx="1"/>
          </p:nvPr>
        </p:nvSpPr>
        <p:spPr>
          <a:xfrm>
            <a:off x="775672" y="1488047"/>
            <a:ext cx="10905699" cy="4236477"/>
          </a:xfrm>
        </p:spPr>
        <p:txBody>
          <a:bodyPr/>
          <a:lstStyle/>
          <a:p>
            <a:pPr algn="just"/>
            <a:r>
              <a:rPr lang="en-GB" sz="2000" b="1" dirty="0">
                <a:solidFill>
                  <a:srgbClr val="000000"/>
                </a:solidFill>
                <a:latin typeface="+mj-lt"/>
                <a:cs typeface="Arial" panose="020B0604020202020204" pitchFamily="34" charset="0"/>
              </a:rPr>
              <a:t>Data sources often used in the LCU:</a:t>
            </a:r>
          </a:p>
          <a:p>
            <a:pPr algn="just"/>
            <a:endParaRPr lang="en-GB" sz="2000" b="1" dirty="0">
              <a:solidFill>
                <a:srgbClr val="000000"/>
              </a:solidFill>
              <a:latin typeface="+mj-lt"/>
              <a:cs typeface="Arial" panose="020B0604020202020204" pitchFamily="34" charset="0"/>
            </a:endParaRPr>
          </a:p>
          <a:p>
            <a:pPr marL="342900" lvl="0" indent="-342900" algn="just">
              <a:buFont typeface="Times New Roman" panose="02020603050405020304" pitchFamily="18" charset="0"/>
              <a:buChar char="-"/>
            </a:pPr>
            <a:r>
              <a:rPr lang="en-GB" sz="2000" dirty="0">
                <a:solidFill>
                  <a:srgbClr val="000000"/>
                </a:solidFill>
                <a:latin typeface="+mj-lt"/>
                <a:cs typeface="Arial" panose="020B0604020202020204" pitchFamily="34" charset="0"/>
              </a:rPr>
              <a:t>statistical business registers</a:t>
            </a:r>
            <a:r>
              <a:rPr lang="en-IE" sz="2000" dirty="0">
                <a:solidFill>
                  <a:srgbClr val="000000"/>
                </a:solidFill>
                <a:latin typeface="+mj-lt"/>
                <a:cs typeface="Arial" panose="020B0604020202020204" pitchFamily="34" charset="0"/>
              </a:rPr>
              <a:t>, </a:t>
            </a:r>
            <a:r>
              <a:rPr lang="en-GB" sz="2000" dirty="0">
                <a:solidFill>
                  <a:srgbClr val="000000"/>
                </a:solidFill>
                <a:latin typeface="+mj-lt"/>
                <a:cs typeface="Arial" panose="020B0604020202020204" pitchFamily="34" charset="0"/>
              </a:rPr>
              <a:t>structural business statistics annual surveys of enterprises </a:t>
            </a:r>
            <a:endParaRPr lang="en-IE" sz="2000" dirty="0">
              <a:solidFill>
                <a:srgbClr val="000000"/>
              </a:solidFill>
              <a:latin typeface="+mj-lt"/>
              <a:cs typeface="Arial" panose="020B0604020202020204" pitchFamily="34" charset="0"/>
            </a:endParaRPr>
          </a:p>
          <a:p>
            <a:pPr marL="342900" lvl="0" indent="-342900" algn="just">
              <a:buFont typeface="Times New Roman" panose="02020603050405020304" pitchFamily="18" charset="0"/>
              <a:buChar char="-"/>
            </a:pPr>
            <a:r>
              <a:rPr lang="en-GB" sz="2000" dirty="0">
                <a:solidFill>
                  <a:srgbClr val="000000"/>
                </a:solidFill>
                <a:latin typeface="+mj-lt"/>
                <a:cs typeface="Arial" panose="020B0604020202020204" pitchFamily="34" charset="0"/>
              </a:rPr>
              <a:t>monthly and quarterly surveys of enterprises</a:t>
            </a:r>
            <a:endParaRPr lang="en-IE" sz="2000" dirty="0">
              <a:solidFill>
                <a:srgbClr val="000000"/>
              </a:solidFill>
              <a:latin typeface="+mj-lt"/>
              <a:cs typeface="Arial" panose="020B0604020202020204" pitchFamily="34" charset="0"/>
            </a:endParaRPr>
          </a:p>
          <a:p>
            <a:pPr marL="342900" lvl="0" indent="-342900" algn="just">
              <a:buFont typeface="Times New Roman" panose="02020603050405020304" pitchFamily="18" charset="0"/>
              <a:buChar char="-"/>
            </a:pPr>
            <a:r>
              <a:rPr lang="en-GB" sz="2000" dirty="0">
                <a:solidFill>
                  <a:srgbClr val="000000"/>
                </a:solidFill>
                <a:latin typeface="+mj-lt"/>
                <a:cs typeface="Arial" panose="020B0604020202020204" pitchFamily="34" charset="0"/>
              </a:rPr>
              <a:t>administrative data of tax authorities </a:t>
            </a:r>
            <a:endParaRPr lang="en-IE" sz="2000" dirty="0">
              <a:solidFill>
                <a:srgbClr val="000000"/>
              </a:solidFill>
              <a:latin typeface="+mj-lt"/>
              <a:cs typeface="Arial" panose="020B0604020202020204" pitchFamily="34" charset="0"/>
            </a:endParaRPr>
          </a:p>
          <a:p>
            <a:pPr marL="342900" lvl="0" indent="-342900" algn="just">
              <a:buFont typeface="Times New Roman" panose="02020603050405020304" pitchFamily="18" charset="0"/>
              <a:buChar char="-"/>
            </a:pPr>
            <a:r>
              <a:rPr lang="en-GB" sz="2000" dirty="0">
                <a:solidFill>
                  <a:srgbClr val="000000"/>
                </a:solidFill>
                <a:latin typeface="+mj-lt"/>
                <a:cs typeface="Arial" panose="020B0604020202020204" pitchFamily="34" charset="0"/>
              </a:rPr>
              <a:t>annual reports or financial statements from companies</a:t>
            </a:r>
            <a:endParaRPr lang="en-IE" sz="2000" dirty="0">
              <a:solidFill>
                <a:srgbClr val="000000"/>
              </a:solidFill>
              <a:latin typeface="+mj-lt"/>
              <a:cs typeface="Arial" panose="020B0604020202020204" pitchFamily="34" charset="0"/>
            </a:endParaRPr>
          </a:p>
          <a:p>
            <a:pPr marL="342900" lvl="0" indent="-342900" algn="just">
              <a:buFont typeface="Times New Roman" panose="02020603050405020304" pitchFamily="18" charset="0"/>
              <a:buChar char="-"/>
            </a:pPr>
            <a:r>
              <a:rPr lang="en-GB" sz="2000" dirty="0">
                <a:solidFill>
                  <a:srgbClr val="000000"/>
                </a:solidFill>
                <a:latin typeface="+mj-lt"/>
                <a:cs typeface="Arial" panose="020B0604020202020204" pitchFamily="34" charset="0"/>
              </a:rPr>
              <a:t>consolidated or non-consolidated International Financial Reporting Standards reports.</a:t>
            </a:r>
            <a:endParaRPr lang="en-IE" sz="2000" dirty="0">
              <a:solidFill>
                <a:srgbClr val="000000"/>
              </a:solidFill>
              <a:latin typeface="+mj-lt"/>
              <a:cs typeface="Arial" panose="020B0604020202020204" pitchFamily="34" charset="0"/>
            </a:endParaRPr>
          </a:p>
          <a:p>
            <a:pPr marL="342900" lvl="0" indent="-342900" algn="just">
              <a:buFont typeface="Times New Roman" panose="02020603050405020304" pitchFamily="18" charset="0"/>
              <a:buChar char="-"/>
            </a:pPr>
            <a:r>
              <a:rPr lang="en-GB" sz="2000" dirty="0">
                <a:solidFill>
                  <a:srgbClr val="000000"/>
                </a:solidFill>
                <a:latin typeface="+mj-lt"/>
                <a:cs typeface="Arial" panose="020B0604020202020204" pitchFamily="34" charset="0"/>
              </a:rPr>
              <a:t>foreign trade statistics</a:t>
            </a:r>
            <a:r>
              <a:rPr lang="en-IE" sz="2000" dirty="0">
                <a:solidFill>
                  <a:srgbClr val="000000"/>
                </a:solidFill>
                <a:latin typeface="+mj-lt"/>
                <a:cs typeface="Arial" panose="020B0604020202020204" pitchFamily="34" charset="0"/>
              </a:rPr>
              <a:t>, </a:t>
            </a:r>
            <a:r>
              <a:rPr lang="en-GB" sz="2000" dirty="0">
                <a:solidFill>
                  <a:srgbClr val="000000"/>
                </a:solidFill>
                <a:latin typeface="+mj-lt"/>
                <a:cs typeface="Arial" panose="020B0604020202020204" pitchFamily="34" charset="0"/>
              </a:rPr>
              <a:t>balance of payments statistics</a:t>
            </a:r>
            <a:r>
              <a:rPr lang="en-IE" sz="2000" dirty="0">
                <a:solidFill>
                  <a:srgbClr val="000000"/>
                </a:solidFill>
                <a:latin typeface="+mj-lt"/>
                <a:cs typeface="Arial" panose="020B0604020202020204" pitchFamily="34" charset="0"/>
              </a:rPr>
              <a:t>, </a:t>
            </a:r>
            <a:r>
              <a:rPr lang="en-GB" sz="2000" dirty="0">
                <a:solidFill>
                  <a:srgbClr val="000000"/>
                </a:solidFill>
                <a:latin typeface="+mj-lt"/>
                <a:cs typeface="Arial" panose="020B0604020202020204" pitchFamily="34" charset="0"/>
              </a:rPr>
              <a:t>foreign direct statistics</a:t>
            </a:r>
            <a:endParaRPr lang="en-IE" sz="2000" dirty="0">
              <a:solidFill>
                <a:srgbClr val="000000"/>
              </a:solidFill>
              <a:latin typeface="+mj-lt"/>
              <a:cs typeface="Arial" panose="020B0604020202020204" pitchFamily="34" charset="0"/>
            </a:endParaRPr>
          </a:p>
          <a:p>
            <a:pPr marL="0" indent="0" algn="just">
              <a:buNone/>
            </a:pPr>
            <a:r>
              <a:rPr lang="en-GB" sz="1800" dirty="0">
                <a:solidFill>
                  <a:srgbClr val="000000"/>
                </a:solidFill>
                <a:effectLst/>
                <a:latin typeface="Times New Roman" panose="02020603050405020304" pitchFamily="18" charset="0"/>
                <a:ea typeface="Calibri" panose="020F0502020204030204" pitchFamily="34" charset="0"/>
              </a:rPr>
              <a:t> </a:t>
            </a:r>
            <a:endParaRPr lang="en-IE" sz="1800" dirty="0">
              <a:solidFill>
                <a:srgbClr val="000000"/>
              </a:solidFill>
              <a:effectLst/>
              <a:latin typeface="Arial" panose="020B0604020202020204" pitchFamily="34" charset="0"/>
              <a:ea typeface="Calibri" panose="020F0502020204030204" pitchFamily="34" charset="0"/>
            </a:endParaRPr>
          </a:p>
          <a:p>
            <a:endParaRPr lang="en-IE" dirty="0"/>
          </a:p>
        </p:txBody>
      </p:sp>
      <p:sp>
        <p:nvSpPr>
          <p:cNvPr id="3" name="Title 2">
            <a:extLst>
              <a:ext uri="{FF2B5EF4-FFF2-40B4-BE49-F238E27FC236}">
                <a16:creationId xmlns:a16="http://schemas.microsoft.com/office/drawing/2014/main" id="{37D32B8F-5BE2-171E-2122-835B79ECF030}"/>
              </a:ext>
            </a:extLst>
          </p:cNvPr>
          <p:cNvSpPr>
            <a:spLocks noGrp="1"/>
          </p:cNvSpPr>
          <p:nvPr>
            <p:ph type="title"/>
          </p:nvPr>
        </p:nvSpPr>
        <p:spPr>
          <a:xfrm>
            <a:off x="838200" y="482860"/>
            <a:ext cx="10515600" cy="782357"/>
          </a:xfrm>
        </p:spPr>
        <p:txBody>
          <a:bodyPr/>
          <a:lstStyle/>
          <a:p>
            <a:r>
              <a:rPr lang="en-GB" dirty="0"/>
              <a:t>Different data sources used in LCUs</a:t>
            </a:r>
            <a:endParaRPr lang="en-IE" dirty="0"/>
          </a:p>
        </p:txBody>
      </p:sp>
    </p:spTree>
    <p:extLst>
      <p:ext uri="{BB962C8B-B14F-4D97-AF65-F5344CB8AC3E}">
        <p14:creationId xmlns:p14="http://schemas.microsoft.com/office/powerpoint/2010/main" val="250252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F9E7CAA-8A60-9AD6-2A34-274632933693}"/>
              </a:ext>
            </a:extLst>
          </p:cNvPr>
          <p:cNvGraphicFramePr>
            <a:graphicFrameLocks noGrp="1"/>
          </p:cNvGraphicFramePr>
          <p:nvPr>
            <p:ph idx="1"/>
          </p:nvPr>
        </p:nvGraphicFramePr>
        <p:xfrm>
          <a:off x="838200" y="1825625"/>
          <a:ext cx="10906125" cy="3881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EAC6726-3977-8381-4BC3-BBE00C3E38CC}"/>
              </a:ext>
            </a:extLst>
          </p:cNvPr>
          <p:cNvSpPr>
            <a:spLocks noGrp="1"/>
          </p:cNvSpPr>
          <p:nvPr>
            <p:ph type="title"/>
          </p:nvPr>
        </p:nvSpPr>
        <p:spPr>
          <a:xfrm>
            <a:off x="981738" y="368580"/>
            <a:ext cx="10515600" cy="782357"/>
          </a:xfrm>
        </p:spPr>
        <p:txBody>
          <a:bodyPr/>
          <a:lstStyle/>
          <a:p>
            <a:r>
              <a:rPr lang="en-US" dirty="0"/>
              <a:t>Table of contents</a:t>
            </a:r>
            <a:endParaRPr lang="en-GB" dirty="0"/>
          </a:p>
        </p:txBody>
      </p:sp>
    </p:spTree>
    <p:extLst>
      <p:ext uri="{BB962C8B-B14F-4D97-AF65-F5344CB8AC3E}">
        <p14:creationId xmlns:p14="http://schemas.microsoft.com/office/powerpoint/2010/main" val="2064179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74B585-8061-ABF2-CE5A-0753CDFAF439}"/>
              </a:ext>
            </a:extLst>
          </p:cNvPr>
          <p:cNvSpPr>
            <a:spLocks noGrp="1"/>
          </p:cNvSpPr>
          <p:nvPr>
            <p:ph idx="1"/>
          </p:nvPr>
        </p:nvSpPr>
        <p:spPr>
          <a:xfrm>
            <a:off x="838199" y="1825625"/>
            <a:ext cx="10839451" cy="3881904"/>
          </a:xfrm>
        </p:spPr>
        <p:txBody>
          <a:bodyPr/>
          <a:lstStyle/>
          <a:p>
            <a:pPr marL="0" indent="0" algn="just">
              <a:buNone/>
            </a:pPr>
            <a:r>
              <a:rPr lang="en-GB" sz="2000" b="1" dirty="0">
                <a:solidFill>
                  <a:srgbClr val="000000"/>
                </a:solidFill>
                <a:latin typeface="+mj-lt"/>
                <a:cs typeface="Arial" panose="020B0604020202020204" pitchFamily="34" charset="0"/>
              </a:rPr>
              <a:t>National level</a:t>
            </a:r>
            <a:endParaRPr lang="en-IE" sz="2000" b="1" dirty="0">
              <a:solidFill>
                <a:srgbClr val="000000"/>
              </a:solidFill>
              <a:latin typeface="+mj-lt"/>
              <a:cs typeface="Arial" panose="020B0604020202020204" pitchFamily="34" charset="0"/>
            </a:endParaRPr>
          </a:p>
          <a:p>
            <a:pPr algn="just"/>
            <a:r>
              <a:rPr lang="en-GB" sz="2000" b="1" dirty="0">
                <a:solidFill>
                  <a:srgbClr val="000000"/>
                </a:solidFill>
                <a:latin typeface="+mj-lt"/>
                <a:cs typeface="Arial" panose="020B0604020202020204" pitchFamily="34" charset="0"/>
              </a:rPr>
              <a:t>A good technical infrastructure at national level, with statistical business registers at the core, can process data from multiple sources.</a:t>
            </a:r>
            <a:r>
              <a:rPr lang="en-GB" sz="2000" dirty="0">
                <a:solidFill>
                  <a:srgbClr val="000000"/>
                </a:solidFill>
                <a:latin typeface="+mj-lt"/>
                <a:cs typeface="Arial" panose="020B0604020202020204" pitchFamily="34" charset="0"/>
              </a:rPr>
              <a:t> </a:t>
            </a:r>
          </a:p>
          <a:p>
            <a:pPr algn="just"/>
            <a:r>
              <a:rPr lang="en-GB" sz="2000" dirty="0">
                <a:solidFill>
                  <a:srgbClr val="000000"/>
                </a:solidFill>
                <a:latin typeface="+mj-lt"/>
                <a:cs typeface="Arial" panose="020B0604020202020204" pitchFamily="34" charset="0"/>
              </a:rPr>
              <a:t>Robust metadata documentation is a precondition for producing consistent statistics on MNE groups</a:t>
            </a:r>
            <a:endParaRPr lang="en-IE" sz="2000" dirty="0">
              <a:solidFill>
                <a:srgbClr val="000000"/>
              </a:solidFill>
              <a:latin typeface="+mj-lt"/>
              <a:cs typeface="Arial" panose="020B0604020202020204" pitchFamily="34" charset="0"/>
            </a:endParaRPr>
          </a:p>
          <a:p>
            <a:pPr algn="just"/>
            <a:r>
              <a:rPr lang="en-US" sz="2000" dirty="0">
                <a:solidFill>
                  <a:srgbClr val="000000"/>
                </a:solidFill>
                <a:latin typeface="+mj-lt"/>
                <a:cs typeface="Arial" panose="020B0604020202020204" pitchFamily="34" charset="0"/>
              </a:rPr>
              <a:t>Several EU countries have already implemented or have been recently developing national tailor-made IT tools to support their LCU work</a:t>
            </a:r>
          </a:p>
          <a:p>
            <a:pPr algn="just"/>
            <a:r>
              <a:rPr lang="en-US" sz="2000" dirty="0">
                <a:solidFill>
                  <a:srgbClr val="000000"/>
                </a:solidFill>
                <a:latin typeface="+mj-lt"/>
                <a:cs typeface="Arial" panose="020B0604020202020204" pitchFamily="34" charset="0"/>
              </a:rPr>
              <a:t>Automated IT tools enable countries to integrate different data sources and implement automated consistency checks</a:t>
            </a:r>
            <a:endParaRPr lang="en-IE" sz="2000" dirty="0">
              <a:solidFill>
                <a:srgbClr val="000000"/>
              </a:solidFill>
              <a:latin typeface="+mj-lt"/>
              <a:cs typeface="Arial" panose="020B0604020202020204" pitchFamily="34" charset="0"/>
            </a:endParaRPr>
          </a:p>
        </p:txBody>
      </p:sp>
      <p:sp>
        <p:nvSpPr>
          <p:cNvPr id="3" name="Title 2">
            <a:extLst>
              <a:ext uri="{FF2B5EF4-FFF2-40B4-BE49-F238E27FC236}">
                <a16:creationId xmlns:a16="http://schemas.microsoft.com/office/drawing/2014/main" id="{F224899C-970F-69D4-AAAC-E811B3E37BE9}"/>
              </a:ext>
            </a:extLst>
          </p:cNvPr>
          <p:cNvSpPr>
            <a:spLocks noGrp="1"/>
          </p:cNvSpPr>
          <p:nvPr>
            <p:ph type="title"/>
          </p:nvPr>
        </p:nvSpPr>
        <p:spPr/>
        <p:txBody>
          <a:bodyPr/>
          <a:lstStyle/>
          <a:p>
            <a:r>
              <a:rPr lang="en-IE" dirty="0"/>
              <a:t>IT infrastructure</a:t>
            </a:r>
          </a:p>
        </p:txBody>
      </p:sp>
    </p:spTree>
    <p:extLst>
      <p:ext uri="{BB962C8B-B14F-4D97-AF65-F5344CB8AC3E}">
        <p14:creationId xmlns:p14="http://schemas.microsoft.com/office/powerpoint/2010/main" val="1150513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74B585-8061-ABF2-CE5A-0753CDFAF439}"/>
              </a:ext>
            </a:extLst>
          </p:cNvPr>
          <p:cNvSpPr>
            <a:spLocks noGrp="1"/>
          </p:cNvSpPr>
          <p:nvPr>
            <p:ph idx="1"/>
          </p:nvPr>
        </p:nvSpPr>
        <p:spPr>
          <a:xfrm>
            <a:off x="838199" y="1825625"/>
            <a:ext cx="10839451" cy="3881904"/>
          </a:xfrm>
        </p:spPr>
        <p:txBody>
          <a:bodyPr/>
          <a:lstStyle/>
          <a:p>
            <a:pPr marL="0" indent="0" algn="just">
              <a:buNone/>
            </a:pPr>
            <a:r>
              <a:rPr lang="en-GB" sz="2000" b="1" dirty="0">
                <a:solidFill>
                  <a:srgbClr val="000000"/>
                </a:solidFill>
                <a:latin typeface="+mj-lt"/>
                <a:cs typeface="Arial" panose="020B0604020202020204" pitchFamily="34" charset="0"/>
              </a:rPr>
              <a:t>European level</a:t>
            </a:r>
            <a:endParaRPr lang="en-IE" sz="2000" b="1" dirty="0">
              <a:solidFill>
                <a:srgbClr val="000000"/>
              </a:solidFill>
              <a:latin typeface="+mj-lt"/>
              <a:cs typeface="Arial" panose="020B0604020202020204" pitchFamily="34" charset="0"/>
            </a:endParaRPr>
          </a:p>
          <a:p>
            <a:pPr algn="just"/>
            <a:r>
              <a:rPr lang="en-GB" sz="2000" b="1" dirty="0">
                <a:solidFill>
                  <a:srgbClr val="000000"/>
                </a:solidFill>
                <a:latin typeface="+mj-lt"/>
                <a:cs typeface="Arial" panose="020B0604020202020204" pitchFamily="34" charset="0"/>
              </a:rPr>
              <a:t>A suitable European IT infrastructure is essential </a:t>
            </a:r>
            <a:r>
              <a:rPr lang="en-GB" sz="2000" dirty="0">
                <a:solidFill>
                  <a:srgbClr val="000000"/>
                </a:solidFill>
                <a:latin typeface="+mj-lt"/>
                <a:cs typeface="Arial" panose="020B0604020202020204" pitchFamily="34" charset="0"/>
              </a:rPr>
              <a:t>in providing a more systematic, consistent, coordinated and cost-effective approach on the ongoing activities of MNE groups at EU level</a:t>
            </a:r>
          </a:p>
          <a:p>
            <a:pPr algn="just"/>
            <a:r>
              <a:rPr lang="en-GB" sz="2000" b="1" dirty="0">
                <a:solidFill>
                  <a:srgbClr val="000000"/>
                </a:solidFill>
                <a:latin typeface="+mj-lt"/>
                <a:cs typeface="Arial" panose="020B0604020202020204" pitchFamily="34" charset="0"/>
              </a:rPr>
              <a:t>The </a:t>
            </a:r>
            <a:r>
              <a:rPr lang="en-GB" sz="2000" b="1" dirty="0" err="1">
                <a:solidFill>
                  <a:srgbClr val="000000"/>
                </a:solidFill>
                <a:latin typeface="+mj-lt"/>
                <a:cs typeface="Arial" panose="020B0604020202020204" pitchFamily="34" charset="0"/>
              </a:rPr>
              <a:t>EuroGroups</a:t>
            </a:r>
            <a:r>
              <a:rPr lang="en-GB" sz="2000" b="1" dirty="0">
                <a:solidFill>
                  <a:srgbClr val="000000"/>
                </a:solidFill>
                <a:latin typeface="+mj-lt"/>
                <a:cs typeface="Arial" panose="020B0604020202020204" pitchFamily="34" charset="0"/>
              </a:rPr>
              <a:t> register has been established to serve this purpose</a:t>
            </a:r>
          </a:p>
          <a:p>
            <a:pPr algn="just"/>
            <a:r>
              <a:rPr lang="en-GB" sz="2000" b="1" dirty="0">
                <a:solidFill>
                  <a:srgbClr val="000000"/>
                </a:solidFill>
                <a:latin typeface="+mj-lt"/>
                <a:cs typeface="Arial" panose="020B0604020202020204" pitchFamily="34" charset="0"/>
              </a:rPr>
              <a:t>The</a:t>
            </a:r>
            <a:r>
              <a:rPr lang="en-GB" sz="2000" dirty="0">
                <a:solidFill>
                  <a:srgbClr val="000000"/>
                </a:solidFill>
                <a:latin typeface="+mj-lt"/>
                <a:cs typeface="Arial" panose="020B0604020202020204" pitchFamily="34" charset="0"/>
              </a:rPr>
              <a:t> </a:t>
            </a:r>
            <a:r>
              <a:rPr lang="en-GB" sz="2000" b="1" dirty="0" err="1">
                <a:solidFill>
                  <a:srgbClr val="000000"/>
                </a:solidFill>
                <a:latin typeface="+mj-lt"/>
                <a:cs typeface="Arial" panose="020B0604020202020204" pitchFamily="34" charset="0"/>
              </a:rPr>
              <a:t>EuroGroups</a:t>
            </a:r>
            <a:r>
              <a:rPr lang="en-GB" sz="2000" b="1" dirty="0">
                <a:solidFill>
                  <a:srgbClr val="000000"/>
                </a:solidFill>
                <a:latin typeface="+mj-lt"/>
                <a:cs typeface="Arial" panose="020B0604020202020204" pitchFamily="34" charset="0"/>
              </a:rPr>
              <a:t> register is the statistical business register on MNE groups set up by Eurostat.</a:t>
            </a:r>
            <a:r>
              <a:rPr lang="en-GB" sz="2000" dirty="0">
                <a:solidFill>
                  <a:srgbClr val="000000"/>
                </a:solidFill>
                <a:latin typeface="+mj-lt"/>
                <a:cs typeface="Arial" panose="020B0604020202020204" pitchFamily="34" charset="0"/>
              </a:rPr>
              <a:t> It runs in collaboration with EU Member States and EFTA countries. It has an excellent coverage – estimated at over 95% – of large and medium-sized MNE groups operating in Europe. </a:t>
            </a:r>
            <a:endParaRPr lang="en-IE" sz="2000" dirty="0">
              <a:solidFill>
                <a:srgbClr val="000000"/>
              </a:solidFill>
              <a:latin typeface="+mj-lt"/>
              <a:cs typeface="Arial" panose="020B0604020202020204" pitchFamily="34" charset="0"/>
            </a:endParaRPr>
          </a:p>
          <a:p>
            <a:pPr algn="just"/>
            <a:endParaRPr lang="en-IE" sz="2000" b="1" dirty="0">
              <a:solidFill>
                <a:srgbClr val="000000"/>
              </a:solidFill>
              <a:latin typeface="+mj-lt"/>
              <a:cs typeface="Arial" panose="020B0604020202020204" pitchFamily="34" charset="0"/>
            </a:endParaRPr>
          </a:p>
        </p:txBody>
      </p:sp>
      <p:sp>
        <p:nvSpPr>
          <p:cNvPr id="3" name="Title 2">
            <a:extLst>
              <a:ext uri="{FF2B5EF4-FFF2-40B4-BE49-F238E27FC236}">
                <a16:creationId xmlns:a16="http://schemas.microsoft.com/office/drawing/2014/main" id="{F224899C-970F-69D4-AAAC-E811B3E37BE9}"/>
              </a:ext>
            </a:extLst>
          </p:cNvPr>
          <p:cNvSpPr>
            <a:spLocks noGrp="1"/>
          </p:cNvSpPr>
          <p:nvPr>
            <p:ph type="title"/>
          </p:nvPr>
        </p:nvSpPr>
        <p:spPr/>
        <p:txBody>
          <a:bodyPr/>
          <a:lstStyle/>
          <a:p>
            <a:r>
              <a:rPr lang="en-IE" dirty="0"/>
              <a:t>IT infrastructure</a:t>
            </a:r>
          </a:p>
        </p:txBody>
      </p:sp>
    </p:spTree>
    <p:extLst>
      <p:ext uri="{BB962C8B-B14F-4D97-AF65-F5344CB8AC3E}">
        <p14:creationId xmlns:p14="http://schemas.microsoft.com/office/powerpoint/2010/main" val="2862553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93858C-1A10-644E-7330-794DE2E38E9C}"/>
              </a:ext>
            </a:extLst>
          </p:cNvPr>
          <p:cNvSpPr>
            <a:spLocks noGrp="1"/>
          </p:cNvSpPr>
          <p:nvPr>
            <p:ph idx="1"/>
          </p:nvPr>
        </p:nvSpPr>
        <p:spPr/>
        <p:txBody>
          <a:bodyPr/>
          <a:lstStyle/>
          <a:p>
            <a:pPr algn="just"/>
            <a:r>
              <a:rPr lang="en-GB" sz="2000" dirty="0">
                <a:solidFill>
                  <a:srgbClr val="000000"/>
                </a:solidFill>
                <a:latin typeface="+mj-lt"/>
                <a:cs typeface="Arial" panose="020B0604020202020204" pitchFamily="34" charset="0"/>
              </a:rPr>
              <a:t>In 2023, for the reference year 2021, the final frame for the </a:t>
            </a:r>
            <a:r>
              <a:rPr lang="en-GB" sz="2000" dirty="0" err="1">
                <a:solidFill>
                  <a:srgbClr val="000000"/>
                </a:solidFill>
                <a:latin typeface="+mj-lt"/>
                <a:cs typeface="Arial" panose="020B0604020202020204" pitchFamily="34" charset="0"/>
              </a:rPr>
              <a:t>EuroGroups</a:t>
            </a:r>
            <a:r>
              <a:rPr lang="en-GB" sz="2000" dirty="0">
                <a:solidFill>
                  <a:srgbClr val="000000"/>
                </a:solidFill>
                <a:latin typeface="+mj-lt"/>
                <a:cs typeface="Arial" panose="020B0604020202020204" pitchFamily="34" charset="0"/>
              </a:rPr>
              <a:t> register was made available to NSIs producers working in foreign affiliates statistics, globalisation statistics and other business domains</a:t>
            </a:r>
          </a:p>
          <a:p>
            <a:pPr algn="just"/>
            <a:r>
              <a:rPr lang="en-GB" sz="2000" b="1" dirty="0">
                <a:solidFill>
                  <a:srgbClr val="000000"/>
                </a:solidFill>
                <a:latin typeface="+mj-lt"/>
                <a:cs typeface="Arial" panose="020B0604020202020204" pitchFamily="34" charset="0"/>
              </a:rPr>
              <a:t>The </a:t>
            </a:r>
            <a:r>
              <a:rPr lang="en-GB" sz="2000" b="1" dirty="0" err="1">
                <a:solidFill>
                  <a:srgbClr val="000000"/>
                </a:solidFill>
                <a:latin typeface="+mj-lt"/>
                <a:cs typeface="Arial" panose="020B0604020202020204" pitchFamily="34" charset="0"/>
              </a:rPr>
              <a:t>EuroGroups</a:t>
            </a:r>
            <a:r>
              <a:rPr lang="en-GB" sz="2000" b="1" dirty="0">
                <a:solidFill>
                  <a:srgbClr val="000000"/>
                </a:solidFill>
                <a:latin typeface="+mj-lt"/>
                <a:cs typeface="Arial" panose="020B0604020202020204" pitchFamily="34" charset="0"/>
              </a:rPr>
              <a:t> register final frame 2021 contains information on over 155 000 MNE groups active in Europe. This comprises 977 000 enterprises and more than 1.4 million legal units</a:t>
            </a:r>
            <a:endParaRPr lang="en-GB" sz="2000" dirty="0">
              <a:solidFill>
                <a:srgbClr val="000000"/>
              </a:solidFill>
              <a:latin typeface="+mj-lt"/>
              <a:cs typeface="Arial" panose="020B0604020202020204" pitchFamily="34" charset="0"/>
            </a:endParaRPr>
          </a:p>
          <a:p>
            <a:pPr algn="just"/>
            <a:r>
              <a:rPr lang="en-GB" sz="2000" dirty="0">
                <a:solidFill>
                  <a:srgbClr val="000000"/>
                </a:solidFill>
                <a:latin typeface="+mj-lt"/>
                <a:cs typeface="Arial" panose="020B0604020202020204" pitchFamily="34" charset="0"/>
              </a:rPr>
              <a:t>In 2021, MNE groups employed over 45 million people in Europe – around 1 in every 5 people employed in Europe worked for a MNE group</a:t>
            </a:r>
            <a:endParaRPr lang="en-IE" sz="2000" dirty="0">
              <a:solidFill>
                <a:srgbClr val="000000"/>
              </a:solidFill>
              <a:latin typeface="+mj-lt"/>
              <a:cs typeface="Arial" panose="020B0604020202020204" pitchFamily="34" charset="0"/>
            </a:endParaRPr>
          </a:p>
          <a:p>
            <a:pPr algn="just"/>
            <a:r>
              <a:rPr lang="en-GB" sz="2000" dirty="0">
                <a:solidFill>
                  <a:srgbClr val="000000"/>
                </a:solidFill>
                <a:latin typeface="+mj-lt"/>
                <a:cs typeface="Arial" panose="020B0604020202020204" pitchFamily="34" charset="0"/>
              </a:rPr>
              <a:t>As a next step, the </a:t>
            </a:r>
            <a:r>
              <a:rPr lang="en-GB" sz="2000" dirty="0" err="1">
                <a:solidFill>
                  <a:srgbClr val="000000"/>
                </a:solidFill>
                <a:latin typeface="+mj-lt"/>
                <a:cs typeface="Arial" panose="020B0604020202020204" pitchFamily="34" charset="0"/>
              </a:rPr>
              <a:t>EuroGroups</a:t>
            </a:r>
            <a:r>
              <a:rPr lang="en-GB" sz="2000" dirty="0">
                <a:solidFill>
                  <a:srgbClr val="000000"/>
                </a:solidFill>
                <a:latin typeface="+mj-lt"/>
                <a:cs typeface="Arial" panose="020B0604020202020204" pitchFamily="34" charset="0"/>
              </a:rPr>
              <a:t> register will integrate more data. For example, data will be made available from public data sources that take advantage of web scraping techniques. </a:t>
            </a:r>
            <a:endParaRPr lang="en-IE" sz="2000" dirty="0">
              <a:solidFill>
                <a:srgbClr val="000000"/>
              </a:solidFill>
              <a:latin typeface="+mj-lt"/>
              <a:cs typeface="Arial" panose="020B0604020202020204" pitchFamily="34" charset="0"/>
            </a:endParaRPr>
          </a:p>
        </p:txBody>
      </p:sp>
      <p:sp>
        <p:nvSpPr>
          <p:cNvPr id="3" name="Title 2">
            <a:extLst>
              <a:ext uri="{FF2B5EF4-FFF2-40B4-BE49-F238E27FC236}">
                <a16:creationId xmlns:a16="http://schemas.microsoft.com/office/drawing/2014/main" id="{DB676514-5710-B629-8D28-AD0D548CC6F1}"/>
              </a:ext>
            </a:extLst>
          </p:cNvPr>
          <p:cNvSpPr>
            <a:spLocks noGrp="1"/>
          </p:cNvSpPr>
          <p:nvPr>
            <p:ph type="title"/>
          </p:nvPr>
        </p:nvSpPr>
        <p:spPr/>
        <p:txBody>
          <a:bodyPr/>
          <a:lstStyle/>
          <a:p>
            <a:r>
              <a:rPr lang="en-IE" dirty="0"/>
              <a:t>IT infrastructure</a:t>
            </a:r>
          </a:p>
        </p:txBody>
      </p:sp>
    </p:spTree>
    <p:extLst>
      <p:ext uri="{BB962C8B-B14F-4D97-AF65-F5344CB8AC3E}">
        <p14:creationId xmlns:p14="http://schemas.microsoft.com/office/powerpoint/2010/main" val="3917932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204EF5-8391-7847-F511-320233ACE7BA}"/>
              </a:ext>
            </a:extLst>
          </p:cNvPr>
          <p:cNvSpPr>
            <a:spLocks noGrp="1"/>
          </p:cNvSpPr>
          <p:nvPr>
            <p:ph idx="1"/>
          </p:nvPr>
        </p:nvSpPr>
        <p:spPr>
          <a:xfrm>
            <a:off x="838199" y="2092325"/>
            <a:ext cx="10905699" cy="3881904"/>
          </a:xfrm>
        </p:spPr>
        <p:txBody>
          <a:bodyPr/>
          <a:lstStyle/>
          <a:p>
            <a:pPr algn="just"/>
            <a:r>
              <a:rPr lang="en-GB" sz="2000" dirty="0">
                <a:solidFill>
                  <a:srgbClr val="000000"/>
                </a:solidFill>
                <a:latin typeface="+mj-lt"/>
                <a:cs typeface="Arial" panose="020B0604020202020204" pitchFamily="34" charset="0"/>
              </a:rPr>
              <a:t>On 15 May 2023, Eurostat released the experimental data on MNE groups in its public database for the first time</a:t>
            </a:r>
          </a:p>
          <a:p>
            <a:pPr algn="just"/>
            <a:r>
              <a:rPr lang="en-GB" sz="2000" dirty="0">
                <a:solidFill>
                  <a:srgbClr val="000000"/>
                </a:solidFill>
                <a:latin typeface="+mj-lt"/>
                <a:cs typeface="Arial" panose="020B0604020202020204" pitchFamily="34" charset="0"/>
              </a:rPr>
              <a:t> More data will gradually be released to fulfil user needs. The data source is the </a:t>
            </a:r>
            <a:r>
              <a:rPr lang="en-GB" sz="2000" dirty="0" err="1">
                <a:solidFill>
                  <a:srgbClr val="000000"/>
                </a:solidFill>
                <a:latin typeface="+mj-lt"/>
                <a:cs typeface="Arial" panose="020B0604020202020204" pitchFamily="34" charset="0"/>
              </a:rPr>
              <a:t>EuroGroups</a:t>
            </a:r>
            <a:r>
              <a:rPr lang="en-GB" sz="2000" dirty="0">
                <a:solidFill>
                  <a:srgbClr val="000000"/>
                </a:solidFill>
                <a:latin typeface="+mj-lt"/>
                <a:cs typeface="Arial" panose="020B0604020202020204" pitchFamily="34" charset="0"/>
              </a:rPr>
              <a:t> register. </a:t>
            </a:r>
          </a:p>
          <a:p>
            <a:pPr algn="just"/>
            <a:r>
              <a:rPr lang="en-GB" sz="2000" dirty="0">
                <a:solidFill>
                  <a:srgbClr val="000000"/>
                </a:solidFill>
                <a:latin typeface="+mj-lt"/>
                <a:cs typeface="Arial" panose="020B0604020202020204" pitchFamily="34" charset="0"/>
              </a:rPr>
              <a:t>Currently, users can explore the data on two main structural indicators: </a:t>
            </a:r>
            <a:endParaRPr lang="en-IE" sz="2000" dirty="0">
              <a:solidFill>
                <a:srgbClr val="000000"/>
              </a:solidFill>
              <a:latin typeface="+mj-lt"/>
              <a:cs typeface="Arial" panose="020B0604020202020204" pitchFamily="34" charset="0"/>
            </a:endParaRPr>
          </a:p>
          <a:p>
            <a:pPr algn="just"/>
            <a:r>
              <a:rPr lang="en-GB" sz="1800" dirty="0">
                <a:solidFill>
                  <a:srgbClr val="000000"/>
                </a:solidFill>
                <a:effectLst/>
                <a:latin typeface="Times New Roman" panose="02020603050405020304" pitchFamily="18" charset="0"/>
                <a:ea typeface="Calibri" panose="020F0502020204030204" pitchFamily="34" charset="0"/>
              </a:rPr>
              <a:t> </a:t>
            </a:r>
            <a:r>
              <a:rPr lang="en-GB" sz="1800" u="sng" dirty="0">
                <a:solidFill>
                  <a:srgbClr val="4472C4"/>
                </a:solidFill>
                <a:effectLst/>
                <a:latin typeface="Times New Roman" panose="02020603050405020304" pitchFamily="18" charset="0"/>
                <a:ea typeface="Calibri" panose="020F0502020204030204" pitchFamily="34" charset="0"/>
                <a:hlinkClick r:id="rId2"/>
              </a:rPr>
              <a:t>​Number of multinational enterprise groups by controlling country</a:t>
            </a:r>
            <a:endParaRPr lang="en-GB" sz="1800" u="sng" dirty="0">
              <a:solidFill>
                <a:srgbClr val="4472C4"/>
              </a:solidFill>
              <a:effectLst/>
              <a:latin typeface="Times New Roman" panose="02020603050405020304" pitchFamily="18" charset="0"/>
              <a:ea typeface="Calibri" panose="020F0502020204030204" pitchFamily="34" charset="0"/>
            </a:endParaRPr>
          </a:p>
          <a:p>
            <a:pPr algn="just"/>
            <a:r>
              <a:rPr lang="en-GB" sz="1800" u="none" strike="noStrike" dirty="0">
                <a:solidFill>
                  <a:srgbClr val="4472C4"/>
                </a:solidFill>
                <a:effectLst/>
                <a:latin typeface="Times New Roman" panose="02020603050405020304" pitchFamily="18" charset="0"/>
                <a:ea typeface="Calibri" panose="020F0502020204030204" pitchFamily="34" charset="0"/>
              </a:rPr>
              <a:t> </a:t>
            </a:r>
            <a:r>
              <a:rPr lang="en-GB" sz="1800" u="sng" dirty="0">
                <a:solidFill>
                  <a:srgbClr val="4472C4"/>
                </a:solidFill>
                <a:effectLst/>
                <a:latin typeface="Times New Roman" panose="02020603050405020304" pitchFamily="18" charset="0"/>
                <a:ea typeface="Calibri" panose="020F0502020204030204" pitchFamily="34" charset="0"/>
              </a:rPr>
              <a:t>Persons employed in the country by a multinational enterprise group</a:t>
            </a:r>
            <a:endParaRPr lang="en-IE" sz="1800" dirty="0">
              <a:solidFill>
                <a:srgbClr val="000000"/>
              </a:solidFill>
              <a:effectLst/>
              <a:latin typeface="Arial" panose="020B0604020202020204" pitchFamily="34" charset="0"/>
              <a:ea typeface="Calibri" panose="020F0502020204030204" pitchFamily="34" charset="0"/>
            </a:endParaRPr>
          </a:p>
          <a:p>
            <a:endParaRPr lang="en-IE" dirty="0"/>
          </a:p>
        </p:txBody>
      </p:sp>
      <p:sp>
        <p:nvSpPr>
          <p:cNvPr id="3" name="Title 2">
            <a:extLst>
              <a:ext uri="{FF2B5EF4-FFF2-40B4-BE49-F238E27FC236}">
                <a16:creationId xmlns:a16="http://schemas.microsoft.com/office/drawing/2014/main" id="{7AF3D2E3-707F-A1B2-8E5F-7BF93758CDEB}"/>
              </a:ext>
            </a:extLst>
          </p:cNvPr>
          <p:cNvSpPr>
            <a:spLocks noGrp="1"/>
          </p:cNvSpPr>
          <p:nvPr>
            <p:ph type="title"/>
          </p:nvPr>
        </p:nvSpPr>
        <p:spPr>
          <a:xfrm>
            <a:off x="838199" y="759292"/>
            <a:ext cx="10515600" cy="782357"/>
          </a:xfrm>
        </p:spPr>
        <p:txBody>
          <a:bodyPr/>
          <a:lstStyle/>
          <a:p>
            <a:br>
              <a:rPr lang="en-GB" dirty="0"/>
            </a:br>
            <a:br>
              <a:rPr lang="en-GB" dirty="0"/>
            </a:br>
            <a:br>
              <a:rPr lang="en-IE" sz="1800" dirty="0">
                <a:solidFill>
                  <a:srgbClr val="000000"/>
                </a:solidFill>
                <a:effectLst/>
                <a:latin typeface="Arial" panose="020B0604020202020204" pitchFamily="34" charset="0"/>
                <a:ea typeface="Calibri" panose="020F0502020204030204" pitchFamily="34" charset="0"/>
              </a:rPr>
            </a:br>
            <a:r>
              <a:rPr lang="en-GB" dirty="0"/>
              <a:t>Dissemination of experimental data on MNE Groups from </a:t>
            </a:r>
            <a:r>
              <a:rPr lang="en-GB" dirty="0" err="1"/>
              <a:t>EuroGroups</a:t>
            </a:r>
            <a:r>
              <a:rPr lang="en-GB" dirty="0"/>
              <a:t> register</a:t>
            </a:r>
            <a:endParaRPr lang="en-IE" dirty="0"/>
          </a:p>
        </p:txBody>
      </p:sp>
    </p:spTree>
    <p:extLst>
      <p:ext uri="{BB962C8B-B14F-4D97-AF65-F5344CB8AC3E}">
        <p14:creationId xmlns:p14="http://schemas.microsoft.com/office/powerpoint/2010/main" val="1146405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6CF18C-859C-E20E-E085-F82424D3FA0F}"/>
              </a:ext>
            </a:extLst>
          </p:cNvPr>
          <p:cNvSpPr>
            <a:spLocks noGrp="1"/>
          </p:cNvSpPr>
          <p:nvPr>
            <p:ph idx="1"/>
          </p:nvPr>
        </p:nvSpPr>
        <p:spPr>
          <a:xfrm>
            <a:off x="838199" y="1825624"/>
            <a:ext cx="10905699" cy="4413251"/>
          </a:xfrm>
        </p:spPr>
        <p:txBody>
          <a:bodyPr/>
          <a:lstStyle/>
          <a:p>
            <a:pPr algn="just"/>
            <a:r>
              <a:rPr lang="en-GB" sz="2000" dirty="0">
                <a:solidFill>
                  <a:srgbClr val="000000"/>
                </a:solidFill>
                <a:latin typeface="+mj-lt"/>
                <a:cs typeface="Arial" panose="020B0604020202020204" pitchFamily="34" charset="0"/>
              </a:rPr>
              <a:t>In addition, two Statistics Explained articles using data from the EGR were published:</a:t>
            </a:r>
            <a:endParaRPr lang="en-IE" sz="2000" dirty="0">
              <a:solidFill>
                <a:srgbClr val="000000"/>
              </a:solidFill>
              <a:latin typeface="+mj-lt"/>
              <a:cs typeface="Arial" panose="020B0604020202020204" pitchFamily="34" charset="0"/>
            </a:endParaRPr>
          </a:p>
          <a:p>
            <a:pPr marL="0" lvl="0" indent="0" algn="just">
              <a:buNone/>
              <a:tabLst>
                <a:tab pos="457200" algn="l"/>
              </a:tabLst>
            </a:pPr>
            <a:r>
              <a:rPr lang="en-GB" sz="2000" dirty="0">
                <a:solidFill>
                  <a:srgbClr val="000000"/>
                </a:solidFill>
                <a:latin typeface="+mj-lt"/>
                <a:cs typeface="Arial" panose="020B0604020202020204" pitchFamily="34" charset="0"/>
              </a:rPr>
              <a:t>On 30 May 2023, the Statistics Explained article about the structure of MNE groups was released, using data from 2021 as a reference. The article is annually updated using the latest data from the register and can be accessed here:</a:t>
            </a:r>
            <a:endParaRPr lang="en-IE" sz="2000" dirty="0">
              <a:solidFill>
                <a:srgbClr val="000000"/>
              </a:solidFill>
              <a:latin typeface="+mj-lt"/>
              <a:cs typeface="Arial" panose="020B0604020202020204" pitchFamily="34" charset="0"/>
            </a:endParaRPr>
          </a:p>
          <a:p>
            <a:pPr marL="514350" indent="-285750" algn="just"/>
            <a:r>
              <a:rPr lang="en-GB" sz="1800" u="sng"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hlinkClick r:id="rId2"/>
              </a:rPr>
              <a:t>Structure of MNE groups in the EU</a:t>
            </a:r>
            <a:endParaRPr lang="en-IE" sz="1800" dirty="0">
              <a:solidFill>
                <a:srgbClr val="000000"/>
              </a:solidFill>
              <a:effectLst/>
              <a:latin typeface="Arial" panose="020B0604020202020204" pitchFamily="34" charset="0"/>
              <a:ea typeface="Calibri" panose="020F0502020204030204" pitchFamily="34" charset="0"/>
            </a:endParaRPr>
          </a:p>
          <a:p>
            <a:pPr marL="0" lvl="0" indent="0" algn="just">
              <a:buNone/>
              <a:tabLst>
                <a:tab pos="457200" algn="l"/>
              </a:tabLst>
            </a:pPr>
            <a:r>
              <a:rPr lang="en-GB" sz="2000" dirty="0">
                <a:solidFill>
                  <a:srgbClr val="000000"/>
                </a:solidFill>
                <a:latin typeface="+mj-lt"/>
                <a:cs typeface="Arial" panose="020B0604020202020204" pitchFamily="34" charset="0"/>
              </a:rPr>
              <a:t>In June 2023, an additional article using data from the register was published with a focus on large MNE groups:</a:t>
            </a:r>
            <a:endParaRPr lang="en-IE" sz="2000" dirty="0">
              <a:solidFill>
                <a:srgbClr val="000000"/>
              </a:solidFill>
              <a:latin typeface="+mj-lt"/>
              <a:cs typeface="Arial" panose="020B0604020202020204" pitchFamily="34" charset="0"/>
            </a:endParaRPr>
          </a:p>
          <a:p>
            <a:pPr lvl="1" algn="just">
              <a:tabLst>
                <a:tab pos="457200" algn="l"/>
              </a:tabLst>
            </a:pPr>
            <a:r>
              <a:rPr lang="en-GB" sz="1800" u="sng" dirty="0">
                <a:solidFill>
                  <a:srgbClr val="000000"/>
                </a:solidFill>
                <a:latin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Employment in large-scale MNE groups</a:t>
            </a:r>
            <a:endParaRPr lang="en-IE" sz="1800" u="sng" dirty="0">
              <a:solidFill>
                <a:srgbClr val="000000"/>
              </a:solidFill>
              <a:latin typeface="Times New Roman" panose="02020603050405020304" pitchFamily="18" charset="0"/>
              <a:cs typeface="Arial" panose="020B0604020202020204" pitchFamily="34" charset="0"/>
            </a:endParaRPr>
          </a:p>
          <a:p>
            <a:pPr marL="0" indent="0" algn="just">
              <a:buNone/>
            </a:pPr>
            <a:r>
              <a:rPr lang="en-GB" sz="2000" dirty="0">
                <a:solidFill>
                  <a:srgbClr val="000000"/>
                </a:solidFill>
                <a:latin typeface="+mj-lt"/>
                <a:cs typeface="Arial" panose="020B0604020202020204" pitchFamily="34" charset="0"/>
              </a:rPr>
              <a:t>Preparation of additional Statistics Explained articles using data from the </a:t>
            </a:r>
            <a:r>
              <a:rPr lang="en-GB" sz="2000" dirty="0" err="1">
                <a:solidFill>
                  <a:srgbClr val="000000"/>
                </a:solidFill>
                <a:latin typeface="+mj-lt"/>
                <a:cs typeface="Arial" panose="020B0604020202020204" pitchFamily="34" charset="0"/>
              </a:rPr>
              <a:t>EuroGroups</a:t>
            </a:r>
            <a:r>
              <a:rPr lang="en-GB" sz="2000" dirty="0">
                <a:solidFill>
                  <a:srgbClr val="000000"/>
                </a:solidFill>
                <a:latin typeface="+mj-lt"/>
                <a:cs typeface="Arial" panose="020B0604020202020204" pitchFamily="34" charset="0"/>
              </a:rPr>
              <a:t> register is ongoing</a:t>
            </a: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IE" sz="1800" dirty="0">
              <a:solidFill>
                <a:srgbClr val="000000"/>
              </a:solidFill>
              <a:effectLst/>
              <a:latin typeface="Arial" panose="020B0604020202020204" pitchFamily="34" charset="0"/>
              <a:ea typeface="Calibri" panose="020F0502020204030204" pitchFamily="34" charset="0"/>
            </a:endParaRPr>
          </a:p>
          <a:p>
            <a:endParaRPr lang="en-IE" dirty="0"/>
          </a:p>
        </p:txBody>
      </p:sp>
      <p:sp>
        <p:nvSpPr>
          <p:cNvPr id="3" name="Title 2">
            <a:extLst>
              <a:ext uri="{FF2B5EF4-FFF2-40B4-BE49-F238E27FC236}">
                <a16:creationId xmlns:a16="http://schemas.microsoft.com/office/drawing/2014/main" id="{75F76186-420C-B126-FCCD-AEDFD7983B10}"/>
              </a:ext>
            </a:extLst>
          </p:cNvPr>
          <p:cNvSpPr>
            <a:spLocks noGrp="1"/>
          </p:cNvSpPr>
          <p:nvPr>
            <p:ph type="title"/>
          </p:nvPr>
        </p:nvSpPr>
        <p:spPr>
          <a:xfrm>
            <a:off x="838199" y="619125"/>
            <a:ext cx="10515600" cy="782357"/>
          </a:xfrm>
        </p:spPr>
        <p:txBody>
          <a:bodyPr/>
          <a:lstStyle/>
          <a:p>
            <a:br>
              <a:rPr lang="en-GB" dirty="0"/>
            </a:br>
            <a:r>
              <a:rPr lang="en-GB" dirty="0"/>
              <a:t>Dissemination of experimental data on MNE Groups from </a:t>
            </a:r>
            <a:r>
              <a:rPr lang="en-GB" dirty="0" err="1"/>
              <a:t>EuroGroups</a:t>
            </a:r>
            <a:r>
              <a:rPr lang="en-GB" dirty="0"/>
              <a:t> register</a:t>
            </a:r>
            <a:endParaRPr lang="en-IE" dirty="0"/>
          </a:p>
        </p:txBody>
      </p:sp>
    </p:spTree>
    <p:extLst>
      <p:ext uri="{BB962C8B-B14F-4D97-AF65-F5344CB8AC3E}">
        <p14:creationId xmlns:p14="http://schemas.microsoft.com/office/powerpoint/2010/main" val="280125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681C1F-A9C1-92DA-FF1A-67F9BA7E284E}"/>
              </a:ext>
            </a:extLst>
          </p:cNvPr>
          <p:cNvSpPr>
            <a:spLocks noGrp="1"/>
          </p:cNvSpPr>
          <p:nvPr>
            <p:ph idx="1"/>
          </p:nvPr>
        </p:nvSpPr>
        <p:spPr>
          <a:xfrm>
            <a:off x="838200" y="1227117"/>
            <a:ext cx="10905699" cy="5247613"/>
          </a:xfrm>
        </p:spPr>
        <p:txBody>
          <a:bodyPr/>
          <a:lstStyle/>
          <a:p>
            <a:pPr marL="0" indent="0">
              <a:buNone/>
            </a:pP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in 2023, Eurostat has been working on the revamping of its website </a:t>
            </a:r>
          </a:p>
          <a:p>
            <a:pPr marL="0" indent="0">
              <a:buNone/>
            </a:pPr>
            <a:r>
              <a:rPr lang="en-GB" sz="1800" dirty="0">
                <a:solidFill>
                  <a:srgbClr val="000000"/>
                </a:solidFill>
                <a:latin typeface="Times New Roman" panose="02020603050405020304" pitchFamily="18" charset="0"/>
                <a:ea typeface="Calibri" panose="020F0502020204030204" pitchFamily="34" charset="0"/>
                <a:cs typeface="Arial" panose="020B0604020202020204" pitchFamily="34" charset="0"/>
              </a:rPr>
              <a:t>- c</a:t>
            </a: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urrently, 40 out of the 79 dedicated sections have been reviewed and published in a new user-friendly layout</a:t>
            </a:r>
          </a:p>
          <a:p>
            <a:pPr marL="0" indent="0">
              <a:buNone/>
            </a:pPr>
            <a:r>
              <a:rPr lang="en-GB" sz="1800" dirty="0">
                <a:solidFill>
                  <a:srgbClr val="000000"/>
                </a:solidFill>
                <a:latin typeface="Times New Roman" panose="02020603050405020304" pitchFamily="18" charset="0"/>
                <a:ea typeface="Calibri" panose="020F0502020204030204" pitchFamily="34" charset="0"/>
                <a:cs typeface="Arial" panose="020B0604020202020204" pitchFamily="34" charset="0"/>
              </a:rPr>
              <a:t>- t</a:t>
            </a: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he dedicated webpage of the statistical national business registers and the </a:t>
            </a:r>
            <a:r>
              <a:rPr lang="en-GB" sz="1800" dirty="0" err="1">
                <a:solidFill>
                  <a:srgbClr val="000000"/>
                </a:solidFill>
                <a:effectLst/>
                <a:latin typeface="Times New Roman" panose="02020603050405020304" pitchFamily="18" charset="0"/>
                <a:ea typeface="Calibri" panose="020F0502020204030204" pitchFamily="34" charset="0"/>
              </a:rPr>
              <a:t>EuroGroups</a:t>
            </a:r>
            <a:r>
              <a:rPr lang="en-GB" sz="1800" dirty="0">
                <a:solidFill>
                  <a:srgbClr val="000000"/>
                </a:solidFill>
                <a:effectLst/>
                <a:latin typeface="Times New Roman" panose="02020603050405020304" pitchFamily="18" charset="0"/>
                <a:ea typeface="Calibri" panose="020F0502020204030204" pitchFamily="34" charset="0"/>
              </a:rPr>
              <a:t> register was</a:t>
            </a: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published in July 2023 and can be accessed using the following path: </a:t>
            </a:r>
            <a:endParaRPr lang="en-IE" sz="1800" dirty="0">
              <a:solidFill>
                <a:srgbClr val="000000"/>
              </a:solidFill>
              <a:effectLst/>
              <a:latin typeface="Arial" panose="020B0604020202020204" pitchFamily="34" charset="0"/>
              <a:ea typeface="Calibri" panose="020F0502020204030204" pitchFamily="34" charset="0"/>
            </a:endParaRPr>
          </a:p>
          <a:p>
            <a:endParaRPr lang="en-IE" dirty="0"/>
          </a:p>
        </p:txBody>
      </p:sp>
      <p:sp>
        <p:nvSpPr>
          <p:cNvPr id="3" name="Title 2">
            <a:extLst>
              <a:ext uri="{FF2B5EF4-FFF2-40B4-BE49-F238E27FC236}">
                <a16:creationId xmlns:a16="http://schemas.microsoft.com/office/drawing/2014/main" id="{FC1AA444-0DE5-3641-8529-03A031908651}"/>
              </a:ext>
            </a:extLst>
          </p:cNvPr>
          <p:cNvSpPr>
            <a:spLocks noGrp="1"/>
          </p:cNvSpPr>
          <p:nvPr>
            <p:ph type="title"/>
          </p:nvPr>
        </p:nvSpPr>
        <p:spPr>
          <a:xfrm>
            <a:off x="838200" y="444760"/>
            <a:ext cx="10515600" cy="782357"/>
          </a:xfrm>
        </p:spPr>
        <p:txBody>
          <a:bodyPr/>
          <a:lstStyle/>
          <a:p>
            <a:r>
              <a:rPr lang="en-GB" dirty="0"/>
              <a:t>Dissemination of experimental data on MNE Groups from </a:t>
            </a:r>
            <a:r>
              <a:rPr lang="en-GB" dirty="0" err="1"/>
              <a:t>EuroGroups</a:t>
            </a:r>
            <a:r>
              <a:rPr lang="en-GB" dirty="0"/>
              <a:t> register</a:t>
            </a:r>
            <a:endParaRPr lang="en-IE" dirty="0"/>
          </a:p>
        </p:txBody>
      </p:sp>
      <p:pic>
        <p:nvPicPr>
          <p:cNvPr id="14" name="Picture 13">
            <a:extLst>
              <a:ext uri="{FF2B5EF4-FFF2-40B4-BE49-F238E27FC236}">
                <a16:creationId xmlns:a16="http://schemas.microsoft.com/office/drawing/2014/main" id="{5318D93F-AB76-C531-079B-E5FC889919BC}"/>
              </a:ext>
            </a:extLst>
          </p:cNvPr>
          <p:cNvPicPr>
            <a:picLocks noChangeAspect="1"/>
          </p:cNvPicPr>
          <p:nvPr/>
        </p:nvPicPr>
        <p:blipFill>
          <a:blip r:embed="rId2"/>
          <a:stretch>
            <a:fillRect/>
          </a:stretch>
        </p:blipFill>
        <p:spPr>
          <a:xfrm>
            <a:off x="3486150" y="3000375"/>
            <a:ext cx="5322871" cy="3735286"/>
          </a:xfrm>
          <a:prstGeom prst="rect">
            <a:avLst/>
          </a:prstGeom>
        </p:spPr>
      </p:pic>
    </p:spTree>
    <p:extLst>
      <p:ext uri="{BB962C8B-B14F-4D97-AF65-F5344CB8AC3E}">
        <p14:creationId xmlns:p14="http://schemas.microsoft.com/office/powerpoint/2010/main" val="298063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Keep in touch</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722" y="1630238"/>
            <a:ext cx="684199" cy="750146"/>
          </a:xfrm>
          <a:prstGeom prst="rect">
            <a:avLst/>
          </a:prstGeom>
        </p:spPr>
      </p:pic>
      <p:sp>
        <p:nvSpPr>
          <p:cNvPr id="2" name="Rectangle 1"/>
          <p:cNvSpPr/>
          <p:nvPr/>
        </p:nvSpPr>
        <p:spPr>
          <a:xfrm>
            <a:off x="1819504" y="1774881"/>
            <a:ext cx="1439818" cy="338554"/>
          </a:xfrm>
          <a:prstGeom prst="rect">
            <a:avLst/>
          </a:prstGeom>
        </p:spPr>
        <p:txBody>
          <a:bodyPr wrap="none">
            <a:spAutoFit/>
          </a:bodyPr>
          <a:lstStyle/>
          <a:p>
            <a:r>
              <a:rPr lang="en-GB" sz="1600" dirty="0">
                <a:hlinkClick r:id="rId4"/>
              </a:rPr>
              <a:t>ec.europa.eu/</a:t>
            </a:r>
            <a:endParaRPr lang="en-IE" sz="1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722" y="2635213"/>
            <a:ext cx="684199" cy="750146"/>
          </a:xfrm>
          <a:prstGeom prst="rect">
            <a:avLst/>
          </a:prstGeom>
        </p:spPr>
      </p:pic>
      <p:sp>
        <p:nvSpPr>
          <p:cNvPr id="7" name="Rectangle 6"/>
          <p:cNvSpPr/>
          <p:nvPr/>
        </p:nvSpPr>
        <p:spPr>
          <a:xfrm>
            <a:off x="1819504" y="2841009"/>
            <a:ext cx="1165704" cy="338554"/>
          </a:xfrm>
          <a:prstGeom prst="rect">
            <a:avLst/>
          </a:prstGeom>
        </p:spPr>
        <p:txBody>
          <a:bodyPr wrap="none">
            <a:spAutoFit/>
          </a:bodyPr>
          <a:lstStyle/>
          <a:p>
            <a:r>
              <a:rPr lang="en-GB" sz="1600" dirty="0">
                <a:hlinkClick r:id="rId5"/>
              </a:rPr>
              <a:t>europa.eu/</a:t>
            </a:r>
            <a:endParaRPr lang="en-GB" sz="1600" dirty="0"/>
          </a:p>
        </p:txBody>
      </p:sp>
      <p:sp>
        <p:nvSpPr>
          <p:cNvPr id="9" name="Rectangle 8"/>
          <p:cNvSpPr/>
          <p:nvPr/>
        </p:nvSpPr>
        <p:spPr>
          <a:xfrm>
            <a:off x="1819504" y="3736212"/>
            <a:ext cx="5878532" cy="338554"/>
          </a:xfrm>
          <a:prstGeom prst="rect">
            <a:avLst/>
          </a:prstGeom>
        </p:spPr>
        <p:txBody>
          <a:bodyPr wrap="none">
            <a:spAutoFit/>
          </a:bodyPr>
          <a:lstStyle/>
          <a:p>
            <a:r>
              <a:rPr lang="en-GB" sz="1600" dirty="0">
                <a:hlinkClick r:id="rId6"/>
              </a:rPr>
              <a:t>Overview - Statistical business registers - Eurostat (europa.eu)</a:t>
            </a:r>
            <a:endParaRPr lang="en-GB" sz="1200"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721" y="3551335"/>
            <a:ext cx="684199" cy="750146"/>
          </a:xfrm>
          <a:prstGeom prst="rect">
            <a:avLst/>
          </a:prstGeom>
        </p:spPr>
      </p:pic>
    </p:spTree>
    <p:extLst>
      <p:ext uri="{BB962C8B-B14F-4D97-AF65-F5344CB8AC3E}">
        <p14:creationId xmlns:p14="http://schemas.microsoft.com/office/powerpoint/2010/main" val="1244639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p:txBody>
          <a:bodyPr wrap="square" anchor="b" anchorCtr="0"/>
          <a:lstStyle/>
          <a:p>
            <a:r>
              <a:rPr lang="en-US" sz="1050" b="1" dirty="0"/>
              <a:t>© European Union 2020</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6606" y="4899703"/>
            <a:ext cx="1023496" cy="358097"/>
          </a:xfrm>
          <a:prstGeom prst="rect">
            <a:avLst/>
          </a:prstGeom>
        </p:spPr>
      </p:pic>
    </p:spTree>
    <p:extLst>
      <p:ext uri="{BB962C8B-B14F-4D97-AF65-F5344CB8AC3E}">
        <p14:creationId xmlns:p14="http://schemas.microsoft.com/office/powerpoint/2010/main" val="427361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A9719D-31F4-A893-AF83-67ED39F5186E}"/>
              </a:ext>
            </a:extLst>
          </p:cNvPr>
          <p:cNvSpPr>
            <a:spLocks noGrp="1"/>
          </p:cNvSpPr>
          <p:nvPr>
            <p:ph idx="1"/>
          </p:nvPr>
        </p:nvSpPr>
        <p:spPr>
          <a:xfrm>
            <a:off x="838199" y="1825625"/>
            <a:ext cx="10906761" cy="3881904"/>
          </a:xfrm>
        </p:spPr>
        <p:txBody>
          <a:bodyPr/>
          <a:lstStyle/>
          <a:p>
            <a:pPr>
              <a:lnSpc>
                <a:spcPct val="115000"/>
              </a:lnSpc>
              <a:spcAft>
                <a:spcPts val="1000"/>
              </a:spcAft>
            </a:pPr>
            <a:r>
              <a:rPr lang="en-GB" sz="2000" dirty="0">
                <a:solidFill>
                  <a:srgbClr val="000000"/>
                </a:solidFill>
                <a:latin typeface="+mj-lt"/>
                <a:cs typeface="Arial" panose="020B0604020202020204" pitchFamily="34" charset="0"/>
              </a:rPr>
              <a:t>Large and complex multinational enterprise (MNE) groups </a:t>
            </a:r>
            <a:r>
              <a:rPr lang="en-IE" sz="2000" dirty="0">
                <a:solidFill>
                  <a:srgbClr val="000000"/>
                </a:solidFill>
                <a:latin typeface="+mj-lt"/>
                <a:cs typeface="Arial" panose="020B0604020202020204" pitchFamily="34" charset="0"/>
              </a:rPr>
              <a:t> </a:t>
            </a:r>
            <a:r>
              <a:rPr lang="en-GB" sz="2000" dirty="0">
                <a:solidFill>
                  <a:srgbClr val="000000"/>
                </a:solidFill>
                <a:latin typeface="+mj-lt"/>
                <a:cs typeface="Arial" panose="020B0604020202020204" pitchFamily="34" charset="0"/>
              </a:rPr>
              <a:t>are the main reason for the large data asymmetries between countries</a:t>
            </a:r>
            <a:endParaRPr lang="en-IE" sz="2000" dirty="0">
              <a:solidFill>
                <a:srgbClr val="000000"/>
              </a:solidFill>
              <a:latin typeface="+mj-lt"/>
              <a:cs typeface="Arial" panose="020B0604020202020204" pitchFamily="34" charset="0"/>
            </a:endParaRPr>
          </a:p>
          <a:p>
            <a:pPr algn="just"/>
            <a:r>
              <a:rPr lang="en-GB" sz="2000" dirty="0">
                <a:solidFill>
                  <a:srgbClr val="000000"/>
                </a:solidFill>
                <a:latin typeface="+mj-lt"/>
                <a:cs typeface="Arial" panose="020B0604020202020204" pitchFamily="34" charset="0"/>
              </a:rPr>
              <a:t>During the last few years, the ESS has made considerable progress in bringing together ongoing MNE-related activities, as well as the available technical infrastructure to help  resolve inconsistencies in MNE Groups data</a:t>
            </a:r>
          </a:p>
          <a:p>
            <a:r>
              <a:rPr lang="en-GB" sz="2000" dirty="0">
                <a:solidFill>
                  <a:srgbClr val="000000"/>
                </a:solidFill>
                <a:latin typeface="+mj-lt"/>
                <a:cs typeface="Arial" panose="020B0604020202020204" pitchFamily="34" charset="0"/>
              </a:rPr>
              <a:t>The pivotal role of the statistical business registers is also a key point to ensuring consistent MNE group information</a:t>
            </a:r>
          </a:p>
          <a:p>
            <a:pPr algn="just"/>
            <a:r>
              <a:rPr lang="en-GB" sz="2000" b="1" dirty="0">
                <a:solidFill>
                  <a:srgbClr val="000000"/>
                </a:solidFill>
                <a:latin typeface="+mj-lt"/>
                <a:cs typeface="Arial" panose="020B0604020202020204" pitchFamily="34" charset="0"/>
              </a:rPr>
              <a:t>the European business statistics Regulation 2019/2152 strengthens further the role of national statistical business registers, the </a:t>
            </a:r>
            <a:r>
              <a:rPr lang="en-GB" sz="2000" b="1" dirty="0" err="1">
                <a:solidFill>
                  <a:srgbClr val="000000"/>
                </a:solidFill>
                <a:latin typeface="+mj-lt"/>
                <a:cs typeface="Arial" panose="020B0604020202020204" pitchFamily="34" charset="0"/>
              </a:rPr>
              <a:t>EuroGroups</a:t>
            </a:r>
            <a:r>
              <a:rPr lang="en-GB" sz="2000" b="1" dirty="0">
                <a:solidFill>
                  <a:srgbClr val="000000"/>
                </a:solidFill>
                <a:latin typeface="+mj-lt"/>
                <a:cs typeface="Arial" panose="020B0604020202020204" pitchFamily="34" charset="0"/>
              </a:rPr>
              <a:t> register, in particular</a:t>
            </a:r>
            <a:r>
              <a:rPr lang="en-GB" sz="2000" dirty="0">
                <a:solidFill>
                  <a:srgbClr val="000000"/>
                </a:solidFill>
                <a:latin typeface="+mj-lt"/>
                <a:cs typeface="Arial" panose="020B0604020202020204" pitchFamily="34" charset="0"/>
              </a:rPr>
              <a:t> their essential infrastructural role </a:t>
            </a:r>
            <a:r>
              <a:rPr lang="en-GB" sz="2000" b="1" dirty="0">
                <a:solidFill>
                  <a:srgbClr val="000000"/>
                </a:solidFill>
                <a:latin typeface="+mj-lt"/>
                <a:cs typeface="Arial" panose="020B0604020202020204" pitchFamily="34" charset="0"/>
              </a:rPr>
              <a:t>as an authoritative source </a:t>
            </a:r>
            <a:r>
              <a:rPr lang="en-GB" sz="2000" dirty="0">
                <a:solidFill>
                  <a:srgbClr val="000000"/>
                </a:solidFill>
                <a:latin typeface="+mj-lt"/>
                <a:cs typeface="Arial" panose="020B0604020202020204" pitchFamily="34" charset="0"/>
              </a:rPr>
              <a:t>in business statistics</a:t>
            </a:r>
          </a:p>
          <a:p>
            <a:endParaRPr lang="en-IE" sz="2000" dirty="0">
              <a:solidFill>
                <a:srgbClr val="000000"/>
              </a:solidFill>
              <a:latin typeface="+mj-lt"/>
              <a:cs typeface="Arial" panose="020B0604020202020204" pitchFamily="34" charset="0"/>
            </a:endParaRPr>
          </a:p>
          <a:p>
            <a:endParaRPr lang="en-IE" dirty="0"/>
          </a:p>
        </p:txBody>
      </p:sp>
      <p:sp>
        <p:nvSpPr>
          <p:cNvPr id="3" name="Title 2">
            <a:extLst>
              <a:ext uri="{FF2B5EF4-FFF2-40B4-BE49-F238E27FC236}">
                <a16:creationId xmlns:a16="http://schemas.microsoft.com/office/drawing/2014/main" id="{7CC75275-C246-E2D7-6AE9-63EF3D85E0CC}"/>
              </a:ext>
            </a:extLst>
          </p:cNvPr>
          <p:cNvSpPr>
            <a:spLocks noGrp="1"/>
          </p:cNvSpPr>
          <p:nvPr>
            <p:ph type="title"/>
          </p:nvPr>
        </p:nvSpPr>
        <p:spPr>
          <a:xfrm>
            <a:off x="1001202" y="482860"/>
            <a:ext cx="10515600" cy="782357"/>
          </a:xfrm>
        </p:spPr>
        <p:txBody>
          <a:bodyPr/>
          <a:lstStyle/>
          <a:p>
            <a:r>
              <a:rPr lang="en-IE" dirty="0"/>
              <a:t>Introduction</a:t>
            </a:r>
          </a:p>
        </p:txBody>
      </p:sp>
    </p:spTree>
    <p:extLst>
      <p:ext uri="{BB962C8B-B14F-4D97-AF65-F5344CB8AC3E}">
        <p14:creationId xmlns:p14="http://schemas.microsoft.com/office/powerpoint/2010/main" val="2960936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2108214-C713-2408-C6A7-2F7EAD508BEA}"/>
              </a:ext>
            </a:extLst>
          </p:cNvPr>
          <p:cNvGraphicFramePr>
            <a:graphicFrameLocks noGrp="1"/>
          </p:cNvGraphicFramePr>
          <p:nvPr>
            <p:ph idx="4294967295"/>
            <p:extLst>
              <p:ext uri="{D42A27DB-BD31-4B8C-83A1-F6EECF244321}">
                <p14:modId xmlns:p14="http://schemas.microsoft.com/office/powerpoint/2010/main" val="1933032733"/>
              </p:ext>
            </p:extLst>
          </p:nvPr>
        </p:nvGraphicFramePr>
        <p:xfrm>
          <a:off x="99527" y="0"/>
          <a:ext cx="1209247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1170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3C02F9-DD78-B131-D4B7-D11DC6012B0A}"/>
              </a:ext>
            </a:extLst>
          </p:cNvPr>
          <p:cNvSpPr>
            <a:spLocks noGrp="1"/>
          </p:cNvSpPr>
          <p:nvPr>
            <p:ph idx="1"/>
          </p:nvPr>
        </p:nvSpPr>
        <p:spPr>
          <a:xfrm>
            <a:off x="663381" y="1795144"/>
            <a:ext cx="11130281" cy="4453256"/>
          </a:xfrm>
        </p:spPr>
        <p:txBody>
          <a:bodyPr/>
          <a:lstStyle/>
          <a:p>
            <a:pPr algn="just">
              <a:lnSpc>
                <a:spcPct val="115000"/>
              </a:lnSpc>
              <a:spcAft>
                <a:spcPts val="1000"/>
              </a:spcAft>
            </a:pPr>
            <a:r>
              <a:rPr lang="en-GB" sz="2000" b="1" dirty="0">
                <a:solidFill>
                  <a:srgbClr val="000000"/>
                </a:solidFill>
                <a:latin typeface="+mj-lt"/>
                <a:cs typeface="Arial" panose="020B0604020202020204" pitchFamily="34" charset="0"/>
              </a:rPr>
              <a:t>At national level, LCUs and similar organisational structures are specialised organisational units in a NSI that observe and analyse large MNE groups operating on national territories. </a:t>
            </a:r>
            <a:r>
              <a:rPr lang="en-GB" sz="2000" dirty="0">
                <a:solidFill>
                  <a:srgbClr val="000000"/>
                </a:solidFill>
                <a:latin typeface="+mj-lt"/>
                <a:cs typeface="Arial" panose="020B0604020202020204" pitchFamily="34" charset="0"/>
              </a:rPr>
              <a:t>They consist of experts from different statistical domains – BR, SBS, NA,…</a:t>
            </a:r>
          </a:p>
          <a:p>
            <a:pPr>
              <a:lnSpc>
                <a:spcPct val="115000"/>
              </a:lnSpc>
              <a:spcAft>
                <a:spcPts val="1000"/>
              </a:spcAft>
            </a:pPr>
            <a:r>
              <a:rPr lang="en-GB" sz="2000" dirty="0">
                <a:solidFill>
                  <a:srgbClr val="000000"/>
                </a:solidFill>
                <a:latin typeface="+mj-lt"/>
                <a:cs typeface="Arial" panose="020B0604020202020204" pitchFamily="34" charset="0"/>
              </a:rPr>
              <a:t>Having a specialised unit in the organisational structure of an NSI can bring different benefits:</a:t>
            </a:r>
          </a:p>
          <a:p>
            <a:pPr marL="0" indent="0">
              <a:lnSpc>
                <a:spcPct val="115000"/>
              </a:lnSpc>
              <a:spcAft>
                <a:spcPts val="1000"/>
              </a:spcAft>
              <a:buNone/>
            </a:pPr>
            <a:r>
              <a:rPr lang="en-GB" sz="2000" dirty="0">
                <a:solidFill>
                  <a:srgbClr val="000000"/>
                </a:solidFill>
                <a:latin typeface="+mj-lt"/>
                <a:cs typeface="Arial" panose="020B0604020202020204" pitchFamily="34" charset="0"/>
              </a:rPr>
              <a:t>	- significant </a:t>
            </a:r>
            <a:r>
              <a:rPr lang="en-GB" sz="2000" b="1" dirty="0">
                <a:solidFill>
                  <a:srgbClr val="000000"/>
                </a:solidFill>
                <a:latin typeface="+mj-lt"/>
                <a:cs typeface="Arial" panose="020B0604020202020204" pitchFamily="34" charset="0"/>
              </a:rPr>
              <a:t>improvement of the macroeconomic database </a:t>
            </a:r>
            <a:r>
              <a:rPr lang="en-GB" sz="2000" dirty="0">
                <a:solidFill>
                  <a:srgbClr val="000000"/>
                </a:solidFill>
                <a:latin typeface="+mj-lt"/>
                <a:cs typeface="Arial" panose="020B0604020202020204" pitchFamily="34" charset="0"/>
              </a:rPr>
              <a:t>and provision of 	consistent and credible statistics to the political, economic and scientific decision-	makers</a:t>
            </a:r>
          </a:p>
          <a:p>
            <a:pPr marL="0" indent="0">
              <a:lnSpc>
                <a:spcPct val="115000"/>
              </a:lnSpc>
              <a:spcAft>
                <a:spcPts val="1000"/>
              </a:spcAft>
              <a:buNone/>
            </a:pPr>
            <a:r>
              <a:rPr lang="en-GB" sz="2000" dirty="0">
                <a:solidFill>
                  <a:srgbClr val="000000"/>
                </a:solidFill>
                <a:latin typeface="+mj-lt"/>
                <a:cs typeface="Arial" panose="020B0604020202020204" pitchFamily="34" charset="0"/>
              </a:rPr>
              <a:t>	- </a:t>
            </a:r>
            <a:r>
              <a:rPr lang="en-GB" sz="2000" b="1" dirty="0">
                <a:solidFill>
                  <a:srgbClr val="000000"/>
                </a:solidFill>
                <a:latin typeface="+mj-lt"/>
                <a:cs typeface="Arial" panose="020B0604020202020204" pitchFamily="34" charset="0"/>
              </a:rPr>
              <a:t>better understanding of statistical concept</a:t>
            </a:r>
            <a:r>
              <a:rPr lang="en-GB" sz="2000" dirty="0">
                <a:solidFill>
                  <a:srgbClr val="000000"/>
                </a:solidFill>
                <a:latin typeface="+mj-lt"/>
                <a:cs typeface="Arial" panose="020B0604020202020204" pitchFamily="34" charset="0"/>
              </a:rPr>
              <a:t>s by the reporting officer in an MNE Group</a:t>
            </a:r>
          </a:p>
          <a:p>
            <a:pPr marL="0" indent="0">
              <a:lnSpc>
                <a:spcPct val="115000"/>
              </a:lnSpc>
              <a:spcAft>
                <a:spcPts val="1000"/>
              </a:spcAft>
              <a:buNone/>
            </a:pPr>
            <a:r>
              <a:rPr lang="en-GB" sz="2000" dirty="0">
                <a:solidFill>
                  <a:srgbClr val="000000"/>
                </a:solidFill>
                <a:latin typeface="+mj-lt"/>
                <a:cs typeface="Arial" panose="020B0604020202020204" pitchFamily="34" charset="0"/>
              </a:rPr>
              <a:t>	- </a:t>
            </a:r>
            <a:r>
              <a:rPr lang="en-GB" sz="2000" b="1" dirty="0">
                <a:solidFill>
                  <a:srgbClr val="000000"/>
                </a:solidFill>
                <a:latin typeface="+mj-lt"/>
                <a:cs typeface="Arial" panose="020B0604020202020204" pitchFamily="34" charset="0"/>
              </a:rPr>
              <a:t>ensuring that data </a:t>
            </a:r>
            <a:r>
              <a:rPr lang="en-GB" sz="2000" dirty="0">
                <a:solidFill>
                  <a:srgbClr val="000000"/>
                </a:solidFill>
                <a:latin typeface="+mj-lt"/>
                <a:cs typeface="Arial" panose="020B0604020202020204" pitchFamily="34" charset="0"/>
              </a:rPr>
              <a:t>collected in different statistical processes from and on the largest 	and most complex MNE groups </a:t>
            </a:r>
            <a:r>
              <a:rPr lang="en-GB" sz="2000" b="1" dirty="0">
                <a:solidFill>
                  <a:srgbClr val="000000"/>
                </a:solidFill>
                <a:latin typeface="+mj-lt"/>
                <a:cs typeface="Arial" panose="020B0604020202020204" pitchFamily="34" charset="0"/>
              </a:rPr>
              <a:t>is consistent</a:t>
            </a:r>
            <a:endParaRPr lang="en-IE" sz="2000" b="1" dirty="0">
              <a:solidFill>
                <a:srgbClr val="000000"/>
              </a:solidFill>
              <a:latin typeface="+mj-lt"/>
              <a:cs typeface="Arial" panose="020B0604020202020204" pitchFamily="34" charset="0"/>
            </a:endParaRPr>
          </a:p>
        </p:txBody>
      </p:sp>
      <p:sp>
        <p:nvSpPr>
          <p:cNvPr id="3" name="Title 2">
            <a:extLst>
              <a:ext uri="{FF2B5EF4-FFF2-40B4-BE49-F238E27FC236}">
                <a16:creationId xmlns:a16="http://schemas.microsoft.com/office/drawing/2014/main" id="{44E16F93-8DEA-3C07-1BF8-5E003609329A}"/>
              </a:ext>
            </a:extLst>
          </p:cNvPr>
          <p:cNvSpPr>
            <a:spLocks noGrp="1"/>
          </p:cNvSpPr>
          <p:nvPr>
            <p:ph type="title"/>
          </p:nvPr>
        </p:nvSpPr>
        <p:spPr/>
        <p:txBody>
          <a:bodyPr/>
          <a:lstStyle/>
          <a:p>
            <a:r>
              <a:rPr lang="en-IE" dirty="0"/>
              <a:t>LCUs and similar organisational structures</a:t>
            </a:r>
          </a:p>
        </p:txBody>
      </p:sp>
    </p:spTree>
    <p:extLst>
      <p:ext uri="{BB962C8B-B14F-4D97-AF65-F5344CB8AC3E}">
        <p14:creationId xmlns:p14="http://schemas.microsoft.com/office/powerpoint/2010/main" val="240861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73439A88-12D3-17A5-0CE5-A02A45358552}"/>
              </a:ext>
            </a:extLst>
          </p:cNvPr>
          <p:cNvSpPr>
            <a:spLocks noGrp="1"/>
          </p:cNvSpPr>
          <p:nvPr>
            <p:ph idx="1"/>
          </p:nvPr>
        </p:nvSpPr>
        <p:spPr>
          <a:xfrm>
            <a:off x="6817056" y="1825625"/>
            <a:ext cx="4926841" cy="1501469"/>
          </a:xfrm>
        </p:spPr>
        <p:txBody>
          <a:bodyPr/>
          <a:lstStyle/>
          <a:p>
            <a:pPr marL="0" indent="0">
              <a:buNone/>
            </a:pPr>
            <a:r>
              <a:rPr lang="en-US" dirty="0"/>
              <a:t>Most of European NSIs have or are in the process to have a LCU</a:t>
            </a:r>
          </a:p>
        </p:txBody>
      </p:sp>
      <p:pic>
        <p:nvPicPr>
          <p:cNvPr id="3" name="Picture 2" descr="A map of europe with different colored countries/regions&#10;&#10;Description automatically generated">
            <a:extLst>
              <a:ext uri="{FF2B5EF4-FFF2-40B4-BE49-F238E27FC236}">
                <a16:creationId xmlns:a16="http://schemas.microsoft.com/office/drawing/2014/main" id="{A2846938-E8FD-BADA-8D97-C2F532BC2D7D}"/>
              </a:ext>
            </a:extLst>
          </p:cNvPr>
          <p:cNvPicPr>
            <a:picLocks noChangeAspect="1"/>
          </p:cNvPicPr>
          <p:nvPr/>
        </p:nvPicPr>
        <p:blipFill rotWithShape="1">
          <a:blip r:embed="rId3">
            <a:extLst>
              <a:ext uri="{28A0092B-C50C-407E-A947-70E740481C1C}">
                <a14:useLocalDpi xmlns:a14="http://schemas.microsoft.com/office/drawing/2010/main" val="0"/>
              </a:ext>
            </a:extLst>
          </a:blip>
          <a:srcRect t="1618" b="14169"/>
          <a:stretch/>
        </p:blipFill>
        <p:spPr>
          <a:xfrm>
            <a:off x="416169" y="48687"/>
            <a:ext cx="5679831" cy="6760626"/>
          </a:xfrm>
          <a:prstGeom prst="rect">
            <a:avLst/>
          </a:prstGeom>
          <a:noFill/>
          <a:ln w="28575">
            <a:solidFill>
              <a:schemeClr val="accent5"/>
            </a:solidFill>
          </a:ln>
        </p:spPr>
      </p:pic>
    </p:spTree>
    <p:extLst>
      <p:ext uri="{BB962C8B-B14F-4D97-AF65-F5344CB8AC3E}">
        <p14:creationId xmlns:p14="http://schemas.microsoft.com/office/powerpoint/2010/main" val="3343269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00CAF3-B90A-7F3A-0DA1-D99349358F59}"/>
              </a:ext>
            </a:extLst>
          </p:cNvPr>
          <p:cNvPicPr>
            <a:picLocks noChangeAspect="1"/>
          </p:cNvPicPr>
          <p:nvPr/>
        </p:nvPicPr>
        <p:blipFill>
          <a:blip r:embed="rId2"/>
          <a:stretch>
            <a:fillRect/>
          </a:stretch>
        </p:blipFill>
        <p:spPr>
          <a:xfrm>
            <a:off x="2617537" y="367363"/>
            <a:ext cx="6045199" cy="6123273"/>
          </a:xfrm>
          <a:prstGeom prst="rect">
            <a:avLst/>
          </a:prstGeom>
        </p:spPr>
      </p:pic>
    </p:spTree>
    <p:extLst>
      <p:ext uri="{BB962C8B-B14F-4D97-AF65-F5344CB8AC3E}">
        <p14:creationId xmlns:p14="http://schemas.microsoft.com/office/powerpoint/2010/main" val="4245990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AC07B0-0A28-8A6E-584E-C92A9DD1287F}"/>
              </a:ext>
            </a:extLst>
          </p:cNvPr>
          <p:cNvSpPr>
            <a:spLocks noGrp="1"/>
          </p:cNvSpPr>
          <p:nvPr>
            <p:ph type="title"/>
          </p:nvPr>
        </p:nvSpPr>
        <p:spPr>
          <a:xfrm>
            <a:off x="838200" y="413779"/>
            <a:ext cx="10515600" cy="782357"/>
          </a:xfrm>
        </p:spPr>
        <p:txBody>
          <a:bodyPr/>
          <a:lstStyle/>
          <a:p>
            <a:br>
              <a:rPr lang="en-GB" dirty="0"/>
            </a:br>
            <a:br>
              <a:rPr lang="en-GB" dirty="0"/>
            </a:br>
            <a:br>
              <a:rPr lang="en-GB" dirty="0"/>
            </a:br>
            <a:br>
              <a:rPr lang="en-GB" dirty="0"/>
            </a:br>
            <a:br>
              <a:rPr lang="en-IE" sz="1800" dirty="0">
                <a:solidFill>
                  <a:srgbClr val="000000"/>
                </a:solidFill>
                <a:effectLst/>
                <a:latin typeface="Arial" panose="020B0604020202020204" pitchFamily="34" charset="0"/>
                <a:ea typeface="Calibri" panose="020F0502020204030204" pitchFamily="34" charset="0"/>
              </a:rPr>
            </a:br>
            <a:r>
              <a:rPr lang="en-GB" dirty="0"/>
              <a:t>Activities carried out in LCUs and similarly organised structures</a:t>
            </a:r>
            <a:endParaRPr lang="en-IE" dirty="0"/>
          </a:p>
        </p:txBody>
      </p:sp>
      <p:sp>
        <p:nvSpPr>
          <p:cNvPr id="4" name="Rectangle 2">
            <a:extLst>
              <a:ext uri="{FF2B5EF4-FFF2-40B4-BE49-F238E27FC236}">
                <a16:creationId xmlns:a16="http://schemas.microsoft.com/office/drawing/2014/main" id="{7100583B-F1A8-838E-7CDC-81E2148C870F}"/>
              </a:ext>
            </a:extLst>
          </p:cNvPr>
          <p:cNvSpPr>
            <a:spLocks noChangeArrowheads="1"/>
          </p:cNvSpPr>
          <p:nvPr/>
        </p:nvSpPr>
        <p:spPr bwMode="auto">
          <a:xfrm>
            <a:off x="731519" y="1282956"/>
            <a:ext cx="1090542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altLang="en-US" dirty="0">
                <a:solidFill>
                  <a:srgbClr val="000000"/>
                </a:solidFill>
                <a:latin typeface="+mj-lt"/>
                <a:cs typeface="Arial" panose="020B0604020202020204" pitchFamily="34" charset="0"/>
              </a:rPr>
              <a:t>-  </a:t>
            </a:r>
            <a:r>
              <a:rPr lang="en-GB" b="1" dirty="0">
                <a:solidFill>
                  <a:srgbClr val="000000"/>
                </a:solidFill>
                <a:latin typeface="+mj-lt"/>
                <a:cs typeface="Arial" panose="020B0604020202020204" pitchFamily="34" charset="0"/>
              </a:rPr>
              <a:t>Relations with the largest MNE groups</a:t>
            </a:r>
          </a:p>
          <a:p>
            <a:pPr algn="just"/>
            <a:r>
              <a:rPr lang="en-GB" altLang="en-US" dirty="0">
                <a:solidFill>
                  <a:srgbClr val="000000"/>
                </a:solidFill>
                <a:latin typeface="+mj-lt"/>
                <a:cs typeface="Arial" panose="020B0604020202020204" pitchFamily="34" charset="0"/>
              </a:rPr>
              <a:t>-</a:t>
            </a:r>
            <a:r>
              <a:rPr lang="en-GB" b="1" dirty="0">
                <a:solidFill>
                  <a:srgbClr val="000000"/>
                </a:solidFill>
                <a:latin typeface="+mj-lt"/>
                <a:cs typeface="Arial" panose="020B0604020202020204" pitchFamily="34" charset="0"/>
              </a:rPr>
              <a:t>  Early warning system activities</a:t>
            </a:r>
          </a:p>
          <a:p>
            <a:pPr algn="just"/>
            <a:r>
              <a:rPr lang="en-GB" altLang="en-US" dirty="0">
                <a:solidFill>
                  <a:srgbClr val="000000"/>
                </a:solidFill>
                <a:latin typeface="+mj-lt"/>
                <a:cs typeface="Arial" panose="020B0604020202020204" pitchFamily="34" charset="0"/>
              </a:rPr>
              <a:t>-</a:t>
            </a:r>
            <a:r>
              <a:rPr lang="en-GB" b="1" dirty="0">
                <a:solidFill>
                  <a:srgbClr val="000000"/>
                </a:solidFill>
                <a:latin typeface="+mj-lt"/>
                <a:cs typeface="Arial" panose="020B0604020202020204" pitchFamily="34" charset="0"/>
              </a:rPr>
              <a:t>  Data collection</a:t>
            </a:r>
            <a:endParaRPr lang="en-GB" dirty="0">
              <a:solidFill>
                <a:srgbClr val="000000"/>
              </a:solidFill>
              <a:latin typeface="+mj-lt"/>
              <a:cs typeface="Arial" panose="020B0604020202020204" pitchFamily="34" charset="0"/>
            </a:endParaRPr>
          </a:p>
          <a:p>
            <a:pPr algn="just"/>
            <a:r>
              <a:rPr lang="en-GB" altLang="en-US" dirty="0">
                <a:solidFill>
                  <a:srgbClr val="000000"/>
                </a:solidFill>
                <a:latin typeface="+mj-lt"/>
                <a:cs typeface="Arial" panose="020B0604020202020204" pitchFamily="34" charset="0"/>
              </a:rPr>
              <a:t>-</a:t>
            </a:r>
            <a:r>
              <a:rPr lang="en-GB" b="1" dirty="0">
                <a:solidFill>
                  <a:srgbClr val="000000"/>
                </a:solidFill>
                <a:latin typeface="+mj-lt"/>
                <a:cs typeface="Arial" panose="020B0604020202020204" pitchFamily="34" charset="0"/>
              </a:rPr>
              <a:t>  Performing consistency checks</a:t>
            </a:r>
          </a:p>
          <a:p>
            <a:pPr algn="just"/>
            <a:r>
              <a:rPr lang="en-GB" altLang="en-US" dirty="0">
                <a:solidFill>
                  <a:srgbClr val="000000"/>
                </a:solidFill>
                <a:latin typeface="+mj-lt"/>
                <a:cs typeface="Arial" panose="020B0604020202020204" pitchFamily="34" charset="0"/>
              </a:rPr>
              <a:t>-  </a:t>
            </a:r>
            <a:r>
              <a:rPr lang="en-GB" altLang="en-US" b="1" dirty="0">
                <a:solidFill>
                  <a:srgbClr val="000000"/>
                </a:solidFill>
                <a:latin typeface="+mj-lt"/>
                <a:cs typeface="Arial" panose="020B0604020202020204" pitchFamily="34" charset="0"/>
              </a:rPr>
              <a:t>Profiling</a:t>
            </a:r>
          </a:p>
          <a:p>
            <a:pPr algn="just"/>
            <a:r>
              <a:rPr lang="en-GB" altLang="en-US" b="1" dirty="0">
                <a:solidFill>
                  <a:srgbClr val="000000"/>
                </a:solidFill>
                <a:latin typeface="+mj-lt"/>
                <a:cs typeface="Arial" panose="020B0604020202020204" pitchFamily="34" charset="0"/>
              </a:rPr>
              <a:t>-  Other tasks</a:t>
            </a:r>
          </a:p>
          <a:p>
            <a:pPr marL="342900" indent="-342900" algn="just">
              <a:buFontTx/>
              <a:buChar char="-"/>
            </a:pPr>
            <a:endParaRPr lang="en-GB" altLang="en-US" b="1" dirty="0">
              <a:solidFill>
                <a:srgbClr val="000000"/>
              </a:solidFill>
              <a:latin typeface="+mj-lt"/>
              <a:cs typeface="Arial" panose="020B0604020202020204" pitchFamily="34" charset="0"/>
            </a:endParaRPr>
          </a:p>
          <a:p>
            <a:pPr marL="0" indent="0" algn="just">
              <a:buNone/>
            </a:pPr>
            <a:r>
              <a:rPr lang="en-GB" altLang="en-US" sz="1800" dirty="0">
                <a:solidFill>
                  <a:srgbClr val="000000"/>
                </a:solidFill>
                <a:latin typeface="+mj-lt"/>
                <a:cs typeface="Arial" panose="020B0604020202020204" pitchFamily="34" charset="0"/>
              </a:rPr>
              <a:t>In January 2023, there were all together </a:t>
            </a:r>
            <a:r>
              <a:rPr lang="en-GB" altLang="en-US" sz="1800" b="1" dirty="0">
                <a:solidFill>
                  <a:srgbClr val="000000"/>
                </a:solidFill>
                <a:latin typeface="+mj-lt"/>
                <a:cs typeface="Arial" panose="020B0604020202020204" pitchFamily="34" charset="0"/>
              </a:rPr>
              <a:t>more than 600 MNE groups under observation of different LCUs across NSIs:  </a:t>
            </a:r>
          </a:p>
          <a:p>
            <a:pPr algn="just">
              <a:buFontTx/>
              <a:buChar char="-"/>
            </a:pPr>
            <a:r>
              <a:rPr lang="en-GB" altLang="en-US" sz="1800" dirty="0">
                <a:solidFill>
                  <a:srgbClr val="000000"/>
                </a:solidFill>
                <a:latin typeface="+mj-lt"/>
                <a:cs typeface="Arial" panose="020B0604020202020204" pitchFamily="34" charset="0"/>
              </a:rPr>
              <a:t>79% of them were controlled from the EU </a:t>
            </a:r>
          </a:p>
          <a:p>
            <a:pPr algn="just">
              <a:buFontTx/>
              <a:buChar char="-"/>
            </a:pPr>
            <a:r>
              <a:rPr lang="en-GB" altLang="en-US" sz="1800" dirty="0">
                <a:solidFill>
                  <a:srgbClr val="000000"/>
                </a:solidFill>
                <a:latin typeface="+mj-lt"/>
                <a:cs typeface="Arial" panose="020B0604020202020204" pitchFamily="34" charset="0"/>
              </a:rPr>
              <a:t>21% had a non-EU nationality</a:t>
            </a:r>
          </a:p>
          <a:p>
            <a:pPr algn="just"/>
            <a:r>
              <a:rPr lang="en-GB" altLang="en-US" sz="1800" dirty="0">
                <a:solidFill>
                  <a:srgbClr val="000000"/>
                </a:solidFill>
                <a:latin typeface="+mj-lt"/>
                <a:cs typeface="Arial" panose="020B0604020202020204" pitchFamily="34" charset="0"/>
              </a:rPr>
              <a:t>Out of these 600 MNE groups, more than 10% are closely followed in more than one European LCUs. </a:t>
            </a:r>
          </a:p>
          <a:p>
            <a:pPr algn="just"/>
            <a:endParaRPr lang="en-GB" altLang="en-US" dirty="0">
              <a:solidFill>
                <a:srgbClr val="000000"/>
              </a:solidFill>
              <a:latin typeface="+mj-lt"/>
              <a:cs typeface="Arial" panose="020B0604020202020204" pitchFamily="34" charset="0"/>
            </a:endParaRPr>
          </a:p>
          <a:p>
            <a:pPr algn="just"/>
            <a:r>
              <a:rPr lang="en-GB" altLang="en-US" b="1" dirty="0">
                <a:solidFill>
                  <a:srgbClr val="000000"/>
                </a:solidFill>
                <a:latin typeface="+mj-lt"/>
                <a:cs typeface="Arial" panose="020B0604020202020204" pitchFamily="34" charset="0"/>
              </a:rPr>
              <a:t>S</a:t>
            </a:r>
            <a:r>
              <a:rPr lang="en-GB" b="1" dirty="0">
                <a:solidFill>
                  <a:srgbClr val="000000"/>
                </a:solidFill>
                <a:latin typeface="+mj-lt"/>
                <a:cs typeface="Arial" panose="020B0604020202020204" pitchFamily="34" charset="0"/>
              </a:rPr>
              <a:t>o-called top-tier MNEs, i.e. </a:t>
            </a:r>
            <a:r>
              <a:rPr lang="en-GB" dirty="0">
                <a:solidFill>
                  <a:srgbClr val="000000"/>
                </a:solidFill>
                <a:latin typeface="+mj-lt"/>
                <a:cs typeface="Arial" panose="020B0604020202020204" pitchFamily="34" charset="0"/>
              </a:rPr>
              <a:t>largest and most complex MNE groups, i.e., those with a significant impact on macroeconomic and business statistics,</a:t>
            </a:r>
            <a:r>
              <a:rPr lang="en-GB" b="1" dirty="0">
                <a:solidFill>
                  <a:srgbClr val="000000"/>
                </a:solidFill>
                <a:latin typeface="+mj-lt"/>
                <a:cs typeface="Arial" panose="020B0604020202020204" pitchFamily="34" charset="0"/>
              </a:rPr>
              <a:t> operating in and being controlled by EU and EFTA countries should be checked systematically </a:t>
            </a:r>
            <a:r>
              <a:rPr lang="en-GB" dirty="0">
                <a:solidFill>
                  <a:srgbClr val="000000"/>
                </a:solidFill>
                <a:latin typeface="+mj-lt"/>
                <a:cs typeface="Arial" panose="020B0604020202020204" pitchFamily="34" charset="0"/>
              </a:rPr>
              <a:t>and followed up allowing higher and assured quality and the creation of the timelier frames consisting of the updated data of the largest MNE groups. </a:t>
            </a:r>
            <a:r>
              <a:rPr lang="en-GB" b="1" dirty="0">
                <a:solidFill>
                  <a:srgbClr val="000000"/>
                </a:solidFill>
                <a:latin typeface="+mj-lt"/>
                <a:cs typeface="Arial" panose="020B0604020202020204" pitchFamily="34" charset="0"/>
              </a:rPr>
              <a:t>According to EGR, they are about 1 600 and cover more than 50% employment of EGR.</a:t>
            </a:r>
            <a:endParaRPr lang="en-GB" altLang="en-US" b="1" dirty="0">
              <a:solidFill>
                <a:srgbClr val="000000"/>
              </a:solidFill>
              <a:latin typeface="+mj-lt"/>
              <a:cs typeface="Arial" panose="020B0604020202020204" pitchFamily="34" charset="0"/>
            </a:endParaRPr>
          </a:p>
        </p:txBody>
      </p:sp>
    </p:spTree>
    <p:extLst>
      <p:ext uri="{BB962C8B-B14F-4D97-AF65-F5344CB8AC3E}">
        <p14:creationId xmlns:p14="http://schemas.microsoft.com/office/powerpoint/2010/main" val="428264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40434-0147-CED6-CB45-F13E28C3A111}"/>
              </a:ext>
            </a:extLst>
          </p:cNvPr>
          <p:cNvSpPr>
            <a:spLocks noGrp="1"/>
          </p:cNvSpPr>
          <p:nvPr>
            <p:ph idx="1"/>
          </p:nvPr>
        </p:nvSpPr>
        <p:spPr>
          <a:xfrm>
            <a:off x="838199" y="1825625"/>
            <a:ext cx="10648123" cy="4260850"/>
          </a:xfrm>
        </p:spPr>
        <p:txBody>
          <a:bodyPr/>
          <a:lstStyle/>
          <a:p>
            <a:pPr algn="just"/>
            <a:r>
              <a:rPr lang="en-GB" sz="2000" dirty="0">
                <a:solidFill>
                  <a:srgbClr val="000000"/>
                </a:solidFill>
                <a:latin typeface="+mj-lt"/>
                <a:cs typeface="Arial" panose="020B0604020202020204" pitchFamily="34" charset="0"/>
              </a:rPr>
              <a:t>Established in April 2021, the overall objective is: </a:t>
            </a:r>
            <a:r>
              <a:rPr lang="en-GB" sz="2000" b="1" dirty="0">
                <a:solidFill>
                  <a:srgbClr val="000000"/>
                </a:solidFill>
                <a:latin typeface="+mj-lt"/>
                <a:cs typeface="Arial" panose="020B0604020202020204" pitchFamily="34" charset="0"/>
              </a:rPr>
              <a:t>promote and facilitate a coordinated and consistent treatment of the largest MNE groups’ data </a:t>
            </a:r>
            <a:r>
              <a:rPr lang="en-GB" sz="2000" dirty="0">
                <a:solidFill>
                  <a:srgbClr val="000000"/>
                </a:solidFill>
                <a:latin typeface="+mj-lt"/>
                <a:cs typeface="Arial" panose="020B0604020202020204" pitchFamily="34" charset="0"/>
              </a:rPr>
              <a:t>across the statistical production chain (statistical business registers, primary statistics and macroeconomic statistics).</a:t>
            </a:r>
            <a:endParaRPr lang="en-IE" sz="2000" dirty="0">
              <a:solidFill>
                <a:srgbClr val="000000"/>
              </a:solidFill>
              <a:latin typeface="+mj-lt"/>
              <a:cs typeface="Arial" panose="020B0604020202020204" pitchFamily="34" charset="0"/>
            </a:endParaRPr>
          </a:p>
          <a:p>
            <a:pPr algn="just"/>
            <a:r>
              <a:rPr lang="en-GB" sz="2000" b="1" dirty="0">
                <a:solidFill>
                  <a:srgbClr val="000000"/>
                </a:solidFill>
                <a:latin typeface="+mj-lt"/>
                <a:cs typeface="Arial" panose="020B0604020202020204" pitchFamily="34" charset="0"/>
              </a:rPr>
              <a:t>it strengthens the cooperation and communication of European MNE experts </a:t>
            </a:r>
            <a:r>
              <a:rPr lang="en-GB" sz="2000" dirty="0">
                <a:solidFill>
                  <a:srgbClr val="000000"/>
                </a:solidFill>
                <a:latin typeface="+mj-lt"/>
                <a:cs typeface="Arial" panose="020B0604020202020204" pitchFamily="34" charset="0"/>
              </a:rPr>
              <a:t>by creating a network where MNE-related issues and topics can be shared. </a:t>
            </a:r>
          </a:p>
          <a:p>
            <a:pPr algn="just"/>
            <a:r>
              <a:rPr lang="en-GB" sz="2000" dirty="0">
                <a:solidFill>
                  <a:srgbClr val="000000"/>
                </a:solidFill>
                <a:latin typeface="+mj-lt"/>
                <a:cs typeface="Arial" panose="020B0604020202020204" pitchFamily="34" charset="0"/>
              </a:rPr>
              <a:t>The national </a:t>
            </a:r>
            <a:r>
              <a:rPr lang="en-GB" sz="2000" dirty="0" err="1">
                <a:solidFill>
                  <a:srgbClr val="000000"/>
                </a:solidFill>
                <a:latin typeface="+mj-lt"/>
                <a:cs typeface="Arial" panose="020B0604020202020204" pitchFamily="34" charset="0"/>
              </a:rPr>
              <a:t>MNEnet</a:t>
            </a:r>
            <a:r>
              <a:rPr lang="en-GB" sz="2000" dirty="0">
                <a:solidFill>
                  <a:srgbClr val="000000"/>
                </a:solidFill>
                <a:latin typeface="+mj-lt"/>
                <a:cs typeface="Arial" panose="020B0604020202020204" pitchFamily="34" charset="0"/>
              </a:rPr>
              <a:t> coordinators subsequently ensure that the information gathered is distributed to all statistical domains impacted by MNE groups activities and their restructure</a:t>
            </a:r>
          </a:p>
          <a:p>
            <a:pPr algn="just"/>
            <a:r>
              <a:rPr lang="en-GB" sz="2000" b="1" dirty="0">
                <a:solidFill>
                  <a:srgbClr val="000000"/>
                </a:solidFill>
                <a:latin typeface="+mj-lt"/>
                <a:cs typeface="Arial" panose="020B0604020202020204" pitchFamily="34" charset="0"/>
              </a:rPr>
              <a:t>In 2022, the </a:t>
            </a:r>
            <a:r>
              <a:rPr lang="en-GB" sz="2000" b="1" dirty="0" err="1">
                <a:solidFill>
                  <a:srgbClr val="000000"/>
                </a:solidFill>
                <a:latin typeface="+mj-lt"/>
                <a:cs typeface="Arial" panose="020B0604020202020204" pitchFamily="34" charset="0"/>
              </a:rPr>
              <a:t>MNEnet</a:t>
            </a:r>
            <a:r>
              <a:rPr lang="en-GB" sz="2000" b="1" dirty="0">
                <a:solidFill>
                  <a:srgbClr val="000000"/>
                </a:solidFill>
                <a:latin typeface="+mj-lt"/>
                <a:cs typeface="Arial" panose="020B0604020202020204" pitchFamily="34" charset="0"/>
              </a:rPr>
              <a:t> took over the coordination role of the early warning system</a:t>
            </a:r>
            <a:r>
              <a:rPr lang="en-GB" sz="2000" dirty="0">
                <a:solidFill>
                  <a:srgbClr val="000000"/>
                </a:solidFill>
                <a:latin typeface="+mj-lt"/>
                <a:cs typeface="Arial" panose="020B0604020202020204" pitchFamily="34" charset="0"/>
              </a:rPr>
              <a:t>, which is responsible for early identification and reconciliation of significant cross-border, cross domain and inter-temporal inconsistencies, due to MNEs restructurings. </a:t>
            </a:r>
            <a:endParaRPr lang="en-IE" sz="2000" dirty="0">
              <a:solidFill>
                <a:srgbClr val="000000"/>
              </a:solidFill>
              <a:latin typeface="+mj-lt"/>
              <a:cs typeface="Arial" panose="020B0604020202020204" pitchFamily="34" charset="0"/>
            </a:endParaRPr>
          </a:p>
        </p:txBody>
      </p:sp>
      <p:sp>
        <p:nvSpPr>
          <p:cNvPr id="3" name="Title 2">
            <a:extLst>
              <a:ext uri="{FF2B5EF4-FFF2-40B4-BE49-F238E27FC236}">
                <a16:creationId xmlns:a16="http://schemas.microsoft.com/office/drawing/2014/main" id="{42A635A6-B683-51BE-983A-DF065CFA7D1D}"/>
              </a:ext>
            </a:extLst>
          </p:cNvPr>
          <p:cNvSpPr>
            <a:spLocks noGrp="1"/>
          </p:cNvSpPr>
          <p:nvPr>
            <p:ph type="title"/>
          </p:nvPr>
        </p:nvSpPr>
        <p:spPr/>
        <p:txBody>
          <a:bodyPr/>
          <a:lstStyle/>
          <a:p>
            <a:br>
              <a:rPr lang="en-IE" dirty="0"/>
            </a:br>
            <a:r>
              <a:rPr lang="en-GB" dirty="0"/>
              <a:t> </a:t>
            </a:r>
            <a:br>
              <a:rPr lang="en-IE" dirty="0"/>
            </a:br>
            <a:r>
              <a:rPr lang="en-GB" dirty="0"/>
              <a:t>The European network of MNE groups coordinators – </a:t>
            </a:r>
            <a:r>
              <a:rPr lang="en-GB" dirty="0" err="1"/>
              <a:t>MNEnet</a:t>
            </a:r>
            <a:endParaRPr lang="en-IE" dirty="0"/>
          </a:p>
        </p:txBody>
      </p:sp>
    </p:spTree>
    <p:extLst>
      <p:ext uri="{BB962C8B-B14F-4D97-AF65-F5344CB8AC3E}">
        <p14:creationId xmlns:p14="http://schemas.microsoft.com/office/powerpoint/2010/main" val="1708703429"/>
      </p:ext>
    </p:extLst>
  </p:cSld>
  <p:clrMapOvr>
    <a:masterClrMapping/>
  </p:clrMapOvr>
</p:sld>
</file>

<file path=ppt/theme/theme1.xml><?xml version="1.0" encoding="utf-8"?>
<a:theme xmlns:a="http://schemas.openxmlformats.org/drawingml/2006/main" name="Office Theme">
  <a:themeElements>
    <a:clrScheme name="EC Template 2022">
      <a:dk1>
        <a:srgbClr val="000000"/>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34EA2"/>
      </a:hlink>
      <a:folHlink>
        <a:srgbClr val="034EA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F87431-2774-4E17-BE38-8A579357848D}">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3.xml><?xml version="1.0" encoding="utf-8"?>
<ds:datastoreItem xmlns:ds="http://schemas.openxmlformats.org/officeDocument/2006/customXml" ds:itemID="{72EEACE0-6474-4130-B64E-D9F9E547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1841</TotalTime>
  <Words>2123</Words>
  <Application>Microsoft Office PowerPoint</Application>
  <PresentationFormat>Widescreen</PresentationFormat>
  <Paragraphs>141</Paragraphs>
  <Slides>27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Office Theme</vt:lpstr>
      <vt:lpstr>      Large cases units in EU and EFTA countries    </vt:lpstr>
      <vt:lpstr>Table of contents</vt:lpstr>
      <vt:lpstr>Introduction</vt:lpstr>
      <vt:lpstr>PowerPoint Presentation</vt:lpstr>
      <vt:lpstr>LCUs and similar organisational structures</vt:lpstr>
      <vt:lpstr>PowerPoint Presentation</vt:lpstr>
      <vt:lpstr>PowerPoint Presentation</vt:lpstr>
      <vt:lpstr>     Activities carried out in LCUs and similarly organised structures</vt:lpstr>
      <vt:lpstr>   The European network of MNE groups coordinators – MNEnet</vt:lpstr>
      <vt:lpstr>Early Warning System</vt:lpstr>
      <vt:lpstr>Early Warning System</vt:lpstr>
      <vt:lpstr>Early Warning System</vt:lpstr>
      <vt:lpstr>Early Warning System</vt:lpstr>
      <vt:lpstr>EWS cases overview – since 2017</vt:lpstr>
      <vt:lpstr>EWS Cases </vt:lpstr>
      <vt:lpstr>Early Warning System</vt:lpstr>
      <vt:lpstr>     Different data sources used in LCUs</vt:lpstr>
      <vt:lpstr>Different data sources used in LCUs</vt:lpstr>
      <vt:lpstr>Different data sources used in LCUs</vt:lpstr>
      <vt:lpstr>IT infrastructure</vt:lpstr>
      <vt:lpstr>IT infrastructure</vt:lpstr>
      <vt:lpstr>IT infrastructure</vt:lpstr>
      <vt:lpstr>   Dissemination of experimental data on MNE Groups from EuroGroups register</vt:lpstr>
      <vt:lpstr> Dissemination of experimental data on MNE Groups from EuroGroups register</vt:lpstr>
      <vt:lpstr>Dissemination of experimental data on MNE Groups from EuroGroups register</vt:lpstr>
      <vt:lpstr>Keep in touch</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MRLIANOVA Tatiana (ESTAT)</cp:lastModifiedBy>
  <cp:revision>112</cp:revision>
  <dcterms:created xsi:type="dcterms:W3CDTF">2019-08-09T12:06:42Z</dcterms:created>
  <dcterms:modified xsi:type="dcterms:W3CDTF">2023-09-19T12:46:56Z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y fmtid="{D5CDD505-2E9C-101B-9397-08002B2CF9AE}" pid="3" name="MSIP_Label_6bd9ddd1-4d20-43f6-abfa-fc3c07406f94_Enabled">
    <vt:lpwstr>true</vt:lpwstr>
  </property>
  <property fmtid="{D5CDD505-2E9C-101B-9397-08002B2CF9AE}" pid="4" name="MSIP_Label_6bd9ddd1-4d20-43f6-abfa-fc3c07406f94_SetDate">
    <vt:lpwstr>2023-09-12T08:21:11Z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25f8e8dd-0615-4546-8ff6-0e0952ebff73</vt:lpwstr>
  </property>
  <property fmtid="{D5CDD505-2E9C-101B-9397-08002B2CF9AE}" pid="9" name="MSIP_Label_6bd9ddd1-4d20-43f6-abfa-fc3c07406f94_ContentBits">
    <vt:lpwstr>0</vt:lpwstr>
  </property>
</Properties>
</file>