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83" r:id="rId5"/>
    <p:sldId id="296" r:id="rId6"/>
    <p:sldId id="297" r:id="rId7"/>
    <p:sldId id="300" r:id="rId8"/>
    <p:sldId id="298" r:id="rId9"/>
    <p:sldId id="301" r:id="rId10"/>
    <p:sldId id="299" r:id="rId11"/>
    <p:sldId id="302" r:id="rId12"/>
    <p:sldId id="303" r:id="rId13"/>
    <p:sldId id="304" r:id="rId14"/>
    <p:sldId id="305" r:id="rId15"/>
    <p:sldId id="306" r:id="rId16"/>
    <p:sldId id="309" r:id="rId17"/>
    <p:sldId id="307" r:id="rId18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857" autoAdjust="0"/>
  </p:normalViewPr>
  <p:slideViewPr>
    <p:cSldViewPr snapToGrid="0">
      <p:cViewPr varScale="1">
        <p:scale>
          <a:sx n="111" d="100"/>
          <a:sy n="111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7E31CA-E8B0-4674-B0EE-198DC710A8FA}" type="datetimeFigureOut">
              <a:rPr lang="hu-HU" smtClean="0"/>
              <a:t>2023.09.26.</a:t>
            </a:fld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E0BFA4-00D2-48DF-9696-33D2F6742D58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216989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BFA4-00D2-48DF-9696-33D2F6742D58}" type="slidenum">
              <a:rPr lang="hu-HU" smtClean="0">
                <a:solidFill>
                  <a:prstClr val="black"/>
                </a:solidFill>
              </a:rPr>
              <a:pPr/>
              <a:t>1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5621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E0BFA4-00D2-48DF-9696-33D2F6742D58}" type="slidenum">
              <a:rPr lang="hu-HU" smtClean="0">
                <a:solidFill>
                  <a:prstClr val="black"/>
                </a:solidFill>
              </a:rPr>
              <a:pPr/>
              <a:t>14</a:t>
            </a:fld>
            <a:endParaRPr lang="hu-H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2474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12EF4-3C67-4A44-B776-E3B0EAE400F2}" type="datetime1">
              <a:rPr lang="hu-HU" smtClean="0"/>
              <a:t>2023.09.26.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601517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D25B75-A4E4-49B5-8D88-0B32B5B23B28}" type="datetime1">
              <a:rPr lang="hu-HU" smtClean="0"/>
              <a:t>2023.09.26.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6839180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8890-4830-4AAC-9779-52F9A03917DA}" type="datetime1">
              <a:rPr lang="hu-HU" smtClean="0"/>
              <a:t>2023.09.26.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5890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724B01-37D9-487D-992A-9F1E6573304E}" type="datetime1">
              <a:rPr lang="hu-HU" smtClean="0"/>
              <a:t>2023.09.26.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074166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C72D8D-B3C0-49FA-91B8-97B98E1DA79F}" type="datetime1">
              <a:rPr lang="hu-HU" smtClean="0"/>
              <a:t>2023.09.26.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5141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F6EBB3-63C9-41DC-88C5-CCAAD0621F66}" type="datetime1">
              <a:rPr lang="hu-HU" smtClean="0"/>
              <a:t>2023.09.26.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73961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FB369-5EEC-4926-ACCD-B1D9BFF89D01}" type="datetime1">
              <a:rPr lang="hu-HU" smtClean="0"/>
              <a:t>2023.09.26.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430223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B96B3-106F-4F54-87CA-E6DD2D3D60CD}" type="datetime1">
              <a:rPr lang="hu-HU" smtClean="0"/>
              <a:t>2023.09.26.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9125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18E0D-C935-48B8-8F24-4EF377896796}" type="datetime1">
              <a:rPr lang="hu-HU" smtClean="0"/>
              <a:t>2023.09.26.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79528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18D791-B04B-4F68-B09A-41A2B7D37E06}" type="datetime1">
              <a:rPr lang="hu-HU" smtClean="0"/>
              <a:t>2023.09.26.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24489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FA7CC-00C7-478E-9186-2EACB97136E9}" type="datetime1">
              <a:rPr lang="hu-HU" smtClean="0"/>
              <a:t>2023.09.26.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155094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1B67F-EF5F-4105-86D3-4679951838A5}" type="datetime1">
              <a:rPr lang="hu-HU" smtClean="0"/>
              <a:t>2023.09.26.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EC6E1-F1C1-444D-8DA3-0621314F7DF1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9828491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ksh.hu/" TargetMode="External"/><Relationship Id="rId5" Type="http://schemas.openxmlformats.org/officeDocument/2006/relationships/hyperlink" Target="mailto:Peter.Palosi@ksh.hu" TargetMode="External"/><Relationship Id="rId4" Type="http://schemas.openxmlformats.org/officeDocument/2006/relationships/image" Target="../media/image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doboz 8"/>
          <p:cNvSpPr txBox="1"/>
          <p:nvPr/>
        </p:nvSpPr>
        <p:spPr>
          <a:xfrm>
            <a:off x="1600200" y="2191051"/>
            <a:ext cx="1059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200" dirty="0" smtClean="0">
                <a:solidFill>
                  <a:srgbClr val="002060"/>
                </a:solidFill>
                <a:latin typeface="Myriad "/>
              </a:rPr>
              <a:t>Session 5 – </a:t>
            </a:r>
            <a:r>
              <a:rPr lang="hu-HU" sz="3200" dirty="0" err="1" smtClean="0">
                <a:solidFill>
                  <a:srgbClr val="002060"/>
                </a:solidFill>
                <a:latin typeface="Myriad "/>
              </a:rPr>
              <a:t>Workshop</a:t>
            </a:r>
            <a:r>
              <a:rPr lang="hu-HU" sz="3200" dirty="0" smtClean="0">
                <a:solidFill>
                  <a:srgbClr val="002060"/>
                </a:solidFill>
                <a:latin typeface="Myriad "/>
              </a:rPr>
              <a:t> SBR </a:t>
            </a:r>
            <a:r>
              <a:rPr lang="hu-HU" sz="3200" dirty="0" err="1" smtClean="0">
                <a:solidFill>
                  <a:srgbClr val="002060"/>
                </a:solidFill>
                <a:latin typeface="Myriad "/>
              </a:rPr>
              <a:t>Maturity</a:t>
            </a:r>
            <a:r>
              <a:rPr lang="hu-HU" sz="3200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dirty="0" err="1" smtClean="0">
                <a:solidFill>
                  <a:srgbClr val="002060"/>
                </a:solidFill>
                <a:latin typeface="Myriad "/>
              </a:rPr>
              <a:t>Model</a:t>
            </a:r>
            <a:endParaRPr lang="hu-HU" sz="3200" dirty="0" smtClean="0">
              <a:solidFill>
                <a:srgbClr val="002060"/>
              </a:solidFill>
              <a:latin typeface="Myriad "/>
            </a:endParaRPr>
          </a:p>
          <a:p>
            <a:pPr algn="ctr"/>
            <a:r>
              <a:rPr lang="en-US" sz="3200" dirty="0" smtClean="0">
                <a:solidFill>
                  <a:srgbClr val="002060"/>
                </a:solidFill>
                <a:latin typeface="Myriad "/>
              </a:rPr>
              <a:t>Parallel session 3</a:t>
            </a:r>
            <a:r>
              <a:rPr lang="hu-HU" sz="3200" dirty="0" smtClean="0">
                <a:solidFill>
                  <a:srgbClr val="002060"/>
                </a:solidFill>
                <a:latin typeface="Myriad "/>
              </a:rPr>
              <a:t> – </a:t>
            </a:r>
            <a:r>
              <a:rPr lang="en-US" sz="3200" dirty="0" smtClean="0">
                <a:solidFill>
                  <a:srgbClr val="002060"/>
                </a:solidFill>
                <a:latin typeface="Myriad "/>
              </a:rPr>
              <a:t>Advanced country presentations</a:t>
            </a:r>
            <a:endParaRPr lang="hu-HU" sz="3200" dirty="0" smtClean="0">
              <a:solidFill>
                <a:srgbClr val="002060"/>
              </a:solidFill>
              <a:latin typeface="Myriad "/>
            </a:endParaRPr>
          </a:p>
          <a:p>
            <a:pPr algn="ctr"/>
            <a:endParaRPr lang="hu-HU" sz="3200" dirty="0" smtClean="0">
              <a:solidFill>
                <a:srgbClr val="002060"/>
              </a:solidFill>
              <a:latin typeface="Myriad 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Assessing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the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IT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environments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of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SBRs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according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to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the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Maturity</a:t>
            </a:r>
            <a:r>
              <a:rPr lang="hu-HU" sz="32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200" b="1" dirty="0" err="1" smtClean="0">
                <a:solidFill>
                  <a:srgbClr val="002060"/>
                </a:solidFill>
                <a:latin typeface="Myriad "/>
              </a:rPr>
              <a:t>Model</a:t>
            </a:r>
            <a:endParaRPr lang="hu-HU" sz="3200" b="1" dirty="0">
              <a:solidFill>
                <a:srgbClr val="002060"/>
              </a:solidFill>
              <a:latin typeface="Myriad "/>
            </a:endParaRPr>
          </a:p>
        </p:txBody>
      </p:sp>
      <p:sp>
        <p:nvSpPr>
          <p:cNvPr id="7" name="Téglalap 6"/>
          <p:cNvSpPr/>
          <p:nvPr/>
        </p:nvSpPr>
        <p:spPr>
          <a:xfrm>
            <a:off x="7627069" y="5542811"/>
            <a:ext cx="40835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hu-HU" dirty="0"/>
          </a:p>
          <a:p>
            <a:r>
              <a:rPr lang="hu-HU" dirty="0" smtClean="0">
                <a:solidFill>
                  <a:srgbClr val="002060"/>
                </a:solidFill>
                <a:latin typeface="Myriad "/>
              </a:rPr>
              <a:t>28th Meeting of </a:t>
            </a:r>
            <a:r>
              <a:rPr lang="hu-HU" dirty="0" err="1" smtClean="0">
                <a:solidFill>
                  <a:srgbClr val="002060"/>
                </a:solidFill>
                <a:latin typeface="Myriad "/>
              </a:rPr>
              <a:t>the</a:t>
            </a:r>
            <a:r>
              <a:rPr lang="hu-HU" dirty="0" smtClean="0">
                <a:solidFill>
                  <a:srgbClr val="002060"/>
                </a:solidFill>
                <a:latin typeface="Myriad "/>
              </a:rPr>
              <a:t> Wiesbaden Group</a:t>
            </a:r>
          </a:p>
          <a:p>
            <a:r>
              <a:rPr lang="hu-HU" dirty="0" smtClean="0">
                <a:solidFill>
                  <a:srgbClr val="002060"/>
                </a:solidFill>
                <a:latin typeface="Myriad "/>
              </a:rPr>
              <a:t>The </a:t>
            </a:r>
            <a:r>
              <a:rPr lang="hu-HU" dirty="0" err="1" smtClean="0">
                <a:solidFill>
                  <a:srgbClr val="002060"/>
                </a:solidFill>
                <a:latin typeface="Myriad "/>
              </a:rPr>
              <a:t>Hague</a:t>
            </a:r>
            <a:r>
              <a:rPr lang="en-US" dirty="0" smtClean="0">
                <a:solidFill>
                  <a:srgbClr val="002060"/>
                </a:solidFill>
                <a:latin typeface="Myriad "/>
              </a:rPr>
              <a:t>, </a:t>
            </a:r>
            <a:r>
              <a:rPr lang="hu-HU" dirty="0" smtClean="0">
                <a:solidFill>
                  <a:srgbClr val="002060"/>
                </a:solidFill>
                <a:latin typeface="Myriad "/>
              </a:rPr>
              <a:t>2-6 </a:t>
            </a:r>
            <a:r>
              <a:rPr lang="hu-HU" dirty="0" err="1" smtClean="0">
                <a:solidFill>
                  <a:srgbClr val="002060"/>
                </a:solidFill>
                <a:latin typeface="Myriad "/>
              </a:rPr>
              <a:t>October</a:t>
            </a:r>
            <a:r>
              <a:rPr lang="hu-HU" dirty="0" smtClean="0">
                <a:solidFill>
                  <a:srgbClr val="002060"/>
                </a:solidFill>
                <a:latin typeface="Myriad "/>
              </a:rPr>
              <a:t> 2023</a:t>
            </a:r>
            <a:r>
              <a:rPr lang="en-US" dirty="0" smtClean="0">
                <a:solidFill>
                  <a:srgbClr val="002060"/>
                </a:solidFill>
                <a:latin typeface="Myriad "/>
              </a:rPr>
              <a:t> </a:t>
            </a:r>
          </a:p>
        </p:txBody>
      </p:sp>
      <p:sp>
        <p:nvSpPr>
          <p:cNvPr id="6" name="Téglalap 5"/>
          <p:cNvSpPr/>
          <p:nvPr/>
        </p:nvSpPr>
        <p:spPr>
          <a:xfrm>
            <a:off x="1600200" y="5265812"/>
            <a:ext cx="409055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hu-HU" b="1" dirty="0" smtClean="0">
                <a:solidFill>
                  <a:srgbClr val="002060"/>
                </a:solidFill>
                <a:latin typeface="Myriad "/>
              </a:rPr>
              <a:t>Mr. Péter Pálosi</a:t>
            </a:r>
          </a:p>
          <a:p>
            <a:pPr algn="ctr"/>
            <a:endParaRPr lang="en-US" b="1" dirty="0" smtClean="0">
              <a:solidFill>
                <a:srgbClr val="002060"/>
              </a:solidFill>
              <a:latin typeface="Myriad "/>
            </a:endParaRPr>
          </a:p>
          <a:p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Hungarian</a:t>
            </a:r>
            <a:r>
              <a:rPr lang="hu-HU" i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Central</a:t>
            </a:r>
            <a:r>
              <a:rPr lang="hu-HU" i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Statistical</a:t>
            </a:r>
            <a:r>
              <a:rPr lang="hu-HU" i="1" dirty="0" smtClean="0">
                <a:solidFill>
                  <a:srgbClr val="002060"/>
                </a:solidFill>
                <a:latin typeface="Myriad "/>
              </a:rPr>
              <a:t> Office</a:t>
            </a:r>
          </a:p>
          <a:p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Statistics</a:t>
            </a:r>
            <a:r>
              <a:rPr lang="hu-HU" i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Directorate</a:t>
            </a:r>
            <a:endParaRPr lang="hu-HU" i="1" dirty="0" smtClean="0">
              <a:solidFill>
                <a:srgbClr val="002060"/>
              </a:solidFill>
              <a:latin typeface="Myriad "/>
            </a:endParaRPr>
          </a:p>
          <a:p>
            <a:r>
              <a:rPr lang="hu-HU" i="1" dirty="0" smtClean="0">
                <a:solidFill>
                  <a:srgbClr val="002060"/>
                </a:solidFill>
                <a:latin typeface="Myriad "/>
              </a:rPr>
              <a:t>Business </a:t>
            </a:r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Statistics</a:t>
            </a:r>
            <a:r>
              <a:rPr lang="hu-HU" i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i="1" dirty="0" err="1" smtClean="0">
                <a:solidFill>
                  <a:srgbClr val="002060"/>
                </a:solidFill>
                <a:latin typeface="Myriad "/>
              </a:rPr>
              <a:t>Department</a:t>
            </a:r>
            <a:endParaRPr lang="en-US" i="1" dirty="0" smtClean="0">
              <a:solidFill>
                <a:srgbClr val="002060"/>
              </a:solidFill>
              <a:latin typeface="Myriad 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294" y="573566"/>
            <a:ext cx="2637322" cy="500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61566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The </a:t>
            </a:r>
            <a:r>
              <a:rPr lang="hu-HU" b="1" dirty="0" err="1" smtClean="0"/>
              <a:t>assessment</a:t>
            </a:r>
            <a:r>
              <a:rPr lang="hu-HU" b="1" dirty="0" smtClean="0"/>
              <a:t> of </a:t>
            </a:r>
            <a:r>
              <a:rPr lang="hu-HU" b="1" dirty="0" err="1" smtClean="0"/>
              <a:t>the</a:t>
            </a:r>
            <a:r>
              <a:rPr lang="hu-HU" b="1" dirty="0" smtClean="0"/>
              <a:t> IT </a:t>
            </a:r>
            <a:r>
              <a:rPr lang="hu-HU" b="1" dirty="0" err="1" smtClean="0"/>
              <a:t>environment</a:t>
            </a:r>
            <a:r>
              <a:rPr lang="hu-HU" b="1" dirty="0" smtClean="0"/>
              <a:t> of </a:t>
            </a:r>
            <a:r>
              <a:rPr lang="hu-HU" b="1" dirty="0" err="1" smtClean="0"/>
              <a:t>the</a:t>
            </a:r>
            <a:r>
              <a:rPr lang="hu-HU" b="1" dirty="0" smtClean="0"/>
              <a:t> SBR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The </a:t>
            </a:r>
            <a:r>
              <a:rPr lang="hu-HU" dirty="0" err="1" smtClean="0"/>
              <a:t>maturity</a:t>
            </a:r>
            <a:r>
              <a:rPr lang="hu-HU" dirty="0" smtClean="0"/>
              <a:t> </a:t>
            </a:r>
            <a:r>
              <a:rPr lang="hu-HU" dirty="0" err="1" smtClean="0"/>
              <a:t>level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IT </a:t>
            </a:r>
            <a:r>
              <a:rPr lang="hu-HU" dirty="0" err="1" smtClean="0"/>
              <a:t>environment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Hungarian</a:t>
            </a:r>
            <a:r>
              <a:rPr lang="hu-HU" dirty="0" smtClean="0"/>
              <a:t> SBR </a:t>
            </a:r>
            <a:r>
              <a:rPr lang="hu-HU" dirty="0" err="1" smtClean="0"/>
              <a:t>can</a:t>
            </a:r>
            <a:r>
              <a:rPr lang="hu-HU" dirty="0" smtClean="0"/>
              <a:t> be </a:t>
            </a:r>
            <a:r>
              <a:rPr lang="hu-HU" dirty="0" err="1" smtClean="0"/>
              <a:t>considered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</a:t>
            </a:r>
            <a:r>
              <a:rPr lang="hu-HU" dirty="0" err="1" smtClean="0"/>
              <a:t>mature</a:t>
            </a:r>
            <a:r>
              <a:rPr lang="hu-HU" dirty="0" smtClean="0"/>
              <a:t>:</a:t>
            </a:r>
          </a:p>
          <a:p>
            <a:pPr lvl="1"/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RDBMS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user</a:t>
            </a:r>
            <a:r>
              <a:rPr lang="hu-HU" dirty="0" smtClean="0"/>
              <a:t> </a:t>
            </a:r>
            <a:r>
              <a:rPr lang="hu-HU" dirty="0" err="1" smtClean="0"/>
              <a:t>access</a:t>
            </a:r>
            <a:r>
              <a:rPr lang="hu-HU" dirty="0" smtClean="0"/>
              <a:t> </a:t>
            </a:r>
            <a:r>
              <a:rPr lang="hu-HU" dirty="0" err="1" smtClean="0"/>
              <a:t>control</a:t>
            </a:r>
            <a:r>
              <a:rPr lang="hu-HU" dirty="0"/>
              <a:t>.</a:t>
            </a:r>
            <a:endParaRPr lang="hu-HU" dirty="0" smtClean="0"/>
          </a:p>
          <a:p>
            <a:pPr lvl="1"/>
            <a:r>
              <a:rPr lang="hu-HU" dirty="0" err="1" smtClean="0"/>
              <a:t>Automated</a:t>
            </a:r>
            <a:r>
              <a:rPr lang="hu-HU" dirty="0" smtClean="0"/>
              <a:t> </a:t>
            </a:r>
            <a:r>
              <a:rPr lang="hu-HU" dirty="0" err="1" smtClean="0"/>
              <a:t>updating</a:t>
            </a:r>
            <a:r>
              <a:rPr lang="hu-HU" dirty="0" smtClean="0"/>
              <a:t> of </a:t>
            </a:r>
            <a:r>
              <a:rPr lang="hu-HU" dirty="0" err="1" smtClean="0"/>
              <a:t>records</a:t>
            </a:r>
            <a:r>
              <a:rPr lang="hu-HU" dirty="0" smtClean="0"/>
              <a:t>.</a:t>
            </a:r>
          </a:p>
          <a:p>
            <a:pPr lvl="1"/>
            <a:r>
              <a:rPr lang="hu-HU" dirty="0" smtClean="0"/>
              <a:t>Data import.</a:t>
            </a:r>
          </a:p>
          <a:p>
            <a:pPr lvl="1"/>
            <a:r>
              <a:rPr lang="hu-HU" dirty="0" smtClean="0"/>
              <a:t>Data </a:t>
            </a:r>
            <a:r>
              <a:rPr lang="hu-HU" dirty="0" err="1" smtClean="0"/>
              <a:t>validation</a:t>
            </a:r>
            <a:r>
              <a:rPr lang="hu-HU" dirty="0" smtClean="0"/>
              <a:t>.</a:t>
            </a:r>
          </a:p>
          <a:p>
            <a:pPr lvl="1"/>
            <a:r>
              <a:rPr lang="hu-HU" dirty="0" err="1" smtClean="0"/>
              <a:t>Historical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r>
              <a:rPr lang="hu-HU" dirty="0" smtClean="0"/>
              <a:t> management.</a:t>
            </a:r>
          </a:p>
          <a:p>
            <a:pPr lvl="1"/>
            <a:endParaRPr lang="hu-HU" dirty="0"/>
          </a:p>
          <a:p>
            <a:r>
              <a:rPr lang="hu-HU" dirty="0" err="1" smtClean="0"/>
              <a:t>Additional</a:t>
            </a:r>
            <a:r>
              <a:rPr lang="hu-HU" dirty="0" smtClean="0"/>
              <a:t> </a:t>
            </a:r>
            <a:r>
              <a:rPr lang="hu-HU" dirty="0" err="1" smtClean="0"/>
              <a:t>features</a:t>
            </a:r>
            <a:r>
              <a:rPr lang="hu-HU" dirty="0" smtClean="0"/>
              <a:t> and </a:t>
            </a:r>
            <a:r>
              <a:rPr lang="hu-HU" dirty="0" err="1" smtClean="0"/>
              <a:t>techniques</a:t>
            </a:r>
            <a:r>
              <a:rPr lang="hu-HU" dirty="0" smtClean="0"/>
              <a:t> </a:t>
            </a:r>
            <a:r>
              <a:rPr lang="hu-HU" dirty="0" err="1" smtClean="0"/>
              <a:t>such</a:t>
            </a:r>
            <a:r>
              <a:rPr lang="hu-HU" dirty="0" smtClean="0"/>
              <a:t> </a:t>
            </a:r>
            <a:r>
              <a:rPr lang="hu-HU" dirty="0" err="1" smtClean="0"/>
              <a:t>as</a:t>
            </a:r>
            <a:r>
              <a:rPr lang="hu-HU" dirty="0" smtClean="0"/>
              <a:t> web </a:t>
            </a:r>
            <a:r>
              <a:rPr lang="hu-HU" dirty="0" err="1" smtClean="0"/>
              <a:t>scraping</a:t>
            </a:r>
            <a:r>
              <a:rPr lang="hu-HU" dirty="0" smtClean="0"/>
              <a:t>, </a:t>
            </a:r>
            <a:r>
              <a:rPr lang="hu-HU" dirty="0" err="1" smtClean="0"/>
              <a:t>big</a:t>
            </a:r>
            <a:r>
              <a:rPr lang="hu-HU" dirty="0" smtClean="0"/>
              <a:t> </a:t>
            </a:r>
            <a:r>
              <a:rPr lang="hu-HU" dirty="0" err="1" smtClean="0"/>
              <a:t>data</a:t>
            </a:r>
            <a:r>
              <a:rPr lang="hu-HU" dirty="0" smtClean="0"/>
              <a:t> and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usage</a:t>
            </a:r>
            <a:r>
              <a:rPr lang="hu-HU" dirty="0" smtClean="0"/>
              <a:t> of </a:t>
            </a:r>
            <a:r>
              <a:rPr lang="hu-HU" dirty="0" err="1" smtClean="0"/>
              <a:t>graph</a:t>
            </a:r>
            <a:r>
              <a:rPr lang="hu-HU" dirty="0" smtClean="0"/>
              <a:t> </a:t>
            </a:r>
            <a:r>
              <a:rPr lang="hu-HU" dirty="0" err="1" smtClean="0"/>
              <a:t>databases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yet</a:t>
            </a:r>
            <a:r>
              <a:rPr lang="hu-HU" dirty="0" smtClean="0"/>
              <a:t> </a:t>
            </a:r>
            <a:r>
              <a:rPr lang="hu-HU" dirty="0" err="1" smtClean="0"/>
              <a:t>implemented</a:t>
            </a:r>
            <a:r>
              <a:rPr lang="hu-HU" dirty="0" smtClean="0"/>
              <a:t>, </a:t>
            </a:r>
            <a:r>
              <a:rPr lang="hu-HU" dirty="0" err="1" smtClean="0"/>
              <a:t>therefore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SBR is </a:t>
            </a:r>
            <a:r>
              <a:rPr lang="hu-HU" dirty="0" err="1" smtClean="0"/>
              <a:t>not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advanced</a:t>
            </a:r>
            <a:r>
              <a:rPr lang="hu-HU" dirty="0" smtClean="0"/>
              <a:t> </a:t>
            </a:r>
            <a:r>
              <a:rPr lang="hu-HU" dirty="0" err="1" smtClean="0"/>
              <a:t>stage</a:t>
            </a:r>
            <a:r>
              <a:rPr lang="hu-HU" dirty="0" smtClean="0"/>
              <a:t>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10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7766546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/>
              <a:t>Challenges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2400" dirty="0" err="1" smtClean="0"/>
              <a:t>Using</a:t>
            </a:r>
            <a:r>
              <a:rPr lang="hu-HU" sz="2400" dirty="0" smtClean="0"/>
              <a:t> </a:t>
            </a:r>
            <a:r>
              <a:rPr lang="hu-HU" sz="2400" dirty="0" err="1" smtClean="0"/>
              <a:t>proprietary</a:t>
            </a:r>
            <a:r>
              <a:rPr lang="hu-HU" sz="2400" dirty="0" smtClean="0"/>
              <a:t> software </a:t>
            </a:r>
            <a:r>
              <a:rPr lang="hu-HU" sz="2400" dirty="0" err="1" smtClean="0"/>
              <a:t>such</a:t>
            </a:r>
            <a:r>
              <a:rPr lang="hu-HU" sz="2400" dirty="0" smtClean="0"/>
              <a:t> </a:t>
            </a:r>
            <a:r>
              <a:rPr lang="hu-HU" sz="2400" dirty="0" err="1" smtClean="0"/>
              <a:t>as</a:t>
            </a:r>
            <a:r>
              <a:rPr lang="hu-HU" sz="2400" dirty="0" smtClean="0"/>
              <a:t> Oracle RDBMS and IBM MQ </a:t>
            </a:r>
            <a:r>
              <a:rPr lang="hu-HU" sz="2400" dirty="0" err="1" smtClean="0"/>
              <a:t>can</a:t>
            </a:r>
            <a:r>
              <a:rPr lang="hu-HU" sz="2400" dirty="0" smtClean="0"/>
              <a:t> be </a:t>
            </a:r>
            <a:r>
              <a:rPr lang="hu-HU" sz="2400" dirty="0" err="1" smtClean="0"/>
              <a:t>expensive</a:t>
            </a:r>
            <a:r>
              <a:rPr lang="hu-HU" sz="2400" dirty="0" smtClean="0"/>
              <a:t>, and </a:t>
            </a:r>
            <a:r>
              <a:rPr lang="hu-HU" sz="2400" dirty="0" err="1" smtClean="0"/>
              <a:t>requires</a:t>
            </a:r>
            <a:r>
              <a:rPr lang="hu-HU" sz="2400" dirty="0" smtClean="0"/>
              <a:t> </a:t>
            </a:r>
            <a:r>
              <a:rPr lang="hu-HU" sz="2400" dirty="0" err="1" smtClean="0"/>
              <a:t>specialized</a:t>
            </a:r>
            <a:r>
              <a:rPr lang="hu-HU" sz="2400" dirty="0" smtClean="0"/>
              <a:t> </a:t>
            </a:r>
            <a:r>
              <a:rPr lang="hu-HU" sz="2400" dirty="0" err="1" smtClean="0"/>
              <a:t>knowledge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New </a:t>
            </a:r>
            <a:r>
              <a:rPr lang="hu-HU" sz="2400" dirty="0" err="1" smtClean="0"/>
              <a:t>colleagues</a:t>
            </a:r>
            <a:r>
              <a:rPr lang="hu-HU" sz="2400" dirty="0" smtClean="0"/>
              <a:t> </a:t>
            </a:r>
            <a:r>
              <a:rPr lang="hu-HU" sz="2400" dirty="0" err="1" smtClean="0"/>
              <a:t>may</a:t>
            </a:r>
            <a:r>
              <a:rPr lang="hu-HU" sz="2400" dirty="0" smtClean="0"/>
              <a:t> </a:t>
            </a:r>
            <a:r>
              <a:rPr lang="hu-HU" sz="2400" dirty="0" err="1" smtClean="0"/>
              <a:t>face</a:t>
            </a:r>
            <a:r>
              <a:rPr lang="hu-HU" sz="2400" dirty="0" smtClean="0"/>
              <a:t> a </a:t>
            </a:r>
            <a:r>
              <a:rPr lang="hu-HU" sz="2400" dirty="0" err="1" smtClean="0"/>
              <a:t>steep</a:t>
            </a:r>
            <a:r>
              <a:rPr lang="hu-HU" sz="2400" dirty="0" smtClean="0"/>
              <a:t> </a:t>
            </a:r>
            <a:r>
              <a:rPr lang="hu-HU" sz="2400" dirty="0" err="1" smtClean="0"/>
              <a:t>learning</a:t>
            </a:r>
            <a:r>
              <a:rPr lang="hu-HU" sz="2400" dirty="0" smtClean="0"/>
              <a:t> </a:t>
            </a:r>
            <a:r>
              <a:rPr lang="hu-HU" sz="2400" dirty="0" err="1" smtClean="0"/>
              <a:t>curve</a:t>
            </a:r>
            <a:r>
              <a:rPr lang="hu-HU" sz="2400" dirty="0" smtClean="0"/>
              <a:t>, </a:t>
            </a:r>
            <a:r>
              <a:rPr lang="hu-HU" sz="2400" dirty="0" err="1" smtClean="0"/>
              <a:t>especially</a:t>
            </a:r>
            <a:r>
              <a:rPr lang="hu-HU" sz="2400" dirty="0" smtClean="0"/>
              <a:t> </a:t>
            </a:r>
            <a:r>
              <a:rPr lang="hu-HU" sz="2400" dirty="0" err="1" smtClean="0"/>
              <a:t>with</a:t>
            </a:r>
            <a:r>
              <a:rPr lang="hu-HU" sz="2400" dirty="0" smtClean="0"/>
              <a:t> PL/SQL </a:t>
            </a:r>
            <a:r>
              <a:rPr lang="hu-HU" sz="2400" dirty="0" err="1" smtClean="0"/>
              <a:t>as</a:t>
            </a:r>
            <a:r>
              <a:rPr lang="hu-HU" sz="2400" dirty="0" smtClean="0"/>
              <a:t> </a:t>
            </a:r>
            <a:r>
              <a:rPr lang="hu-HU" sz="2400" dirty="0" err="1" smtClean="0"/>
              <a:t>universities</a:t>
            </a:r>
            <a:r>
              <a:rPr lang="hu-HU" sz="2400" dirty="0" smtClean="0"/>
              <a:t> </a:t>
            </a:r>
            <a:r>
              <a:rPr lang="hu-HU" sz="2400" dirty="0" err="1" smtClean="0"/>
              <a:t>tend</a:t>
            </a:r>
            <a:r>
              <a:rPr lang="hu-HU" sz="2400" dirty="0" smtClean="0"/>
              <a:t> </a:t>
            </a:r>
            <a:r>
              <a:rPr lang="hu-HU" sz="2400" dirty="0" err="1" smtClean="0"/>
              <a:t>to</a:t>
            </a:r>
            <a:r>
              <a:rPr lang="hu-HU" sz="2400" dirty="0" smtClean="0"/>
              <a:t> </a:t>
            </a:r>
            <a:r>
              <a:rPr lang="hu-HU" sz="2400" dirty="0" err="1" smtClean="0"/>
              <a:t>teach</a:t>
            </a:r>
            <a:r>
              <a:rPr lang="hu-HU" sz="2400" dirty="0" smtClean="0"/>
              <a:t> </a:t>
            </a:r>
            <a:r>
              <a:rPr lang="hu-HU" sz="2400" dirty="0" err="1" smtClean="0"/>
              <a:t>other</a:t>
            </a:r>
            <a:r>
              <a:rPr lang="hu-HU" sz="2400" dirty="0" smtClean="0"/>
              <a:t> </a:t>
            </a:r>
            <a:r>
              <a:rPr lang="hu-HU" sz="2400" dirty="0" err="1" smtClean="0"/>
              <a:t>environments</a:t>
            </a:r>
            <a:r>
              <a:rPr lang="hu-HU" sz="2400" dirty="0" smtClean="0"/>
              <a:t> </a:t>
            </a:r>
            <a:r>
              <a:rPr lang="hu-HU" sz="2400" dirty="0" err="1" smtClean="0"/>
              <a:t>such</a:t>
            </a:r>
            <a:r>
              <a:rPr lang="hu-HU" sz="2400" dirty="0" smtClean="0"/>
              <a:t> </a:t>
            </a:r>
            <a:r>
              <a:rPr lang="hu-HU" sz="2400" dirty="0" err="1" smtClean="0"/>
              <a:t>as</a:t>
            </a:r>
            <a:r>
              <a:rPr lang="hu-HU" sz="2400" dirty="0"/>
              <a:t> </a:t>
            </a:r>
            <a:r>
              <a:rPr lang="hu-HU" sz="2400" dirty="0" err="1" smtClean="0"/>
              <a:t>MySQL</a:t>
            </a:r>
            <a:r>
              <a:rPr lang="hu-HU" sz="2400" dirty="0" smtClean="0"/>
              <a:t>, R and Python </a:t>
            </a:r>
            <a:r>
              <a:rPr lang="hu-HU" sz="2400" dirty="0" err="1" smtClean="0"/>
              <a:t>in</a:t>
            </a:r>
            <a:r>
              <a:rPr lang="hu-HU" sz="2400" dirty="0" smtClean="0"/>
              <a:t> computer and </a:t>
            </a:r>
            <a:r>
              <a:rPr lang="hu-HU" sz="2400" dirty="0" err="1" smtClean="0"/>
              <a:t>data</a:t>
            </a:r>
            <a:r>
              <a:rPr lang="hu-HU" sz="2400" dirty="0" smtClean="0"/>
              <a:t> </a:t>
            </a:r>
            <a:r>
              <a:rPr lang="hu-HU" sz="2400" dirty="0" err="1" smtClean="0"/>
              <a:t>science</a:t>
            </a:r>
            <a:r>
              <a:rPr lang="hu-HU" sz="2400" dirty="0" smtClean="0"/>
              <a:t> </a:t>
            </a:r>
            <a:r>
              <a:rPr lang="hu-HU" sz="2400" dirty="0" err="1" smtClean="0"/>
              <a:t>courses</a:t>
            </a:r>
            <a:r>
              <a:rPr lang="hu-HU" sz="2400" dirty="0" smtClean="0"/>
              <a:t>.</a:t>
            </a:r>
          </a:p>
          <a:p>
            <a:r>
              <a:rPr lang="hu-HU" sz="2400" dirty="0" smtClean="0"/>
              <a:t>The </a:t>
            </a:r>
            <a:r>
              <a:rPr lang="hu-HU" sz="2400" dirty="0" err="1" smtClean="0"/>
              <a:t>data</a:t>
            </a:r>
            <a:r>
              <a:rPr lang="hu-HU" sz="2400" dirty="0" smtClean="0"/>
              <a:t> </a:t>
            </a:r>
            <a:r>
              <a:rPr lang="hu-HU" sz="2400" dirty="0" err="1" smtClean="0"/>
              <a:t>model</a:t>
            </a:r>
            <a:r>
              <a:rPr lang="hu-HU" sz="2400" dirty="0" smtClean="0"/>
              <a:t> of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Hungarian</a:t>
            </a:r>
            <a:r>
              <a:rPr lang="hu-HU" sz="2400" dirty="0" smtClean="0"/>
              <a:t> SBR </a:t>
            </a:r>
            <a:r>
              <a:rPr lang="hu-HU" sz="2400" dirty="0" err="1" smtClean="0"/>
              <a:t>does</a:t>
            </a:r>
            <a:r>
              <a:rPr lang="hu-HU" sz="2400" dirty="0" smtClean="0"/>
              <a:t> </a:t>
            </a:r>
            <a:r>
              <a:rPr lang="hu-HU" sz="2400" dirty="0" err="1" smtClean="0"/>
              <a:t>not</a:t>
            </a:r>
            <a:r>
              <a:rPr lang="hu-HU" sz="2400" dirty="0" smtClean="0"/>
              <a:t> </a:t>
            </a:r>
            <a:r>
              <a:rPr lang="hu-HU" sz="2400" dirty="0" err="1" smtClean="0"/>
              <a:t>follow</a:t>
            </a:r>
            <a:r>
              <a:rPr lang="hu-HU" sz="2400" dirty="0" smtClean="0"/>
              <a:t> </a:t>
            </a:r>
            <a:r>
              <a:rPr lang="hu-HU" sz="2400" dirty="0" err="1" smtClean="0"/>
              <a:t>the</a:t>
            </a:r>
            <a:r>
              <a:rPr lang="hu-HU" sz="2400" dirty="0" smtClean="0"/>
              <a:t> </a:t>
            </a:r>
            <a:r>
              <a:rPr lang="hu-HU" sz="2400" dirty="0" err="1" smtClean="0"/>
              <a:t>spine</a:t>
            </a:r>
            <a:r>
              <a:rPr lang="hu-HU" sz="2400" dirty="0" smtClean="0"/>
              <a:t> </a:t>
            </a:r>
            <a:r>
              <a:rPr lang="hu-HU" sz="2400" dirty="0" err="1" smtClean="0"/>
              <a:t>data</a:t>
            </a:r>
            <a:r>
              <a:rPr lang="hu-HU" sz="2400" dirty="0" smtClean="0"/>
              <a:t> </a:t>
            </a:r>
            <a:r>
              <a:rPr lang="hu-HU" sz="2400" dirty="0" err="1" smtClean="0"/>
              <a:t>model</a:t>
            </a:r>
            <a:r>
              <a:rPr lang="hu-HU" sz="2400" dirty="0" smtClean="0"/>
              <a:t>, </a:t>
            </a:r>
            <a:r>
              <a:rPr lang="hu-HU" sz="2400" dirty="0" err="1" smtClean="0"/>
              <a:t>it</a:t>
            </a:r>
            <a:r>
              <a:rPr lang="hu-HU" sz="2400" dirty="0" smtClean="0"/>
              <a:t> is </a:t>
            </a:r>
            <a:r>
              <a:rPr lang="hu-HU" sz="2400" dirty="0" err="1" smtClean="0"/>
              <a:t>essentially</a:t>
            </a:r>
            <a:r>
              <a:rPr lang="hu-HU" sz="2400" dirty="0" smtClean="0"/>
              <a:t> a </a:t>
            </a:r>
            <a:r>
              <a:rPr lang="hu-HU" sz="2400" dirty="0" err="1" smtClean="0"/>
              <a:t>large</a:t>
            </a:r>
            <a:r>
              <a:rPr lang="hu-HU" sz="2400" dirty="0" smtClean="0"/>
              <a:t> </a:t>
            </a:r>
            <a:r>
              <a:rPr lang="hu-HU" sz="2400" dirty="0" err="1" smtClean="0"/>
              <a:t>table</a:t>
            </a:r>
            <a:r>
              <a:rPr lang="hu-HU" sz="2400" dirty="0" smtClean="0"/>
              <a:t> </a:t>
            </a:r>
            <a:r>
              <a:rPr lang="hu-HU" sz="2400" dirty="0" err="1" smtClean="0"/>
              <a:t>with</a:t>
            </a:r>
            <a:r>
              <a:rPr lang="hu-HU" sz="2400" dirty="0" smtClean="0"/>
              <a:t> </a:t>
            </a:r>
            <a:r>
              <a:rPr lang="hu-HU" sz="2400" dirty="0" err="1" smtClean="0"/>
              <a:t>many</a:t>
            </a:r>
            <a:r>
              <a:rPr lang="hu-HU" sz="2400" dirty="0" smtClean="0"/>
              <a:t> </a:t>
            </a:r>
            <a:r>
              <a:rPr lang="hu-HU" sz="2400" dirty="0" err="1" smtClean="0"/>
              <a:t>attributes</a:t>
            </a:r>
            <a:r>
              <a:rPr lang="hu-HU" sz="2400" dirty="0" smtClean="0"/>
              <a:t>.</a:t>
            </a:r>
          </a:p>
          <a:p>
            <a:r>
              <a:rPr lang="en-US" sz="2400" dirty="0"/>
              <a:t>Changing </a:t>
            </a:r>
            <a:r>
              <a:rPr lang="en-US" sz="2400" dirty="0" smtClean="0"/>
              <a:t>the</a:t>
            </a:r>
            <a:r>
              <a:rPr lang="hu-HU" sz="2400" dirty="0" smtClean="0"/>
              <a:t> IT</a:t>
            </a:r>
            <a:r>
              <a:rPr lang="en-US" sz="2400" dirty="0" smtClean="0"/>
              <a:t> </a:t>
            </a:r>
            <a:r>
              <a:rPr lang="en-US" sz="2400" dirty="0"/>
              <a:t>environment requires a serious investment of resources</a:t>
            </a:r>
            <a:r>
              <a:rPr lang="hu-HU" sz="2400" dirty="0" smtClean="0"/>
              <a:t>.</a:t>
            </a:r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11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4521504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/>
              <a:t>Summary</a:t>
            </a:r>
            <a:r>
              <a:rPr lang="hu-HU" b="1" dirty="0" smtClean="0"/>
              <a:t> and </a:t>
            </a:r>
            <a:r>
              <a:rPr lang="hu-HU" b="1" dirty="0" err="1" smtClean="0"/>
              <a:t>conclusions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r>
              <a:rPr lang="hu-HU" sz="4800" dirty="0" smtClean="0"/>
              <a:t>The IT </a:t>
            </a:r>
            <a:r>
              <a:rPr lang="hu-HU" sz="4800" dirty="0" err="1" smtClean="0"/>
              <a:t>environment</a:t>
            </a:r>
            <a:r>
              <a:rPr lang="hu-HU" sz="4800" dirty="0" smtClean="0"/>
              <a:t> of </a:t>
            </a:r>
            <a:r>
              <a:rPr lang="hu-HU" sz="4800" dirty="0" err="1" smtClean="0"/>
              <a:t>the</a:t>
            </a:r>
            <a:r>
              <a:rPr lang="hu-HU" sz="4800" dirty="0" smtClean="0"/>
              <a:t> </a:t>
            </a:r>
            <a:r>
              <a:rPr lang="hu-HU" sz="4800" dirty="0" err="1" smtClean="0"/>
              <a:t>Hungarian</a:t>
            </a:r>
            <a:r>
              <a:rPr lang="hu-HU" sz="4800" dirty="0" smtClean="0"/>
              <a:t> SBR is </a:t>
            </a:r>
            <a:r>
              <a:rPr lang="hu-HU" sz="4800" dirty="0" err="1" smtClean="0"/>
              <a:t>mature</a:t>
            </a:r>
            <a:r>
              <a:rPr lang="hu-HU" sz="4800" dirty="0" smtClean="0"/>
              <a:t>, </a:t>
            </a:r>
            <a:r>
              <a:rPr lang="hu-HU" sz="4800" dirty="0" err="1" smtClean="0"/>
              <a:t>as</a:t>
            </a:r>
            <a:r>
              <a:rPr lang="hu-HU" sz="4800" dirty="0" smtClean="0"/>
              <a:t> </a:t>
            </a:r>
            <a:r>
              <a:rPr lang="hu-HU" sz="4800" dirty="0" err="1" smtClean="0"/>
              <a:t>it</a:t>
            </a:r>
            <a:r>
              <a:rPr lang="hu-HU" sz="4800" dirty="0" smtClean="0"/>
              <a:t> </a:t>
            </a:r>
            <a:r>
              <a:rPr lang="hu-HU" sz="4800" dirty="0" err="1" smtClean="0"/>
              <a:t>supports</a:t>
            </a:r>
            <a:r>
              <a:rPr lang="hu-HU" sz="4800" dirty="0" smtClean="0"/>
              <a:t> </a:t>
            </a:r>
            <a:r>
              <a:rPr lang="hu-HU" sz="4800" dirty="0" err="1" smtClean="0"/>
              <a:t>the</a:t>
            </a:r>
            <a:r>
              <a:rPr lang="hu-HU" sz="4800" dirty="0" smtClean="0"/>
              <a:t> </a:t>
            </a:r>
            <a:r>
              <a:rPr lang="hu-HU" sz="4800" dirty="0" err="1" smtClean="0"/>
              <a:t>majority</a:t>
            </a:r>
            <a:r>
              <a:rPr lang="hu-HU" sz="4800" dirty="0" smtClean="0"/>
              <a:t> of </a:t>
            </a:r>
            <a:r>
              <a:rPr lang="hu-HU" sz="4800" dirty="0" err="1" smtClean="0"/>
              <a:t>the</a:t>
            </a:r>
            <a:r>
              <a:rPr lang="hu-HU" sz="4800" dirty="0" smtClean="0"/>
              <a:t> </a:t>
            </a:r>
            <a:r>
              <a:rPr lang="hu-HU" sz="4800" dirty="0" err="1" smtClean="0"/>
              <a:t>tasks</a:t>
            </a:r>
            <a:r>
              <a:rPr lang="hu-HU" sz="4800" dirty="0" smtClean="0"/>
              <a:t> a modern SBR </a:t>
            </a:r>
            <a:r>
              <a:rPr lang="hu-HU" sz="4800" dirty="0" err="1" smtClean="0"/>
              <a:t>demands</a:t>
            </a:r>
            <a:r>
              <a:rPr lang="hu-HU" sz="4800" dirty="0" smtClean="0"/>
              <a:t>.</a:t>
            </a:r>
          </a:p>
          <a:p>
            <a:r>
              <a:rPr lang="hu-HU" sz="4800" dirty="0" smtClean="0"/>
              <a:t>New </a:t>
            </a:r>
            <a:r>
              <a:rPr lang="hu-HU" sz="4800" dirty="0" err="1" smtClean="0"/>
              <a:t>technologies</a:t>
            </a:r>
            <a:r>
              <a:rPr lang="hu-HU" sz="4800" dirty="0" smtClean="0"/>
              <a:t> (web </a:t>
            </a:r>
            <a:r>
              <a:rPr lang="hu-HU" sz="4800" dirty="0" err="1" smtClean="0"/>
              <a:t>scraping</a:t>
            </a:r>
            <a:r>
              <a:rPr lang="hu-HU" sz="4800" dirty="0" smtClean="0"/>
              <a:t>, </a:t>
            </a:r>
            <a:r>
              <a:rPr lang="hu-HU" sz="4800" dirty="0" err="1" smtClean="0"/>
              <a:t>big</a:t>
            </a:r>
            <a:r>
              <a:rPr lang="hu-HU" sz="4800" dirty="0" smtClean="0"/>
              <a:t> </a:t>
            </a:r>
            <a:r>
              <a:rPr lang="hu-HU" sz="4800" dirty="0" err="1" smtClean="0"/>
              <a:t>data</a:t>
            </a:r>
            <a:r>
              <a:rPr lang="hu-HU" sz="4800" dirty="0" smtClean="0"/>
              <a:t>) </a:t>
            </a:r>
            <a:r>
              <a:rPr lang="hu-HU" sz="4800" dirty="0" err="1" smtClean="0"/>
              <a:t>are</a:t>
            </a:r>
            <a:r>
              <a:rPr lang="hu-HU" sz="4800" dirty="0" smtClean="0"/>
              <a:t> </a:t>
            </a:r>
            <a:r>
              <a:rPr lang="hu-HU" sz="4800" dirty="0" err="1" smtClean="0"/>
              <a:t>yet</a:t>
            </a:r>
            <a:r>
              <a:rPr lang="hu-HU" sz="4800" dirty="0" smtClean="0"/>
              <a:t> </a:t>
            </a:r>
            <a:r>
              <a:rPr lang="hu-HU" sz="4800" dirty="0" err="1" smtClean="0"/>
              <a:t>to</a:t>
            </a:r>
            <a:r>
              <a:rPr lang="hu-HU" sz="4800" dirty="0" smtClean="0"/>
              <a:t> be </a:t>
            </a:r>
            <a:r>
              <a:rPr lang="hu-HU" sz="4800" dirty="0" err="1" smtClean="0"/>
              <a:t>explored</a:t>
            </a:r>
            <a:r>
              <a:rPr lang="hu-HU" sz="4800" dirty="0" smtClean="0"/>
              <a:t>.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sz="4900" b="1" dirty="0" smtClean="0"/>
              <a:t>Main </a:t>
            </a:r>
            <a:r>
              <a:rPr lang="hu-HU" sz="4900" b="1" dirty="0" err="1" smtClean="0"/>
              <a:t>issues</a:t>
            </a:r>
            <a:r>
              <a:rPr lang="hu-HU" sz="4900" b="1" dirty="0" smtClean="0"/>
              <a:t>:</a:t>
            </a:r>
          </a:p>
          <a:p>
            <a:pPr lvl="1"/>
            <a:r>
              <a:rPr lang="hu-HU" sz="4900" dirty="0" err="1" smtClean="0"/>
              <a:t>Heavy</a:t>
            </a:r>
            <a:r>
              <a:rPr lang="hu-HU" sz="4900" dirty="0" smtClean="0"/>
              <a:t> </a:t>
            </a:r>
            <a:r>
              <a:rPr lang="hu-HU" sz="4900" dirty="0" err="1" smtClean="0"/>
              <a:t>use</a:t>
            </a:r>
            <a:r>
              <a:rPr lang="hu-HU" sz="4900" dirty="0" smtClean="0"/>
              <a:t> of </a:t>
            </a:r>
            <a:r>
              <a:rPr lang="hu-HU" sz="4900" dirty="0" err="1" smtClean="0"/>
              <a:t>proprietary</a:t>
            </a:r>
            <a:r>
              <a:rPr lang="hu-HU" sz="4900" dirty="0" smtClean="0"/>
              <a:t> software and </a:t>
            </a:r>
            <a:r>
              <a:rPr lang="hu-HU" sz="4900" dirty="0" err="1" smtClean="0"/>
              <a:t>environment</a:t>
            </a:r>
            <a:r>
              <a:rPr lang="hu-HU" sz="4900" dirty="0" smtClean="0"/>
              <a:t>.</a:t>
            </a:r>
          </a:p>
          <a:p>
            <a:pPr lvl="1"/>
            <a:r>
              <a:rPr lang="hu-HU" sz="4900" dirty="0" err="1" smtClean="0"/>
              <a:t>Steep</a:t>
            </a:r>
            <a:r>
              <a:rPr lang="hu-HU" sz="4900" dirty="0" smtClean="0"/>
              <a:t> </a:t>
            </a:r>
            <a:r>
              <a:rPr lang="hu-HU" sz="4900" dirty="0" err="1" smtClean="0"/>
              <a:t>learning</a:t>
            </a:r>
            <a:r>
              <a:rPr lang="hu-HU" sz="4900" dirty="0" smtClean="0"/>
              <a:t> </a:t>
            </a:r>
            <a:r>
              <a:rPr lang="hu-HU" sz="4900" dirty="0" err="1" smtClean="0"/>
              <a:t>curve</a:t>
            </a:r>
            <a:r>
              <a:rPr lang="hu-HU" sz="4900" dirty="0" smtClean="0"/>
              <a:t> </a:t>
            </a:r>
            <a:r>
              <a:rPr lang="hu-HU" sz="4900" dirty="0" err="1" smtClean="0"/>
              <a:t>for</a:t>
            </a:r>
            <a:r>
              <a:rPr lang="hu-HU" sz="4900" dirty="0" smtClean="0"/>
              <a:t> </a:t>
            </a:r>
            <a:r>
              <a:rPr lang="hu-HU" sz="4900" dirty="0" err="1" smtClean="0"/>
              <a:t>new</a:t>
            </a:r>
            <a:r>
              <a:rPr lang="hu-HU" sz="4900" dirty="0" smtClean="0"/>
              <a:t> </a:t>
            </a:r>
            <a:r>
              <a:rPr lang="hu-HU" sz="4900" dirty="0" err="1" smtClean="0"/>
              <a:t>colleagues</a:t>
            </a:r>
            <a:r>
              <a:rPr lang="hu-HU" sz="4900" dirty="0" smtClean="0"/>
              <a:t> (PL/SQL).</a:t>
            </a:r>
          </a:p>
          <a:p>
            <a:pPr lvl="1"/>
            <a:r>
              <a:rPr lang="hu-HU" sz="4900" dirty="0" err="1" smtClean="0"/>
              <a:t>Bloated</a:t>
            </a:r>
            <a:r>
              <a:rPr lang="hu-HU" sz="4900" dirty="0" smtClean="0"/>
              <a:t> </a:t>
            </a:r>
            <a:r>
              <a:rPr lang="hu-HU" sz="4900" dirty="0" err="1" smtClean="0"/>
              <a:t>database</a:t>
            </a:r>
            <a:r>
              <a:rPr lang="hu-HU" sz="4900" dirty="0"/>
              <a:t> </a:t>
            </a:r>
            <a:r>
              <a:rPr lang="hu-HU" sz="4900" dirty="0" err="1" smtClean="0"/>
              <a:t>tables</a:t>
            </a:r>
            <a:r>
              <a:rPr lang="hu-HU" sz="4900" dirty="0" smtClean="0"/>
              <a:t>.</a:t>
            </a:r>
          </a:p>
          <a:p>
            <a:pPr lvl="1"/>
            <a:endParaRPr lang="hu-HU" sz="4900" dirty="0"/>
          </a:p>
          <a:p>
            <a:r>
              <a:rPr lang="hu-HU" sz="4900" b="1" dirty="0" err="1" smtClean="0"/>
              <a:t>Possible</a:t>
            </a:r>
            <a:r>
              <a:rPr lang="hu-HU" sz="4900" b="1" dirty="0" smtClean="0"/>
              <a:t> </a:t>
            </a:r>
            <a:r>
              <a:rPr lang="hu-HU" sz="4900" b="1" dirty="0" err="1" smtClean="0"/>
              <a:t>solutions</a:t>
            </a:r>
            <a:r>
              <a:rPr lang="hu-HU" sz="4900" b="1" dirty="0" smtClean="0"/>
              <a:t>:</a:t>
            </a:r>
          </a:p>
          <a:p>
            <a:pPr lvl="1"/>
            <a:r>
              <a:rPr lang="hu-HU" sz="4900" dirty="0" err="1" smtClean="0"/>
              <a:t>Move</a:t>
            </a:r>
            <a:r>
              <a:rPr lang="hu-HU" sz="4900" dirty="0" smtClean="0"/>
              <a:t> </a:t>
            </a:r>
            <a:r>
              <a:rPr lang="hu-HU" sz="4900" dirty="0" err="1" smtClean="0"/>
              <a:t>into</a:t>
            </a:r>
            <a:r>
              <a:rPr lang="hu-HU" sz="4900" dirty="0" smtClean="0"/>
              <a:t> an </a:t>
            </a:r>
            <a:r>
              <a:rPr lang="hu-HU" sz="4900" dirty="0" err="1" smtClean="0"/>
              <a:t>open</a:t>
            </a:r>
            <a:r>
              <a:rPr lang="hu-HU" sz="4900" dirty="0" smtClean="0"/>
              <a:t> </a:t>
            </a:r>
            <a:r>
              <a:rPr lang="hu-HU" sz="4900" dirty="0" err="1" smtClean="0"/>
              <a:t>source</a:t>
            </a:r>
            <a:r>
              <a:rPr lang="hu-HU" sz="4900" dirty="0" smtClean="0"/>
              <a:t> </a:t>
            </a:r>
            <a:r>
              <a:rPr lang="hu-HU" sz="4900" dirty="0" err="1" smtClean="0"/>
              <a:t>environment</a:t>
            </a:r>
            <a:r>
              <a:rPr lang="hu-HU" sz="4900" dirty="0" smtClean="0"/>
              <a:t> (</a:t>
            </a:r>
            <a:r>
              <a:rPr lang="hu-HU" sz="4900" dirty="0" err="1" smtClean="0"/>
              <a:t>PostgreSQL</a:t>
            </a:r>
            <a:r>
              <a:rPr lang="hu-HU" sz="4900" dirty="0" smtClean="0"/>
              <a:t>).</a:t>
            </a:r>
          </a:p>
          <a:p>
            <a:pPr lvl="1"/>
            <a:r>
              <a:rPr lang="hu-HU" sz="4900" dirty="0" err="1" smtClean="0"/>
              <a:t>Refactor</a:t>
            </a:r>
            <a:r>
              <a:rPr lang="hu-HU" sz="4900" dirty="0" smtClean="0"/>
              <a:t> </a:t>
            </a:r>
            <a:r>
              <a:rPr lang="hu-HU" sz="4900" dirty="0" err="1" smtClean="0"/>
              <a:t>the</a:t>
            </a:r>
            <a:r>
              <a:rPr lang="hu-HU" sz="4900" dirty="0" smtClean="0"/>
              <a:t> program </a:t>
            </a:r>
            <a:r>
              <a:rPr lang="hu-HU" sz="4900" dirty="0" err="1" smtClean="0"/>
              <a:t>code</a:t>
            </a:r>
            <a:r>
              <a:rPr lang="hu-HU" sz="4900" dirty="0" smtClean="0"/>
              <a:t> </a:t>
            </a:r>
            <a:r>
              <a:rPr lang="hu-HU" sz="4900" dirty="0" err="1" smtClean="0"/>
              <a:t>into</a:t>
            </a:r>
            <a:r>
              <a:rPr lang="hu-HU" sz="4900" dirty="0" smtClean="0"/>
              <a:t> a more </a:t>
            </a:r>
            <a:r>
              <a:rPr lang="hu-HU" sz="4900" dirty="0" err="1" smtClean="0"/>
              <a:t>widely</a:t>
            </a:r>
            <a:r>
              <a:rPr lang="hu-HU" sz="4900" dirty="0" smtClean="0"/>
              <a:t> </a:t>
            </a:r>
            <a:r>
              <a:rPr lang="hu-HU" sz="4900" dirty="0" err="1" smtClean="0"/>
              <a:t>used</a:t>
            </a:r>
            <a:r>
              <a:rPr lang="hu-HU" sz="4900" dirty="0" smtClean="0"/>
              <a:t> </a:t>
            </a:r>
            <a:r>
              <a:rPr lang="hu-HU" sz="4900" dirty="0" err="1" smtClean="0"/>
              <a:t>language</a:t>
            </a:r>
            <a:r>
              <a:rPr lang="hu-HU" sz="4900" dirty="0" smtClean="0"/>
              <a:t> </a:t>
            </a:r>
            <a:r>
              <a:rPr lang="hu-HU" sz="4900" dirty="0" err="1" smtClean="0"/>
              <a:t>such</a:t>
            </a:r>
            <a:r>
              <a:rPr lang="hu-HU" sz="4900" dirty="0" smtClean="0"/>
              <a:t> </a:t>
            </a:r>
            <a:r>
              <a:rPr lang="hu-HU" sz="4900" dirty="0" err="1" smtClean="0"/>
              <a:t>as</a:t>
            </a:r>
            <a:r>
              <a:rPr lang="hu-HU" sz="4900" dirty="0" smtClean="0"/>
              <a:t> Java.</a:t>
            </a:r>
          </a:p>
          <a:p>
            <a:pPr lvl="1"/>
            <a:r>
              <a:rPr lang="hu-HU" sz="4900" dirty="0" err="1" smtClean="0"/>
              <a:t>Redesign</a:t>
            </a:r>
            <a:r>
              <a:rPr lang="hu-HU" sz="4900" dirty="0" smtClean="0"/>
              <a:t> </a:t>
            </a:r>
            <a:r>
              <a:rPr lang="hu-HU" sz="4900" dirty="0" err="1" smtClean="0"/>
              <a:t>the</a:t>
            </a:r>
            <a:r>
              <a:rPr lang="hu-HU" sz="4900" dirty="0" smtClean="0"/>
              <a:t> </a:t>
            </a:r>
            <a:r>
              <a:rPr lang="hu-HU" sz="4900" dirty="0" err="1" smtClean="0"/>
              <a:t>tables</a:t>
            </a:r>
            <a:r>
              <a:rPr lang="hu-HU" sz="4900" dirty="0" smtClean="0"/>
              <a:t> and </a:t>
            </a:r>
            <a:r>
              <a:rPr lang="hu-HU" sz="4900" dirty="0" err="1" smtClean="0"/>
              <a:t>processes</a:t>
            </a:r>
            <a:r>
              <a:rPr lang="hu-HU" sz="4900" dirty="0" smtClean="0"/>
              <a:t> </a:t>
            </a:r>
            <a:r>
              <a:rPr lang="hu-HU" sz="4900" dirty="0" err="1" smtClean="0"/>
              <a:t>according</a:t>
            </a:r>
            <a:r>
              <a:rPr lang="hu-HU" sz="4900" dirty="0" smtClean="0"/>
              <a:t> </a:t>
            </a:r>
            <a:r>
              <a:rPr lang="hu-HU" sz="4900" dirty="0" err="1" smtClean="0"/>
              <a:t>to</a:t>
            </a:r>
            <a:r>
              <a:rPr lang="hu-HU" sz="4900" dirty="0" smtClean="0"/>
              <a:t> </a:t>
            </a:r>
            <a:r>
              <a:rPr lang="hu-HU" sz="4900" dirty="0" err="1" smtClean="0"/>
              <a:t>the</a:t>
            </a:r>
            <a:r>
              <a:rPr lang="hu-HU" sz="4900" dirty="0" smtClean="0"/>
              <a:t> </a:t>
            </a:r>
            <a:r>
              <a:rPr lang="hu-HU" sz="4900" dirty="0" err="1" smtClean="0"/>
              <a:t>spine</a:t>
            </a:r>
            <a:r>
              <a:rPr lang="hu-HU" sz="4900" dirty="0" smtClean="0"/>
              <a:t> </a:t>
            </a:r>
            <a:r>
              <a:rPr lang="hu-HU" sz="4900" dirty="0" err="1" smtClean="0"/>
              <a:t>data</a:t>
            </a:r>
            <a:r>
              <a:rPr lang="hu-HU" sz="4900" dirty="0" smtClean="0"/>
              <a:t> </a:t>
            </a:r>
            <a:r>
              <a:rPr lang="hu-HU" sz="4900" dirty="0" err="1" smtClean="0"/>
              <a:t>model</a:t>
            </a:r>
            <a:r>
              <a:rPr lang="hu-HU" sz="4900" dirty="0" smtClean="0"/>
              <a:t>.</a:t>
            </a:r>
          </a:p>
          <a:p>
            <a:pPr lvl="1"/>
            <a:endParaRPr lang="hu-HU" sz="2500" dirty="0" smtClean="0"/>
          </a:p>
          <a:p>
            <a:pPr lvl="1"/>
            <a:endParaRPr lang="hu-HU" sz="2500" dirty="0" smtClean="0"/>
          </a:p>
          <a:p>
            <a:pPr marL="457200" lvl="1" indent="0">
              <a:buNone/>
            </a:pPr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12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04711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/>
              <a:t>Summary</a:t>
            </a:r>
            <a:r>
              <a:rPr lang="hu-HU" b="1" dirty="0" smtClean="0"/>
              <a:t> and </a:t>
            </a:r>
            <a:r>
              <a:rPr lang="hu-HU" b="1" dirty="0" err="1" smtClean="0"/>
              <a:t>conclusions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hu-HU" b="1" dirty="0" err="1" smtClean="0"/>
              <a:t>Expected</a:t>
            </a:r>
            <a:r>
              <a:rPr lang="hu-HU" b="1" dirty="0" smtClean="0"/>
              <a:t> </a:t>
            </a:r>
            <a:r>
              <a:rPr lang="hu-HU" b="1" dirty="0" err="1" smtClean="0"/>
              <a:t>outcome</a:t>
            </a:r>
            <a:r>
              <a:rPr lang="hu-HU" b="1" dirty="0" smtClean="0"/>
              <a:t>:</a:t>
            </a:r>
          </a:p>
          <a:p>
            <a:pPr lvl="1"/>
            <a:r>
              <a:rPr lang="hu-HU" sz="2800" dirty="0" err="1" smtClean="0"/>
              <a:t>Redesigned</a:t>
            </a:r>
            <a:r>
              <a:rPr lang="hu-HU" sz="2800" dirty="0" smtClean="0"/>
              <a:t> </a:t>
            </a:r>
            <a:r>
              <a:rPr lang="hu-HU" sz="2800" dirty="0" err="1" smtClean="0"/>
              <a:t>data</a:t>
            </a:r>
            <a:r>
              <a:rPr lang="hu-HU" sz="2800" dirty="0" smtClean="0"/>
              <a:t> </a:t>
            </a:r>
            <a:r>
              <a:rPr lang="hu-HU" sz="2800" dirty="0" err="1" smtClean="0"/>
              <a:t>model</a:t>
            </a:r>
            <a:r>
              <a:rPr lang="hu-HU" sz="2800" dirty="0" smtClean="0"/>
              <a:t>.</a:t>
            </a:r>
          </a:p>
          <a:p>
            <a:pPr lvl="1"/>
            <a:r>
              <a:rPr lang="hu-HU" sz="2800" dirty="0" err="1" smtClean="0"/>
              <a:t>Cleaner</a:t>
            </a:r>
            <a:r>
              <a:rPr lang="hu-HU" sz="2800" dirty="0" smtClean="0"/>
              <a:t> </a:t>
            </a:r>
            <a:r>
              <a:rPr lang="hu-HU" sz="2800" dirty="0" err="1" smtClean="0"/>
              <a:t>code</a:t>
            </a:r>
            <a:r>
              <a:rPr lang="hu-HU" sz="2800" dirty="0" smtClean="0"/>
              <a:t>, </a:t>
            </a:r>
            <a:r>
              <a:rPr lang="hu-HU" sz="2800" dirty="0" err="1" smtClean="0"/>
              <a:t>improved</a:t>
            </a:r>
            <a:r>
              <a:rPr lang="hu-HU" sz="2800" dirty="0" smtClean="0"/>
              <a:t> </a:t>
            </a:r>
            <a:r>
              <a:rPr lang="hu-HU" sz="2800" dirty="0" err="1" smtClean="0"/>
              <a:t>maintainability</a:t>
            </a:r>
            <a:r>
              <a:rPr lang="hu-HU" sz="2800" dirty="0" smtClean="0"/>
              <a:t>.</a:t>
            </a:r>
          </a:p>
          <a:p>
            <a:pPr lvl="1"/>
            <a:r>
              <a:rPr lang="hu-HU" sz="2800" dirty="0" smtClean="0"/>
              <a:t>Open </a:t>
            </a:r>
            <a:r>
              <a:rPr lang="hu-HU" sz="2800" dirty="0" err="1" smtClean="0"/>
              <a:t>source</a:t>
            </a:r>
            <a:r>
              <a:rPr lang="hu-HU" sz="2800" dirty="0" smtClean="0"/>
              <a:t> </a:t>
            </a:r>
            <a:r>
              <a:rPr lang="hu-HU" sz="2800" dirty="0" err="1" smtClean="0"/>
              <a:t>solution</a:t>
            </a:r>
            <a:r>
              <a:rPr lang="hu-HU" sz="2800" dirty="0" smtClean="0"/>
              <a:t>.</a:t>
            </a:r>
          </a:p>
          <a:p>
            <a:pPr lvl="1"/>
            <a:r>
              <a:rPr lang="hu-HU" sz="2800" dirty="0" smtClean="0"/>
              <a:t>More </a:t>
            </a:r>
            <a:r>
              <a:rPr lang="hu-HU" sz="2800" dirty="0" err="1" smtClean="0"/>
              <a:t>resources</a:t>
            </a:r>
            <a:r>
              <a:rPr lang="hu-HU" sz="2800" dirty="0" smtClean="0"/>
              <a:t> </a:t>
            </a:r>
            <a:r>
              <a:rPr lang="hu-HU" sz="2800" dirty="0" err="1" smtClean="0"/>
              <a:t>remain</a:t>
            </a:r>
            <a:r>
              <a:rPr lang="hu-HU" sz="2800" dirty="0" smtClean="0"/>
              <a:t> </a:t>
            </a:r>
            <a:r>
              <a:rPr lang="hu-HU" sz="2800" dirty="0" err="1" smtClean="0"/>
              <a:t>to</a:t>
            </a:r>
            <a:r>
              <a:rPr lang="hu-HU" sz="2800" dirty="0" smtClean="0"/>
              <a:t> </a:t>
            </a:r>
            <a:r>
              <a:rPr lang="hu-HU" sz="2800" dirty="0" err="1" smtClean="0"/>
              <a:t>explore</a:t>
            </a:r>
            <a:r>
              <a:rPr lang="hu-HU" sz="2800" dirty="0" smtClean="0"/>
              <a:t> and </a:t>
            </a:r>
            <a:r>
              <a:rPr lang="hu-HU" sz="2800" dirty="0" err="1" smtClean="0"/>
              <a:t>implement</a:t>
            </a:r>
            <a:r>
              <a:rPr lang="hu-HU" sz="2800" dirty="0" smtClean="0"/>
              <a:t> </a:t>
            </a:r>
            <a:r>
              <a:rPr lang="hu-HU" sz="2800" dirty="0" err="1" smtClean="0"/>
              <a:t>new</a:t>
            </a:r>
            <a:r>
              <a:rPr lang="hu-HU" sz="2800" dirty="0" smtClean="0"/>
              <a:t> </a:t>
            </a:r>
            <a:r>
              <a:rPr lang="hu-HU" sz="2800" dirty="0" err="1" smtClean="0"/>
              <a:t>technologies</a:t>
            </a:r>
            <a:r>
              <a:rPr lang="hu-HU" sz="2800" dirty="0"/>
              <a:t>.</a:t>
            </a:r>
            <a:endParaRPr lang="hu-HU" sz="2800" dirty="0" smtClean="0"/>
          </a:p>
          <a:p>
            <a:pPr lvl="1"/>
            <a:endParaRPr lang="hu-HU" sz="2500" dirty="0" smtClean="0"/>
          </a:p>
          <a:p>
            <a:pPr lvl="1"/>
            <a:endParaRPr lang="hu-HU" sz="2500" dirty="0" smtClean="0"/>
          </a:p>
          <a:p>
            <a:pPr marL="457200" lvl="1" indent="0">
              <a:buNone/>
            </a:pPr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13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216562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zövegdoboz 8"/>
          <p:cNvSpPr txBox="1"/>
          <p:nvPr/>
        </p:nvSpPr>
        <p:spPr>
          <a:xfrm>
            <a:off x="1600200" y="2846659"/>
            <a:ext cx="10591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3600" b="1" dirty="0" err="1" smtClean="0">
                <a:solidFill>
                  <a:srgbClr val="002060"/>
                </a:solidFill>
                <a:latin typeface="Myriad "/>
              </a:rPr>
              <a:t>Thank</a:t>
            </a:r>
            <a:r>
              <a:rPr lang="hu-HU" sz="36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600" b="1" dirty="0" err="1" smtClean="0">
                <a:solidFill>
                  <a:srgbClr val="002060"/>
                </a:solidFill>
                <a:latin typeface="Myriad "/>
              </a:rPr>
              <a:t>you</a:t>
            </a:r>
            <a:r>
              <a:rPr lang="hu-HU" sz="36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600" b="1" dirty="0" err="1" smtClean="0">
                <a:solidFill>
                  <a:srgbClr val="002060"/>
                </a:solidFill>
                <a:latin typeface="Myriad "/>
              </a:rPr>
              <a:t>for</a:t>
            </a:r>
            <a:r>
              <a:rPr lang="hu-HU" sz="36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600" b="1" dirty="0" err="1" smtClean="0">
                <a:solidFill>
                  <a:srgbClr val="002060"/>
                </a:solidFill>
                <a:latin typeface="Myriad "/>
              </a:rPr>
              <a:t>your</a:t>
            </a:r>
            <a:r>
              <a:rPr lang="hu-HU" sz="3600" b="1" dirty="0" smtClean="0">
                <a:solidFill>
                  <a:srgbClr val="002060"/>
                </a:solidFill>
                <a:latin typeface="Myriad "/>
              </a:rPr>
              <a:t> </a:t>
            </a:r>
            <a:r>
              <a:rPr lang="hu-HU" sz="3600" b="1" dirty="0" err="1" smtClean="0">
                <a:solidFill>
                  <a:srgbClr val="002060"/>
                </a:solidFill>
                <a:latin typeface="Myriad "/>
              </a:rPr>
              <a:t>attention</a:t>
            </a:r>
            <a:r>
              <a:rPr lang="hu-HU" sz="3600" b="1" dirty="0" smtClean="0">
                <a:solidFill>
                  <a:srgbClr val="002060"/>
                </a:solidFill>
                <a:latin typeface="Myriad "/>
              </a:rPr>
              <a:t>!</a:t>
            </a:r>
          </a:p>
          <a:p>
            <a:pPr algn="ctr"/>
            <a:endParaRPr lang="hu-HU" sz="3600" b="1" dirty="0">
              <a:solidFill>
                <a:srgbClr val="002060"/>
              </a:solidFill>
              <a:latin typeface="Myriad "/>
            </a:endParaRPr>
          </a:p>
        </p:txBody>
      </p:sp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73294" y="573566"/>
            <a:ext cx="2637322" cy="500514"/>
          </a:xfrm>
          <a:prstGeom prst="rect">
            <a:avLst/>
          </a:prstGeom>
        </p:spPr>
      </p:pic>
      <p:sp>
        <p:nvSpPr>
          <p:cNvPr id="8" name="Tartalom helye 2"/>
          <p:cNvSpPr txBox="1">
            <a:spLocks/>
          </p:cNvSpPr>
          <p:nvPr/>
        </p:nvSpPr>
        <p:spPr>
          <a:xfrm>
            <a:off x="3781964" y="4046988"/>
            <a:ext cx="6228271" cy="17360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i="1" u="sng" dirty="0" err="1" smtClean="0">
                <a:hlinkClick r:id="rId5"/>
              </a:rPr>
              <a:t>Peter.Palosi</a:t>
            </a:r>
            <a:r>
              <a:rPr lang="hu-HU" i="1" u="sng" dirty="0" smtClean="0">
                <a:hlinkClick r:id="rId5"/>
              </a:rPr>
              <a:t>@</a:t>
            </a:r>
            <a:r>
              <a:rPr lang="hu-HU" i="1" u="sng" dirty="0" err="1" smtClean="0">
                <a:hlinkClick r:id="rId5"/>
              </a:rPr>
              <a:t>ksh.hu</a:t>
            </a:r>
            <a:endParaRPr lang="hu-HU" i="1" u="sng" dirty="0" smtClean="0"/>
          </a:p>
          <a:p>
            <a:endParaRPr lang="hu-HU" i="1" u="sng" dirty="0" smtClean="0"/>
          </a:p>
          <a:p>
            <a:r>
              <a:rPr lang="hu-HU" i="1" u="sng" dirty="0" err="1" smtClean="0">
                <a:hlinkClick r:id="rId6"/>
              </a:rPr>
              <a:t>www.ksh.hu</a:t>
            </a:r>
            <a:endParaRPr lang="hu-HU" i="1" u="sng" dirty="0" smtClean="0"/>
          </a:p>
        </p:txBody>
      </p:sp>
    </p:spTree>
    <p:extLst>
      <p:ext uri="{BB962C8B-B14F-4D97-AF65-F5344CB8AC3E}">
        <p14:creationId xmlns:p14="http://schemas.microsoft.com/office/powerpoint/2010/main" val="78673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/>
              <a:t>Contents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err="1" smtClean="0"/>
              <a:t>History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Hungarian</a:t>
            </a:r>
            <a:r>
              <a:rPr lang="hu-HU" dirty="0" smtClean="0"/>
              <a:t> SBR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The IT </a:t>
            </a:r>
            <a:r>
              <a:rPr lang="hu-HU" dirty="0" err="1" smtClean="0"/>
              <a:t>environment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Hungarian</a:t>
            </a:r>
            <a:r>
              <a:rPr lang="hu-HU" dirty="0" smtClean="0"/>
              <a:t> SBR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smtClean="0"/>
              <a:t>The </a:t>
            </a:r>
            <a:r>
              <a:rPr lang="hu-HU" dirty="0" err="1" smtClean="0"/>
              <a:t>assessment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IT </a:t>
            </a:r>
            <a:r>
              <a:rPr lang="hu-HU" dirty="0" err="1" smtClean="0"/>
              <a:t>environment</a:t>
            </a:r>
            <a:endParaRPr lang="hu-HU" dirty="0" smtClean="0"/>
          </a:p>
          <a:p>
            <a:endParaRPr lang="hu-HU" dirty="0" smtClean="0"/>
          </a:p>
          <a:p>
            <a:r>
              <a:rPr lang="hu-HU" dirty="0" err="1" smtClean="0"/>
              <a:t>Challenges</a:t>
            </a:r>
            <a:endParaRPr lang="hu-HU" dirty="0" smtClean="0"/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 err="1" smtClean="0"/>
              <a:t>Summary</a:t>
            </a:r>
            <a:r>
              <a:rPr lang="hu-HU" dirty="0" smtClean="0"/>
              <a:t> and </a:t>
            </a:r>
            <a:r>
              <a:rPr lang="hu-HU" dirty="0" err="1" smtClean="0"/>
              <a:t>conclusions</a:t>
            </a: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2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973904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err="1" smtClean="0"/>
              <a:t>History</a:t>
            </a:r>
            <a:r>
              <a:rPr lang="hu-HU" b="1" dirty="0" smtClean="0"/>
              <a:t> of </a:t>
            </a:r>
            <a:r>
              <a:rPr lang="hu-HU" b="1" dirty="0" err="1" smtClean="0"/>
              <a:t>the</a:t>
            </a:r>
            <a:r>
              <a:rPr lang="hu-HU" b="1" dirty="0" smtClean="0"/>
              <a:t> </a:t>
            </a:r>
            <a:r>
              <a:rPr lang="hu-HU" b="1" dirty="0" err="1" smtClean="0"/>
              <a:t>Hungarian</a:t>
            </a:r>
            <a:r>
              <a:rPr lang="hu-HU" b="1" dirty="0" smtClean="0"/>
              <a:t> SBR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hu-HU" dirty="0" err="1" smtClean="0"/>
              <a:t>Created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1970’s </a:t>
            </a:r>
            <a:r>
              <a:rPr lang="hu-HU" dirty="0" err="1" smtClean="0"/>
              <a:t>running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IBM </a:t>
            </a:r>
            <a:r>
              <a:rPr lang="hu-HU" dirty="0" err="1" smtClean="0"/>
              <a:t>mainframe</a:t>
            </a:r>
            <a:r>
              <a:rPr lang="hu-HU" dirty="0" smtClean="0"/>
              <a:t> </a:t>
            </a:r>
            <a:r>
              <a:rPr lang="hu-HU" dirty="0" err="1" smtClean="0"/>
              <a:t>computers</a:t>
            </a:r>
            <a:endParaRPr lang="hu-HU" dirty="0" smtClean="0"/>
          </a:p>
          <a:p>
            <a:pPr lvl="1"/>
            <a:r>
              <a:rPr lang="hu-HU" dirty="0" smtClean="0"/>
              <a:t>Records </a:t>
            </a:r>
            <a:r>
              <a:rPr lang="hu-HU" dirty="0" err="1" smtClean="0"/>
              <a:t>were</a:t>
            </a:r>
            <a:r>
              <a:rPr lang="hu-HU" dirty="0" smtClean="0"/>
              <a:t> </a:t>
            </a:r>
            <a:r>
              <a:rPr lang="hu-HU" dirty="0" err="1" smtClean="0"/>
              <a:t>stored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a file </a:t>
            </a:r>
            <a:r>
              <a:rPr lang="hu-HU" dirty="0" err="1" smtClean="0"/>
              <a:t>based</a:t>
            </a:r>
            <a:r>
              <a:rPr lang="hu-HU" dirty="0" smtClean="0"/>
              <a:t> </a:t>
            </a:r>
            <a:r>
              <a:rPr lang="hu-HU" dirty="0" err="1" smtClean="0"/>
              <a:t>database</a:t>
            </a:r>
            <a:endParaRPr lang="hu-HU" dirty="0"/>
          </a:p>
          <a:p>
            <a:r>
              <a:rPr lang="hu-HU" dirty="0" err="1" smtClean="0"/>
              <a:t>Migration</a:t>
            </a:r>
            <a:r>
              <a:rPr lang="hu-HU" dirty="0" smtClean="0"/>
              <a:t> </a:t>
            </a:r>
            <a:r>
              <a:rPr lang="hu-HU" dirty="0" err="1" smtClean="0"/>
              <a:t>to</a:t>
            </a:r>
            <a:r>
              <a:rPr lang="hu-HU" dirty="0" smtClean="0"/>
              <a:t> a </a:t>
            </a:r>
            <a:r>
              <a:rPr lang="hu-HU" dirty="0" err="1" smtClean="0"/>
              <a:t>Relational</a:t>
            </a:r>
            <a:r>
              <a:rPr lang="hu-HU" dirty="0" smtClean="0"/>
              <a:t> </a:t>
            </a:r>
            <a:r>
              <a:rPr lang="hu-HU" dirty="0" err="1" smtClean="0"/>
              <a:t>Database</a:t>
            </a:r>
            <a:r>
              <a:rPr lang="hu-HU" dirty="0" smtClean="0"/>
              <a:t> Management System </a:t>
            </a:r>
            <a:r>
              <a:rPr lang="hu-HU" dirty="0" err="1" smtClean="0"/>
              <a:t>in</a:t>
            </a:r>
            <a:r>
              <a:rPr lang="hu-HU" dirty="0" smtClean="0"/>
              <a:t> 1997</a:t>
            </a:r>
          </a:p>
          <a:p>
            <a:pPr lvl="1"/>
            <a:r>
              <a:rPr lang="hu-HU" dirty="0" err="1" smtClean="0"/>
              <a:t>Implementation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single</a:t>
            </a:r>
            <a:r>
              <a:rPr lang="hu-HU" dirty="0" smtClean="0"/>
              <a:t> </a:t>
            </a:r>
            <a:r>
              <a:rPr lang="hu-HU" dirty="0" err="1" smtClean="0"/>
              <a:t>window</a:t>
            </a:r>
            <a:r>
              <a:rPr lang="hu-HU" dirty="0" smtClean="0"/>
              <a:t> </a:t>
            </a:r>
            <a:r>
              <a:rPr lang="hu-HU" dirty="0" err="1" smtClean="0"/>
              <a:t>systems</a:t>
            </a:r>
            <a:r>
              <a:rPr lang="hu-HU" dirty="0" smtClean="0"/>
              <a:t>: </a:t>
            </a:r>
            <a:r>
              <a:rPr lang="hu-HU" dirty="0" err="1" smtClean="0"/>
              <a:t>live</a:t>
            </a:r>
            <a:r>
              <a:rPr lang="hu-HU" dirty="0" smtClean="0"/>
              <a:t> </a:t>
            </a:r>
            <a:r>
              <a:rPr lang="hu-HU" dirty="0" err="1" smtClean="0"/>
              <a:t>connection</a:t>
            </a:r>
            <a:r>
              <a:rPr lang="hu-HU" dirty="0" smtClean="0"/>
              <a:t> </a:t>
            </a:r>
            <a:r>
              <a:rPr lang="hu-HU" dirty="0" err="1" smtClean="0"/>
              <a:t>with</a:t>
            </a:r>
            <a:r>
              <a:rPr lang="hu-HU" dirty="0" smtClean="0"/>
              <a:t> </a:t>
            </a:r>
            <a:r>
              <a:rPr lang="hu-HU" dirty="0" err="1" smtClean="0"/>
              <a:t>administrative</a:t>
            </a:r>
            <a:r>
              <a:rPr lang="hu-HU" dirty="0" smtClean="0"/>
              <a:t> </a:t>
            </a:r>
            <a:r>
              <a:rPr lang="hu-HU" dirty="0" err="1" smtClean="0"/>
              <a:t>sources</a:t>
            </a:r>
            <a:endParaRPr lang="hu-HU" dirty="0" smtClean="0"/>
          </a:p>
          <a:p>
            <a:pPr lvl="1"/>
            <a:r>
              <a:rPr lang="hu-HU" dirty="0" err="1" smtClean="0"/>
              <a:t>History</a:t>
            </a:r>
            <a:r>
              <a:rPr lang="hu-HU" dirty="0" smtClean="0"/>
              <a:t> and </a:t>
            </a:r>
            <a:r>
              <a:rPr lang="hu-HU" dirty="0" err="1" smtClean="0"/>
              <a:t>event</a:t>
            </a:r>
            <a:r>
              <a:rPr lang="hu-HU" dirty="0" smtClean="0"/>
              <a:t> log </a:t>
            </a:r>
            <a:r>
              <a:rPr lang="hu-HU" dirty="0" err="1" smtClean="0"/>
              <a:t>tables</a:t>
            </a:r>
            <a:endParaRPr lang="hu-HU" dirty="0" smtClean="0"/>
          </a:p>
          <a:p>
            <a:pPr lvl="1"/>
            <a:r>
              <a:rPr lang="hu-HU" dirty="0" err="1" smtClean="0"/>
              <a:t>Automatic</a:t>
            </a:r>
            <a:r>
              <a:rPr lang="hu-HU" dirty="0" smtClean="0"/>
              <a:t> </a:t>
            </a:r>
            <a:r>
              <a:rPr lang="hu-HU" dirty="0" err="1" smtClean="0"/>
              <a:t>creation</a:t>
            </a:r>
            <a:r>
              <a:rPr lang="hu-HU" dirty="0" smtClean="0"/>
              <a:t> of </a:t>
            </a:r>
            <a:r>
              <a:rPr lang="hu-HU" dirty="0" err="1" smtClean="0"/>
              <a:t>frozen</a:t>
            </a:r>
            <a:r>
              <a:rPr lang="hu-HU" dirty="0" smtClean="0"/>
              <a:t> </a:t>
            </a:r>
            <a:r>
              <a:rPr lang="hu-HU" dirty="0" err="1" smtClean="0"/>
              <a:t>frames</a:t>
            </a:r>
            <a:endParaRPr lang="hu-HU" dirty="0" smtClean="0"/>
          </a:p>
          <a:p>
            <a:pPr lvl="1"/>
            <a:r>
              <a:rPr lang="hu-HU" dirty="0" err="1" smtClean="0"/>
              <a:t>Full</a:t>
            </a:r>
            <a:r>
              <a:rPr lang="hu-HU" dirty="0" smtClean="0"/>
              <a:t> </a:t>
            </a:r>
            <a:r>
              <a:rPr lang="hu-HU" dirty="0" err="1" smtClean="0"/>
              <a:t>coverage</a:t>
            </a:r>
            <a:r>
              <a:rPr lang="hu-HU" smtClean="0"/>
              <a:t> of </a:t>
            </a:r>
            <a:r>
              <a:rPr lang="hu-HU" dirty="0" err="1" smtClean="0"/>
              <a:t>resident</a:t>
            </a:r>
            <a:r>
              <a:rPr lang="hu-HU" dirty="0" smtClean="0"/>
              <a:t> </a:t>
            </a:r>
            <a:r>
              <a:rPr lang="hu-HU" dirty="0" err="1" smtClean="0"/>
              <a:t>LEUs</a:t>
            </a:r>
            <a:endParaRPr lang="hu-HU" dirty="0" smtClean="0"/>
          </a:p>
          <a:p>
            <a:r>
              <a:rPr lang="hu-HU" dirty="0" err="1" smtClean="0"/>
              <a:t>From</a:t>
            </a:r>
            <a:r>
              <a:rPr lang="hu-HU" dirty="0" smtClean="0"/>
              <a:t> 2011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following</a:t>
            </a:r>
            <a:r>
              <a:rPr lang="hu-HU" dirty="0" smtClean="0"/>
              <a:t> </a:t>
            </a:r>
            <a:r>
              <a:rPr lang="hu-HU" dirty="0" err="1" smtClean="0"/>
              <a:t>registers</a:t>
            </a:r>
            <a:r>
              <a:rPr lang="hu-HU" dirty="0" smtClean="0"/>
              <a:t> </a:t>
            </a:r>
            <a:r>
              <a:rPr lang="hu-HU" dirty="0" err="1" smtClean="0"/>
              <a:t>have</a:t>
            </a:r>
            <a:r>
              <a:rPr lang="hu-HU" dirty="0" smtClean="0"/>
              <a:t> </a:t>
            </a:r>
            <a:r>
              <a:rPr lang="hu-HU" dirty="0" err="1" smtClean="0"/>
              <a:t>been</a:t>
            </a:r>
            <a:r>
              <a:rPr lang="hu-HU" dirty="0" smtClean="0"/>
              <a:t> </a:t>
            </a:r>
            <a:r>
              <a:rPr lang="hu-HU" dirty="0" err="1" smtClean="0"/>
              <a:t>implemented</a:t>
            </a:r>
            <a:r>
              <a:rPr lang="hu-HU" dirty="0" smtClean="0"/>
              <a:t>:</a:t>
            </a:r>
          </a:p>
          <a:p>
            <a:pPr lvl="1"/>
            <a:r>
              <a:rPr lang="hu-HU" dirty="0" smtClean="0"/>
              <a:t>LEU </a:t>
            </a:r>
            <a:r>
              <a:rPr lang="hu-HU" dirty="0" err="1" smtClean="0"/>
              <a:t>relationship</a:t>
            </a:r>
            <a:r>
              <a:rPr lang="hu-HU" dirty="0" smtClean="0"/>
              <a:t> </a:t>
            </a:r>
            <a:r>
              <a:rPr lang="hu-HU" dirty="0" err="1" smtClean="0"/>
              <a:t>register</a:t>
            </a:r>
            <a:endParaRPr lang="hu-HU" dirty="0"/>
          </a:p>
          <a:p>
            <a:pPr lvl="1"/>
            <a:r>
              <a:rPr lang="hu-HU" dirty="0" err="1" smtClean="0"/>
              <a:t>Register</a:t>
            </a:r>
            <a:r>
              <a:rPr lang="hu-HU" dirty="0" smtClean="0"/>
              <a:t> of </a:t>
            </a:r>
            <a:r>
              <a:rPr lang="hu-HU" dirty="0" err="1" smtClean="0"/>
              <a:t>foreign</a:t>
            </a:r>
            <a:r>
              <a:rPr lang="hu-HU" dirty="0" smtClean="0"/>
              <a:t> </a:t>
            </a:r>
            <a:r>
              <a:rPr lang="hu-HU" dirty="0" err="1" smtClean="0"/>
              <a:t>LEUs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Enterprise</a:t>
            </a:r>
            <a:r>
              <a:rPr lang="hu-HU" dirty="0" smtClean="0"/>
              <a:t> </a:t>
            </a:r>
            <a:r>
              <a:rPr lang="hu-HU" dirty="0" err="1" smtClean="0"/>
              <a:t>register</a:t>
            </a:r>
            <a:r>
              <a:rPr lang="hu-HU" dirty="0" smtClean="0"/>
              <a:t> </a:t>
            </a:r>
          </a:p>
          <a:p>
            <a:pPr lvl="1"/>
            <a:r>
              <a:rPr lang="hu-HU" dirty="0" err="1" smtClean="0"/>
              <a:t>Enterprise</a:t>
            </a:r>
            <a:r>
              <a:rPr lang="hu-HU" dirty="0" smtClean="0"/>
              <a:t> </a:t>
            </a:r>
            <a:r>
              <a:rPr lang="hu-HU" dirty="0" err="1" smtClean="0"/>
              <a:t>group</a:t>
            </a:r>
            <a:r>
              <a:rPr lang="hu-HU" dirty="0" smtClean="0"/>
              <a:t> </a:t>
            </a:r>
            <a:r>
              <a:rPr lang="hu-HU" dirty="0" err="1" smtClean="0"/>
              <a:t>register</a:t>
            </a:r>
            <a:endParaRPr lang="hu-HU" dirty="0" smtClean="0"/>
          </a:p>
          <a:p>
            <a:r>
              <a:rPr lang="hu-HU" dirty="0" smtClean="0"/>
              <a:t>The SBR is </a:t>
            </a:r>
            <a:r>
              <a:rPr lang="hu-HU" dirty="0" err="1"/>
              <a:t>e</a:t>
            </a:r>
            <a:r>
              <a:rPr lang="hu-HU" dirty="0" err="1" smtClean="0"/>
              <a:t>mbedded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public</a:t>
            </a:r>
            <a:r>
              <a:rPr lang="hu-HU" dirty="0" smtClean="0"/>
              <a:t> </a:t>
            </a:r>
            <a:r>
              <a:rPr lang="hu-HU" dirty="0" err="1" smtClean="0"/>
              <a:t>administration</a:t>
            </a:r>
            <a:r>
              <a:rPr lang="hu-HU" dirty="0" smtClean="0"/>
              <a:t> </a:t>
            </a:r>
            <a:r>
              <a:rPr lang="hu-HU" dirty="0" err="1" smtClean="0"/>
              <a:t>system</a:t>
            </a:r>
            <a:r>
              <a:rPr lang="hu-HU" dirty="0"/>
              <a:t> </a:t>
            </a:r>
            <a:r>
              <a:rPr lang="hu-HU" dirty="0" smtClean="0"/>
              <a:t>– </a:t>
            </a:r>
            <a:r>
              <a:rPr lang="hu-HU" dirty="0" err="1" smtClean="0"/>
              <a:t>statistical</a:t>
            </a:r>
            <a:r>
              <a:rPr lang="hu-HU" dirty="0" smtClean="0"/>
              <a:t> </a:t>
            </a:r>
            <a:r>
              <a:rPr lang="hu-HU" dirty="0" err="1" smtClean="0"/>
              <a:t>number</a:t>
            </a: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3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886323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u-HU" sz="4000" b="1" dirty="0" smtClean="0"/>
              <a:t>The SBR </a:t>
            </a:r>
            <a:r>
              <a:rPr lang="hu-HU" sz="4000" b="1" dirty="0" err="1" smtClean="0"/>
              <a:t>at</a:t>
            </a:r>
            <a:r>
              <a:rPr lang="hu-HU" sz="4000" b="1" dirty="0" smtClean="0"/>
              <a:t> </a:t>
            </a:r>
            <a:r>
              <a:rPr lang="hu-HU" sz="4000" b="1" dirty="0" err="1" smtClean="0"/>
              <a:t>the</a:t>
            </a:r>
            <a:r>
              <a:rPr lang="hu-HU" sz="4000" b="1" dirty="0" smtClean="0"/>
              <a:t> </a:t>
            </a:r>
            <a:r>
              <a:rPr lang="hu-HU" sz="4000" b="1" dirty="0" err="1" smtClean="0"/>
              <a:t>Hungarian</a:t>
            </a:r>
            <a:r>
              <a:rPr lang="hu-HU" sz="4000" b="1" dirty="0" smtClean="0"/>
              <a:t> </a:t>
            </a:r>
            <a:r>
              <a:rPr lang="hu-HU" sz="4000" b="1" dirty="0" err="1" smtClean="0"/>
              <a:t>Central</a:t>
            </a:r>
            <a:r>
              <a:rPr lang="hu-HU" sz="4000" b="1" dirty="0" smtClean="0"/>
              <a:t> </a:t>
            </a:r>
            <a:r>
              <a:rPr lang="hu-HU" sz="4000" b="1" dirty="0" err="1" smtClean="0"/>
              <a:t>Statistical</a:t>
            </a:r>
            <a:r>
              <a:rPr lang="hu-HU" sz="4000" b="1" dirty="0" smtClean="0"/>
              <a:t> Office</a:t>
            </a:r>
            <a:endParaRPr lang="hu-HU" sz="4000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4</a:t>
            </a:fld>
            <a:endParaRPr lang="hu-HU"/>
          </a:p>
        </p:txBody>
      </p:sp>
      <p:pic>
        <p:nvPicPr>
          <p:cNvPr id="5" name="Image1"/>
          <p:cNvPicPr>
            <a:picLocks noGrp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 bwMode="auto">
          <a:xfrm>
            <a:off x="3454370" y="1690688"/>
            <a:ext cx="5283259" cy="4311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02495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The </a:t>
            </a:r>
            <a:r>
              <a:rPr lang="hu-HU" b="1" dirty="0" err="1" smtClean="0"/>
              <a:t>single-window</a:t>
            </a:r>
            <a:r>
              <a:rPr lang="hu-HU" b="1" dirty="0" smtClean="0"/>
              <a:t> </a:t>
            </a:r>
            <a:r>
              <a:rPr lang="hu-HU" b="1" dirty="0" err="1" smtClean="0"/>
              <a:t>system</a:t>
            </a:r>
            <a:endParaRPr lang="hu-HU" b="1" dirty="0"/>
          </a:p>
        </p:txBody>
      </p:sp>
      <p:pic>
        <p:nvPicPr>
          <p:cNvPr id="5" name="Tartalom helye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7006" y="1690688"/>
            <a:ext cx="6757987" cy="4110053"/>
          </a:xfr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5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77602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The IT </a:t>
            </a:r>
            <a:r>
              <a:rPr lang="hu-HU" b="1" dirty="0" err="1" smtClean="0"/>
              <a:t>environment</a:t>
            </a:r>
            <a:r>
              <a:rPr lang="hu-HU" b="1" dirty="0" smtClean="0"/>
              <a:t> of </a:t>
            </a:r>
            <a:r>
              <a:rPr lang="hu-HU" b="1" dirty="0" err="1" smtClean="0"/>
              <a:t>the</a:t>
            </a:r>
            <a:r>
              <a:rPr lang="hu-HU" b="1" dirty="0" smtClean="0"/>
              <a:t> SBR</a:t>
            </a:r>
            <a:endParaRPr lang="hu-HU" b="1" dirty="0"/>
          </a:p>
        </p:txBody>
      </p:sp>
      <p:pic>
        <p:nvPicPr>
          <p:cNvPr id="6" name="Tartalom helye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9687" y="1690688"/>
            <a:ext cx="9572625" cy="2095500"/>
          </a:xfrm>
        </p:spPr>
      </p:pic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6</a:t>
            </a:fld>
            <a:endParaRPr lang="hu-HU"/>
          </a:p>
        </p:txBody>
      </p:sp>
      <p:sp>
        <p:nvSpPr>
          <p:cNvPr id="7" name="Szövegdoboz 6"/>
          <p:cNvSpPr txBox="1"/>
          <p:nvPr/>
        </p:nvSpPr>
        <p:spPr>
          <a:xfrm>
            <a:off x="974785" y="4080294"/>
            <a:ext cx="911812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100" dirty="0" smtClean="0"/>
              <a:t>The </a:t>
            </a:r>
            <a:r>
              <a:rPr lang="hu-HU" sz="2100" dirty="0" err="1" smtClean="0"/>
              <a:t>infrastructure</a:t>
            </a:r>
            <a:r>
              <a:rPr lang="hu-HU" sz="2100" dirty="0" smtClean="0"/>
              <a:t> </a:t>
            </a:r>
            <a:r>
              <a:rPr lang="hu-HU" sz="2100" dirty="0" err="1" smtClean="0"/>
              <a:t>layer</a:t>
            </a:r>
            <a:r>
              <a:rPr lang="hu-HU" sz="2100" dirty="0" smtClean="0"/>
              <a:t> </a:t>
            </a:r>
            <a:r>
              <a:rPr lang="hu-HU" sz="2100" dirty="0" err="1" smtClean="0"/>
              <a:t>consists</a:t>
            </a:r>
            <a:r>
              <a:rPr lang="hu-HU" sz="2100" dirty="0" smtClean="0"/>
              <a:t> of </a:t>
            </a:r>
            <a:r>
              <a:rPr lang="hu-HU" sz="2100" dirty="0" err="1" smtClean="0"/>
              <a:t>the</a:t>
            </a:r>
            <a:r>
              <a:rPr lang="hu-HU" sz="2100" dirty="0" smtClean="0"/>
              <a:t> RDBMS and </a:t>
            </a:r>
            <a:r>
              <a:rPr lang="hu-HU" sz="2100" dirty="0" err="1" smtClean="0"/>
              <a:t>the</a:t>
            </a:r>
            <a:r>
              <a:rPr lang="hu-HU" sz="2100" dirty="0" smtClean="0"/>
              <a:t> </a:t>
            </a:r>
            <a:r>
              <a:rPr lang="hu-HU" sz="2100" dirty="0" err="1" smtClean="0"/>
              <a:t>messaging</a:t>
            </a:r>
            <a:r>
              <a:rPr lang="hu-HU" sz="2100" dirty="0" smtClean="0"/>
              <a:t> (MQ) </a:t>
            </a:r>
            <a:r>
              <a:rPr lang="hu-HU" sz="2100" dirty="0" err="1" smtClean="0"/>
              <a:t>systems</a:t>
            </a:r>
            <a:r>
              <a:rPr lang="hu-HU" sz="21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100" dirty="0" err="1" smtClean="0"/>
              <a:t>Asynchronous</a:t>
            </a:r>
            <a:r>
              <a:rPr lang="hu-HU" sz="2100" dirty="0" smtClean="0"/>
              <a:t> </a:t>
            </a:r>
            <a:r>
              <a:rPr lang="hu-HU" sz="2100" dirty="0" err="1" smtClean="0"/>
              <a:t>communication</a:t>
            </a:r>
            <a:r>
              <a:rPr lang="hu-HU" sz="2100" dirty="0" smtClean="0"/>
              <a:t>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hu-HU" sz="2100" dirty="0" smtClean="0"/>
              <a:t>Data </a:t>
            </a:r>
            <a:r>
              <a:rPr lang="hu-HU" sz="2100" dirty="0" err="1" smtClean="0"/>
              <a:t>exchange</a:t>
            </a:r>
            <a:r>
              <a:rPr lang="hu-HU" sz="2100" dirty="0" smtClean="0"/>
              <a:t> </a:t>
            </a:r>
            <a:r>
              <a:rPr lang="hu-HU" sz="2100" dirty="0" err="1" smtClean="0"/>
              <a:t>in</a:t>
            </a:r>
            <a:r>
              <a:rPr lang="hu-HU" sz="2100" dirty="0" smtClean="0"/>
              <a:t> XML </a:t>
            </a:r>
            <a:r>
              <a:rPr lang="hu-HU" sz="2100" dirty="0" err="1" smtClean="0"/>
              <a:t>format</a:t>
            </a:r>
            <a:r>
              <a:rPr lang="hu-HU" sz="2100" dirty="0" smtClean="0"/>
              <a:t>.</a:t>
            </a:r>
            <a:endParaRPr lang="hu-HU" sz="2100" dirty="0"/>
          </a:p>
        </p:txBody>
      </p:sp>
    </p:spTree>
    <p:extLst>
      <p:ext uri="{BB962C8B-B14F-4D97-AF65-F5344CB8AC3E}">
        <p14:creationId xmlns:p14="http://schemas.microsoft.com/office/powerpoint/2010/main" val="2291347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The </a:t>
            </a:r>
            <a:r>
              <a:rPr lang="hu-HU" b="1" dirty="0" err="1" smtClean="0"/>
              <a:t>physical</a:t>
            </a:r>
            <a:r>
              <a:rPr lang="hu-HU" b="1" dirty="0" smtClean="0"/>
              <a:t> </a:t>
            </a:r>
            <a:r>
              <a:rPr lang="hu-HU" b="1" dirty="0" err="1" smtClean="0"/>
              <a:t>data</a:t>
            </a:r>
            <a:r>
              <a:rPr lang="hu-HU" b="1" dirty="0" smtClean="0"/>
              <a:t> </a:t>
            </a:r>
            <a:r>
              <a:rPr lang="hu-HU" b="1" dirty="0" err="1" smtClean="0"/>
              <a:t>model</a:t>
            </a:r>
            <a:r>
              <a:rPr lang="hu-HU" b="1" dirty="0" smtClean="0"/>
              <a:t> of </a:t>
            </a:r>
            <a:r>
              <a:rPr lang="hu-HU" b="1" dirty="0" err="1" smtClean="0"/>
              <a:t>the</a:t>
            </a:r>
            <a:r>
              <a:rPr lang="hu-HU" b="1" dirty="0" smtClean="0"/>
              <a:t> SBR</a:t>
            </a:r>
            <a:endParaRPr lang="hu-HU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7</a:t>
            </a:fld>
            <a:endParaRPr lang="hu-HU"/>
          </a:p>
        </p:txBody>
      </p:sp>
      <p:pic>
        <p:nvPicPr>
          <p:cNvPr id="7" name="Tartalom helye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96493" y="1828800"/>
            <a:ext cx="5236704" cy="4213226"/>
          </a:xfrm>
        </p:spPr>
      </p:pic>
    </p:spTree>
    <p:extLst>
      <p:ext uri="{BB962C8B-B14F-4D97-AF65-F5344CB8AC3E}">
        <p14:creationId xmlns:p14="http://schemas.microsoft.com/office/powerpoint/2010/main" val="3775507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The update </a:t>
            </a:r>
            <a:r>
              <a:rPr lang="hu-HU" b="1" dirty="0" err="1" smtClean="0"/>
              <a:t>mechanism</a:t>
            </a:r>
            <a:r>
              <a:rPr lang="hu-HU" b="1" dirty="0" smtClean="0"/>
              <a:t> of </a:t>
            </a:r>
            <a:r>
              <a:rPr lang="hu-HU" b="1" dirty="0" err="1" smtClean="0"/>
              <a:t>the</a:t>
            </a:r>
            <a:r>
              <a:rPr lang="hu-HU" b="1" dirty="0" smtClean="0"/>
              <a:t> SBR</a:t>
            </a:r>
            <a:endParaRPr lang="hu-HU" b="1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8</a:t>
            </a:fld>
            <a:endParaRPr lang="hu-HU"/>
          </a:p>
        </p:txBody>
      </p:sp>
      <p:pic>
        <p:nvPicPr>
          <p:cNvPr id="5" name="Picture 10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6385" y="1825625"/>
            <a:ext cx="7582514" cy="42646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48704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b="1" dirty="0" smtClean="0"/>
              <a:t>Batch </a:t>
            </a:r>
            <a:r>
              <a:rPr lang="hu-HU" b="1" dirty="0" err="1" smtClean="0"/>
              <a:t>data</a:t>
            </a:r>
            <a:r>
              <a:rPr lang="hu-HU" b="1" dirty="0" smtClean="0"/>
              <a:t> </a:t>
            </a:r>
            <a:r>
              <a:rPr lang="hu-HU" b="1" dirty="0" err="1" smtClean="0"/>
              <a:t>processing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u-HU" dirty="0" smtClean="0"/>
              <a:t>Data </a:t>
            </a:r>
            <a:r>
              <a:rPr lang="hu-HU" dirty="0" err="1" smtClean="0"/>
              <a:t>can</a:t>
            </a:r>
            <a:r>
              <a:rPr lang="hu-HU" dirty="0" smtClean="0"/>
              <a:t> </a:t>
            </a:r>
            <a:r>
              <a:rPr lang="hu-HU" dirty="0" err="1" smtClean="0"/>
              <a:t>arrive</a:t>
            </a:r>
            <a:r>
              <a:rPr lang="hu-HU" dirty="0" smtClean="0"/>
              <a:t> </a:t>
            </a:r>
            <a:r>
              <a:rPr lang="hu-HU" dirty="0" err="1" smtClean="0"/>
              <a:t>anytime</a:t>
            </a:r>
            <a:r>
              <a:rPr lang="hu-HU" dirty="0" smtClean="0"/>
              <a:t> </a:t>
            </a:r>
            <a:r>
              <a:rPr lang="hu-HU" dirty="0" err="1" smtClean="0"/>
              <a:t>during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day</a:t>
            </a:r>
            <a:r>
              <a:rPr lang="hu-HU" dirty="0" smtClean="0"/>
              <a:t>.</a:t>
            </a:r>
          </a:p>
          <a:p>
            <a:r>
              <a:rPr lang="hu-HU" dirty="0" err="1" smtClean="0"/>
              <a:t>It</a:t>
            </a:r>
            <a:r>
              <a:rPr lang="hu-HU" dirty="0" smtClean="0"/>
              <a:t> </a:t>
            </a:r>
            <a:r>
              <a:rPr lang="hu-HU" dirty="0" err="1" smtClean="0"/>
              <a:t>gets</a:t>
            </a:r>
            <a:r>
              <a:rPr lang="hu-HU" dirty="0" smtClean="0"/>
              <a:t> </a:t>
            </a:r>
            <a:r>
              <a:rPr lang="hu-HU" dirty="0" err="1" smtClean="0"/>
              <a:t>loaded</a:t>
            </a:r>
            <a:r>
              <a:rPr lang="hu-HU" dirty="0" smtClean="0"/>
              <a:t> </a:t>
            </a:r>
            <a:r>
              <a:rPr lang="hu-HU" dirty="0" err="1" smtClean="0"/>
              <a:t>into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RDBMS </a:t>
            </a:r>
            <a:r>
              <a:rPr lang="hu-HU" dirty="0" err="1" smtClean="0"/>
              <a:t>after</a:t>
            </a:r>
            <a:r>
              <a:rPr lang="hu-HU" dirty="0" smtClean="0"/>
              <a:t> </a:t>
            </a:r>
            <a:r>
              <a:rPr lang="hu-HU" dirty="0" err="1" smtClean="0"/>
              <a:t>pre-validation</a:t>
            </a:r>
            <a:r>
              <a:rPr lang="hu-HU" dirty="0" smtClean="0"/>
              <a:t> </a:t>
            </a:r>
            <a:r>
              <a:rPr lang="hu-HU" dirty="0" err="1" smtClean="0"/>
              <a:t>done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MQ.</a:t>
            </a:r>
          </a:p>
          <a:p>
            <a:r>
              <a:rPr lang="hu-HU" dirty="0" smtClean="0"/>
              <a:t>A </a:t>
            </a:r>
            <a:r>
              <a:rPr lang="hu-HU" dirty="0" err="1" smtClean="0"/>
              <a:t>scheduled</a:t>
            </a:r>
            <a:r>
              <a:rPr lang="hu-HU" dirty="0" smtClean="0"/>
              <a:t> </a:t>
            </a:r>
            <a:r>
              <a:rPr lang="hu-HU" dirty="0" err="1" smtClean="0"/>
              <a:t>job</a:t>
            </a:r>
            <a:r>
              <a:rPr lang="hu-HU" dirty="0" smtClean="0"/>
              <a:t> </a:t>
            </a:r>
            <a:r>
              <a:rPr lang="hu-HU" dirty="0" err="1" smtClean="0"/>
              <a:t>starts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PL/SQL </a:t>
            </a:r>
            <a:r>
              <a:rPr lang="hu-HU" dirty="0" err="1" smtClean="0"/>
              <a:t>scripts</a:t>
            </a:r>
            <a:r>
              <a:rPr lang="hu-HU" dirty="0" smtClean="0"/>
              <a:t> </a:t>
            </a:r>
            <a:r>
              <a:rPr lang="hu-HU" dirty="0" err="1" smtClean="0"/>
              <a:t>which</a:t>
            </a:r>
            <a:r>
              <a:rPr lang="hu-HU" dirty="0" smtClean="0"/>
              <a:t> </a:t>
            </a:r>
            <a:r>
              <a:rPr lang="hu-HU" dirty="0" err="1" smtClean="0"/>
              <a:t>processes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records</a:t>
            </a:r>
            <a:r>
              <a:rPr lang="hu-HU" dirty="0" smtClean="0"/>
              <a:t> </a:t>
            </a:r>
            <a:r>
              <a:rPr lang="hu-HU" dirty="0" err="1" smtClean="0"/>
              <a:t>arrived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previous</a:t>
            </a:r>
            <a:r>
              <a:rPr lang="hu-HU" dirty="0" smtClean="0"/>
              <a:t> </a:t>
            </a:r>
            <a:r>
              <a:rPr lang="hu-HU" dirty="0" err="1" smtClean="0"/>
              <a:t>day</a:t>
            </a:r>
            <a:r>
              <a:rPr lang="hu-HU" dirty="0" smtClean="0"/>
              <a:t> </a:t>
            </a:r>
            <a:r>
              <a:rPr lang="hu-HU" dirty="0" err="1" smtClean="0"/>
              <a:t>from</a:t>
            </a:r>
            <a:r>
              <a:rPr lang="hu-HU" dirty="0" smtClean="0"/>
              <a:t> </a:t>
            </a:r>
            <a:r>
              <a:rPr lang="hu-HU" dirty="0" err="1" smtClean="0"/>
              <a:t>each</a:t>
            </a:r>
            <a:r>
              <a:rPr lang="hu-HU" dirty="0" smtClean="0"/>
              <a:t> </a:t>
            </a:r>
            <a:r>
              <a:rPr lang="hu-HU" dirty="0" err="1" smtClean="0"/>
              <a:t>source</a:t>
            </a:r>
            <a:r>
              <a:rPr lang="hu-HU" dirty="0" smtClean="0"/>
              <a:t>.</a:t>
            </a:r>
          </a:p>
          <a:p>
            <a:r>
              <a:rPr lang="hu-HU" dirty="0" smtClean="0"/>
              <a:t>The </a:t>
            </a:r>
            <a:r>
              <a:rPr lang="hu-HU" dirty="0" err="1" smtClean="0"/>
              <a:t>jobs</a:t>
            </a:r>
            <a:r>
              <a:rPr lang="hu-HU" dirty="0" smtClean="0"/>
              <a:t> </a:t>
            </a:r>
            <a:r>
              <a:rPr lang="hu-HU" dirty="0" err="1" smtClean="0"/>
              <a:t>run</a:t>
            </a:r>
            <a:r>
              <a:rPr lang="hu-HU" dirty="0" smtClean="0"/>
              <a:t> </a:t>
            </a:r>
            <a:r>
              <a:rPr lang="hu-HU" dirty="0" err="1" smtClean="0"/>
              <a:t>overnight</a:t>
            </a:r>
            <a:r>
              <a:rPr lang="hu-HU" dirty="0" smtClean="0"/>
              <a:t> </a:t>
            </a:r>
            <a:r>
              <a:rPr lang="hu-HU" dirty="0" err="1" smtClean="0"/>
              <a:t>between</a:t>
            </a:r>
            <a:r>
              <a:rPr lang="hu-HU" dirty="0" smtClean="0"/>
              <a:t> 2:30 AM and 6:30 AM, </a:t>
            </a:r>
            <a:r>
              <a:rPr lang="hu-HU" dirty="0" err="1" smtClean="0"/>
              <a:t>it</a:t>
            </a:r>
            <a:r>
              <a:rPr lang="hu-HU" dirty="0" smtClean="0"/>
              <a:t> is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time</a:t>
            </a:r>
            <a:r>
              <a:rPr lang="hu-HU" dirty="0" smtClean="0"/>
              <a:t> </a:t>
            </a:r>
            <a:r>
              <a:rPr lang="hu-HU" dirty="0" err="1" smtClean="0"/>
              <a:t>window</a:t>
            </a:r>
            <a:r>
              <a:rPr lang="hu-HU" dirty="0" smtClean="0"/>
              <a:t> </a:t>
            </a:r>
            <a:r>
              <a:rPr lang="hu-HU" dirty="0" err="1" smtClean="0"/>
              <a:t>when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SBR is </a:t>
            </a:r>
            <a:r>
              <a:rPr lang="hu-HU" dirty="0" err="1" smtClean="0"/>
              <a:t>updated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batch </a:t>
            </a:r>
            <a:r>
              <a:rPr lang="hu-HU" dirty="0" err="1" smtClean="0"/>
              <a:t>processes</a:t>
            </a:r>
            <a:r>
              <a:rPr lang="hu-HU" dirty="0" smtClean="0"/>
              <a:t>.</a:t>
            </a:r>
          </a:p>
          <a:p>
            <a:r>
              <a:rPr lang="hu-HU" dirty="0" smtClean="0"/>
              <a:t>The </a:t>
            </a:r>
            <a:r>
              <a:rPr lang="hu-HU" dirty="0" err="1" smtClean="0"/>
              <a:t>processed</a:t>
            </a:r>
            <a:r>
              <a:rPr lang="hu-HU" dirty="0" smtClean="0"/>
              <a:t> </a:t>
            </a:r>
            <a:r>
              <a:rPr lang="hu-HU" dirty="0" err="1" smtClean="0"/>
              <a:t>records</a:t>
            </a:r>
            <a:r>
              <a:rPr lang="hu-HU" dirty="0" smtClean="0"/>
              <a:t> </a:t>
            </a:r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pre-validation</a:t>
            </a:r>
            <a:r>
              <a:rPr lang="hu-HU" dirty="0" smtClean="0"/>
              <a:t> </a:t>
            </a:r>
            <a:r>
              <a:rPr lang="hu-HU" dirty="0" err="1" smtClean="0"/>
              <a:t>tables</a:t>
            </a:r>
            <a:r>
              <a:rPr lang="hu-HU" dirty="0" smtClean="0"/>
              <a:t> </a:t>
            </a:r>
            <a:r>
              <a:rPr lang="hu-HU" dirty="0" err="1" smtClean="0"/>
              <a:t>are</a:t>
            </a:r>
            <a:r>
              <a:rPr lang="hu-HU" dirty="0" smtClean="0"/>
              <a:t> </a:t>
            </a:r>
            <a:r>
              <a:rPr lang="hu-HU" dirty="0" err="1" smtClean="0"/>
              <a:t>marked</a:t>
            </a:r>
            <a:r>
              <a:rPr lang="hu-HU" dirty="0"/>
              <a:t> </a:t>
            </a:r>
            <a:r>
              <a:rPr lang="hu-HU" dirty="0" err="1" smtClean="0"/>
              <a:t>depending</a:t>
            </a:r>
            <a:r>
              <a:rPr lang="hu-HU" dirty="0" smtClean="0"/>
              <a:t> </a:t>
            </a:r>
            <a:r>
              <a:rPr lang="hu-HU" dirty="0" err="1" smtClean="0"/>
              <a:t>on</a:t>
            </a:r>
            <a:r>
              <a:rPr lang="hu-HU" dirty="0" smtClean="0"/>
              <a:t>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result</a:t>
            </a:r>
            <a:r>
              <a:rPr lang="hu-HU" dirty="0" smtClean="0"/>
              <a:t>.</a:t>
            </a:r>
          </a:p>
          <a:p>
            <a:r>
              <a:rPr lang="hu-HU" dirty="0" smtClean="0"/>
              <a:t>The </a:t>
            </a:r>
            <a:r>
              <a:rPr lang="hu-HU" dirty="0" err="1" smtClean="0"/>
              <a:t>logfile</a:t>
            </a:r>
            <a:r>
              <a:rPr lang="hu-HU" dirty="0" smtClean="0"/>
              <a:t> of </a:t>
            </a:r>
            <a:r>
              <a:rPr lang="hu-HU" dirty="0" err="1" smtClean="0"/>
              <a:t>the</a:t>
            </a:r>
            <a:r>
              <a:rPr lang="hu-HU" dirty="0" smtClean="0"/>
              <a:t> </a:t>
            </a:r>
            <a:r>
              <a:rPr lang="hu-HU" dirty="0" err="1" smtClean="0"/>
              <a:t>process</a:t>
            </a:r>
            <a:r>
              <a:rPr lang="hu-HU" dirty="0" smtClean="0"/>
              <a:t> is </a:t>
            </a:r>
            <a:r>
              <a:rPr lang="hu-HU" dirty="0" err="1" smtClean="0"/>
              <a:t>sent</a:t>
            </a:r>
            <a:r>
              <a:rPr lang="hu-HU" dirty="0" smtClean="0"/>
              <a:t> </a:t>
            </a:r>
            <a:r>
              <a:rPr lang="hu-HU" dirty="0" err="1" smtClean="0"/>
              <a:t>automatically</a:t>
            </a:r>
            <a:r>
              <a:rPr lang="hu-HU" dirty="0" smtClean="0"/>
              <a:t> </a:t>
            </a:r>
            <a:r>
              <a:rPr lang="hu-HU" dirty="0" err="1" smtClean="0"/>
              <a:t>by</a:t>
            </a:r>
            <a:r>
              <a:rPr lang="hu-HU" dirty="0" smtClean="0"/>
              <a:t> email. </a:t>
            </a:r>
          </a:p>
          <a:p>
            <a:r>
              <a:rPr lang="hu-HU" dirty="0" err="1" smtClean="0"/>
              <a:t>In</a:t>
            </a:r>
            <a:r>
              <a:rPr lang="hu-HU" dirty="0" smtClean="0"/>
              <a:t> </a:t>
            </a:r>
            <a:r>
              <a:rPr lang="hu-HU" dirty="0" err="1" smtClean="0"/>
              <a:t>case</a:t>
            </a:r>
            <a:r>
              <a:rPr lang="hu-HU" dirty="0" smtClean="0"/>
              <a:t> of </a:t>
            </a:r>
            <a:r>
              <a:rPr lang="hu-HU" dirty="0" err="1" smtClean="0"/>
              <a:t>unsuccessful</a:t>
            </a:r>
            <a:r>
              <a:rPr lang="hu-HU" dirty="0" smtClean="0"/>
              <a:t> </a:t>
            </a:r>
            <a:r>
              <a:rPr lang="hu-HU" dirty="0" err="1" smtClean="0"/>
              <a:t>processing</a:t>
            </a:r>
            <a:r>
              <a:rPr lang="hu-HU" dirty="0" smtClean="0"/>
              <a:t> </a:t>
            </a:r>
            <a:r>
              <a:rPr lang="hu-HU" dirty="0" err="1" smtClean="0"/>
              <a:t>manual</a:t>
            </a:r>
            <a:r>
              <a:rPr lang="hu-HU" dirty="0" smtClean="0"/>
              <a:t> </a:t>
            </a:r>
            <a:r>
              <a:rPr lang="hu-HU" dirty="0" err="1" smtClean="0"/>
              <a:t>investigation</a:t>
            </a:r>
            <a:r>
              <a:rPr lang="hu-HU" dirty="0" smtClean="0"/>
              <a:t> is </a:t>
            </a:r>
            <a:r>
              <a:rPr lang="hu-HU" dirty="0" err="1" smtClean="0"/>
              <a:t>required</a:t>
            </a:r>
            <a:r>
              <a:rPr lang="hu-HU" dirty="0" smtClean="0"/>
              <a:t>.</a:t>
            </a:r>
          </a:p>
          <a:p>
            <a:pPr marL="0" indent="0">
              <a:buNone/>
            </a:pPr>
            <a:endParaRPr lang="hu-HU" dirty="0" smtClean="0"/>
          </a:p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EC6E1-F1C1-444D-8DA3-0621314F7DF1}" type="slidenum">
              <a:rPr lang="hu-HU" smtClean="0"/>
              <a:t>9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5671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um" ma:contentTypeID="0x0101000FDB48AD5866D645BB0EE4F460BF82F1" ma:contentTypeVersion="0" ma:contentTypeDescription="Új dokumentum létrehozása." ma:contentTypeScope="" ma:versionID="8a3f37dd5261c935f772846763d9453a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d047bb06e0a2f553563b46466d8dd50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artalomtípus"/>
        <xsd:element ref="dc:title" minOccurs="0" maxOccurs="1" ma:index="4" ma:displayName="Cím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A80D48-2377-4F80-9511-B718F6BDB429}">
  <ds:schemaRefs>
    <ds:schemaRef ds:uri="http://schemas.openxmlformats.org/package/2006/metadata/core-properties"/>
    <ds:schemaRef ds:uri="http://purl.org/dc/terms/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EAB8B7B-805B-4959-9C36-397AABFB208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0F19DC6E-76E8-47E8-A11A-620C1CF63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2608</TotalTime>
  <Words>647</Words>
  <Application>Microsoft Office PowerPoint</Application>
  <PresentationFormat>Szélesvásznú</PresentationFormat>
  <Paragraphs>109</Paragraphs>
  <Slides>14</Slides>
  <Notes>2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Myriad </vt:lpstr>
      <vt:lpstr>Office-téma</vt:lpstr>
      <vt:lpstr>PowerPoint bemutató</vt:lpstr>
      <vt:lpstr>Contents</vt:lpstr>
      <vt:lpstr>History of the Hungarian SBR</vt:lpstr>
      <vt:lpstr>The SBR at the Hungarian Central Statistical Office</vt:lpstr>
      <vt:lpstr>The single-window system</vt:lpstr>
      <vt:lpstr>The IT environment of the SBR</vt:lpstr>
      <vt:lpstr>The physical data model of the SBR</vt:lpstr>
      <vt:lpstr>The update mechanism of the SBR</vt:lpstr>
      <vt:lpstr>Batch data processing</vt:lpstr>
      <vt:lpstr>The assessment of the IT environment of the SBR</vt:lpstr>
      <vt:lpstr>Challenges</vt:lpstr>
      <vt:lpstr>Summary and conclusions</vt:lpstr>
      <vt:lpstr>Summary and conclusions</vt:lpstr>
      <vt:lpstr>PowerPoint bemutató</vt:lpstr>
    </vt:vector>
  </TitlesOfParts>
  <Company>KSH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bemutató</dc:title>
  <dc:creator>Simonné Horváth Gabriella</dc:creator>
  <cp:lastModifiedBy>Pálosi Péter</cp:lastModifiedBy>
  <cp:revision>155</cp:revision>
  <dcterms:created xsi:type="dcterms:W3CDTF">2017-03-01T09:38:02Z</dcterms:created>
  <dcterms:modified xsi:type="dcterms:W3CDTF">2023-09-26T13:19:37Z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0x0101000FDB48AD5866D645BB0EE4F460BF82F1</vt:lpwstr>
  </property>
</Properties>
</file>