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37" r:id="rId2"/>
    <p:sldId id="439" r:id="rId3"/>
    <p:sldId id="440" r:id="rId4"/>
    <p:sldId id="441" r:id="rId5"/>
    <p:sldId id="442" r:id="rId6"/>
    <p:sldId id="443" r:id="rId7"/>
    <p:sldId id="444" r:id="rId8"/>
    <p:sldId id="445" r:id="rId9"/>
    <p:sldId id="446" r:id="rId10"/>
    <p:sldId id="447" r:id="rId11"/>
    <p:sldId id="449" r:id="rId12"/>
    <p:sldId id="450" r:id="rId13"/>
    <p:sldId id="451" r:id="rId14"/>
    <p:sldId id="452" r:id="rId15"/>
    <p:sldId id="453" r:id="rId16"/>
    <p:sldId id="454" r:id="rId17"/>
    <p:sldId id="455" r:id="rId18"/>
    <p:sldId id="436" r:id="rId19"/>
  </p:sldIdLst>
  <p:sldSz cx="12195175" cy="6859588"/>
  <p:notesSz cx="6797675" cy="9928225"/>
  <p:embeddedFontLst>
    <p:embeddedFont>
      <p:font typeface="Cambria Math" panose="02040503050406030204" pitchFamily="18" charset="0"/>
      <p:regular r:id="rId22"/>
    </p:embeddedFont>
    <p:embeddedFont>
      <p:font typeface="Statis Sans" panose="020B0503050000020004" pitchFamily="34" charset="0"/>
      <p:regular r:id="rId23"/>
      <p:bold r:id="rId24"/>
      <p:italic r:id="rId25"/>
      <p:boldItalic r:id="rId26"/>
    </p:embeddedFont>
    <p:embeddedFont>
      <p:font typeface="Statis Sans Light" panose="020B0403050000020004" pitchFamily="34" charset="0"/>
      <p:regular r:id="rId27"/>
      <p:italic r:id="rId28"/>
    </p:embeddedFont>
  </p:embeddedFontLst>
  <p:defaultTextStyle>
    <a:defPPr>
      <a:defRPr lang="de-DE"/>
    </a:defPPr>
    <a:lvl1pPr marL="0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722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444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9166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888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610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8332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8053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7775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hias Friedrich" initials="MF" lastIdx="1" clrIdx="0">
    <p:extLst>
      <p:ext uri="{19B8F6BF-5375-455C-9EA6-DF929625EA0E}">
        <p15:presenceInfo xmlns:p15="http://schemas.microsoft.com/office/powerpoint/2012/main" userId="8550697cc3795f4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AEF"/>
    <a:srgbClr val="E1E1E1"/>
    <a:srgbClr val="EAEAEA"/>
    <a:srgbClr val="C3C3C3"/>
    <a:srgbClr val="999999"/>
    <a:srgbClr val="696969"/>
    <a:srgbClr val="FFCC00"/>
    <a:srgbClr val="CC0033"/>
    <a:srgbClr val="90D2FC"/>
    <a:srgbClr val="00B2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7382" autoAdjust="0"/>
  </p:normalViewPr>
  <p:slideViewPr>
    <p:cSldViewPr snapToGrid="0" snapToObjects="1">
      <p:cViewPr varScale="1">
        <p:scale>
          <a:sx n="86" d="100"/>
          <a:sy n="86" d="100"/>
        </p:scale>
        <p:origin x="55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1" cy="496887"/>
          </a:xfrm>
          <a:prstGeom prst="rect">
            <a:avLst/>
          </a:prstGeom>
        </p:spPr>
        <p:txBody>
          <a:bodyPr vert="horz" lIns="91756" tIns="45878" rIns="91756" bIns="45878" rtlCol="0"/>
          <a:lstStyle>
            <a:lvl1pPr algn="l">
              <a:defRPr sz="1200"/>
            </a:lvl1pPr>
          </a:lstStyle>
          <a:p>
            <a:endParaRPr lang="de-DE" dirty="0">
              <a:latin typeface="Statis Sans" panose="020B0503050000020004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7" y="1"/>
            <a:ext cx="2946401" cy="496887"/>
          </a:xfrm>
          <a:prstGeom prst="rect">
            <a:avLst/>
          </a:prstGeom>
        </p:spPr>
        <p:txBody>
          <a:bodyPr vert="horz" lIns="91756" tIns="45878" rIns="91756" bIns="45878" rtlCol="0"/>
          <a:lstStyle>
            <a:lvl1pPr algn="r">
              <a:defRPr sz="1200"/>
            </a:lvl1pPr>
          </a:lstStyle>
          <a:p>
            <a:fld id="{3CF4DE4A-EBEF-48E6-8F0E-519C84312126}" type="datetimeFigureOut">
              <a:rPr lang="en-GB" smtClean="0">
                <a:latin typeface="Statis Sans" panose="020B0503050000020004" pitchFamily="34" charset="0"/>
              </a:rPr>
              <a:t>22/09/2023</a:t>
            </a:fld>
            <a:endParaRPr lang="en-GB" dirty="0">
              <a:latin typeface="Statis Sans" panose="020B0503050000020004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1"/>
            <a:ext cx="2946401" cy="496887"/>
          </a:xfrm>
          <a:prstGeom prst="rect">
            <a:avLst/>
          </a:prstGeom>
        </p:spPr>
        <p:txBody>
          <a:bodyPr vert="horz" lIns="91756" tIns="45878" rIns="91756" bIns="45878" rtlCol="0" anchor="b"/>
          <a:lstStyle>
            <a:lvl1pPr algn="l">
              <a:defRPr sz="1200"/>
            </a:lvl1pPr>
          </a:lstStyle>
          <a:p>
            <a:endParaRPr lang="de-DE" dirty="0">
              <a:latin typeface="Statis Sans" panose="020B0503050000020004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7" y="9429751"/>
            <a:ext cx="2946401" cy="496887"/>
          </a:xfrm>
          <a:prstGeom prst="rect">
            <a:avLst/>
          </a:prstGeom>
        </p:spPr>
        <p:txBody>
          <a:bodyPr vert="horz" lIns="91756" tIns="45878" rIns="91756" bIns="45878" rtlCol="0" anchor="b"/>
          <a:lstStyle>
            <a:lvl1pPr algn="r">
              <a:defRPr sz="1200"/>
            </a:lvl1pPr>
          </a:lstStyle>
          <a:p>
            <a:fld id="{988AD56A-E425-4921-84C1-03420AB58DAC}" type="slidenum">
              <a:rPr lang="en-GB" smtClean="0">
                <a:latin typeface="Statis Sans" panose="020B0503050000020004" pitchFamily="34" charset="0"/>
              </a:rPr>
              <a:t>‹Nr.›</a:t>
            </a:fld>
            <a:endParaRPr lang="en-GB" dirty="0">
              <a:latin typeface="Statis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800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1"/>
          </a:xfrm>
          <a:prstGeom prst="rect">
            <a:avLst/>
          </a:prstGeom>
        </p:spPr>
        <p:txBody>
          <a:bodyPr vert="horz" lIns="91756" tIns="45878" rIns="91756" bIns="45878" rtlCol="0"/>
          <a:lstStyle>
            <a:lvl1pPr algn="l">
              <a:defRPr sz="1200">
                <a:latin typeface="Statis Sans" panose="020B05030500000200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411"/>
          </a:xfrm>
          <a:prstGeom prst="rect">
            <a:avLst/>
          </a:prstGeom>
        </p:spPr>
        <p:txBody>
          <a:bodyPr vert="horz" lIns="91756" tIns="45878" rIns="91756" bIns="45878" rtlCol="0"/>
          <a:lstStyle>
            <a:lvl1pPr algn="r">
              <a:defRPr sz="1200">
                <a:latin typeface="Statis Sans" panose="020B0503050000020004" pitchFamily="34" charset="0"/>
              </a:defRPr>
            </a:lvl1pPr>
          </a:lstStyle>
          <a:p>
            <a:fld id="{8D9BBD62-E87A-4D5C-B70B-7C95F8DCB9B3}" type="datetimeFigureOut">
              <a:rPr lang="en-GB" smtClean="0"/>
              <a:pPr/>
              <a:t>22/09/2023</a:t>
            </a:fld>
            <a:endParaRPr lang="en-GB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56" tIns="45878" rIns="91756" bIns="45878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1"/>
          </a:xfrm>
          <a:prstGeom prst="rect">
            <a:avLst/>
          </a:prstGeom>
        </p:spPr>
        <p:txBody>
          <a:bodyPr vert="horz" lIns="91756" tIns="45878" rIns="91756" bIns="45878" rtlCol="0"/>
          <a:lstStyle/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Ebene</a:t>
            </a:r>
          </a:p>
          <a:p>
            <a:pPr lvl="2"/>
            <a:r>
              <a:rPr lang="en-GB" dirty="0" err="1"/>
              <a:t>Dritte</a:t>
            </a:r>
            <a:r>
              <a:rPr lang="en-GB" dirty="0"/>
              <a:t> Ebene</a:t>
            </a:r>
          </a:p>
          <a:p>
            <a:pPr lvl="3"/>
            <a:r>
              <a:rPr lang="en-GB" dirty="0" err="1"/>
              <a:t>Vierte</a:t>
            </a:r>
            <a:r>
              <a:rPr lang="en-GB" dirty="0"/>
              <a:t> Ebene</a:t>
            </a:r>
          </a:p>
          <a:p>
            <a:pPr lvl="4"/>
            <a:r>
              <a:rPr lang="en-GB" dirty="0" err="1"/>
              <a:t>Fünfte</a:t>
            </a:r>
            <a:r>
              <a:rPr lang="en-GB" dirty="0"/>
              <a:t>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9" cy="496411"/>
          </a:xfrm>
          <a:prstGeom prst="rect">
            <a:avLst/>
          </a:prstGeom>
        </p:spPr>
        <p:txBody>
          <a:bodyPr vert="horz" lIns="91756" tIns="45878" rIns="91756" bIns="45878" rtlCol="0" anchor="b"/>
          <a:lstStyle>
            <a:lvl1pPr algn="l">
              <a:defRPr sz="1200">
                <a:latin typeface="Statis Sans" panose="020B05030500000200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5" y="9430092"/>
            <a:ext cx="2945659" cy="496411"/>
          </a:xfrm>
          <a:prstGeom prst="rect">
            <a:avLst/>
          </a:prstGeom>
        </p:spPr>
        <p:txBody>
          <a:bodyPr vert="horz" lIns="91756" tIns="45878" rIns="91756" bIns="45878" rtlCol="0" anchor="b"/>
          <a:lstStyle>
            <a:lvl1pPr algn="r">
              <a:defRPr sz="1200">
                <a:latin typeface="Statis Sans" panose="020B0503050000020004" pitchFamily="34" charset="0"/>
              </a:defRPr>
            </a:lvl1pPr>
          </a:lstStyle>
          <a:p>
            <a:fld id="{74870A76-7E73-40B4-AABF-FD9679C021EA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73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444" rtl="0" eaLnBrk="1" latinLnBrk="0" hangingPunct="1">
      <a:defRPr sz="1600" kern="1200">
        <a:solidFill>
          <a:schemeClr val="tx1"/>
        </a:solidFill>
        <a:latin typeface="Statis Sans" panose="020B05030500000200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70A76-7E73-40B4-AABF-FD9679C021EA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2340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37BADC4C-A79F-4080-8740-0CE2F19384BC}"/>
              </a:ext>
            </a:extLst>
          </p:cNvPr>
          <p:cNvSpPr/>
          <p:nvPr userDrawn="1"/>
        </p:nvSpPr>
        <p:spPr>
          <a:xfrm>
            <a:off x="7119145" y="4941296"/>
            <a:ext cx="3864741" cy="1918291"/>
          </a:xfrm>
          <a:custGeom>
            <a:avLst/>
            <a:gdLst>
              <a:gd name="connsiteX0" fmla="*/ 3042479 w 3864741"/>
              <a:gd name="connsiteY0" fmla="*/ 0 h 1918291"/>
              <a:gd name="connsiteX1" fmla="*/ 3805609 w 3864741"/>
              <a:gd name="connsiteY1" fmla="*/ 0 h 1918291"/>
              <a:gd name="connsiteX2" fmla="*/ 3813730 w 3864741"/>
              <a:gd name="connsiteY2" fmla="*/ 888 h 1918291"/>
              <a:gd name="connsiteX3" fmla="*/ 3824262 w 3864741"/>
              <a:gd name="connsiteY3" fmla="*/ 254 h 1918291"/>
              <a:gd name="connsiteX4" fmla="*/ 3826673 w 3864741"/>
              <a:gd name="connsiteY4" fmla="*/ 0 h 1918291"/>
              <a:gd name="connsiteX5" fmla="*/ 3864741 w 3864741"/>
              <a:gd name="connsiteY5" fmla="*/ 38068 h 1918291"/>
              <a:gd name="connsiteX6" fmla="*/ 3864741 w 3864741"/>
              <a:gd name="connsiteY6" fmla="*/ 801198 h 1918291"/>
              <a:gd name="connsiteX7" fmla="*/ 3826673 w 3864741"/>
              <a:gd name="connsiteY7" fmla="*/ 839266 h 1918291"/>
              <a:gd name="connsiteX8" fmla="*/ 3788606 w 3864741"/>
              <a:gd name="connsiteY8" fmla="*/ 801198 h 1918291"/>
              <a:gd name="connsiteX9" fmla="*/ 3788606 w 3864741"/>
              <a:gd name="connsiteY9" fmla="*/ 119660 h 1918291"/>
              <a:gd name="connsiteX10" fmla="*/ 2552801 w 3864741"/>
              <a:gd name="connsiteY10" fmla="*/ 1250778 h 1918291"/>
              <a:gd name="connsiteX11" fmla="*/ 2551024 w 3864741"/>
              <a:gd name="connsiteY11" fmla="*/ 1252428 h 1918291"/>
              <a:gd name="connsiteX12" fmla="*/ 2550390 w 3864741"/>
              <a:gd name="connsiteY12" fmla="*/ 1252935 h 1918291"/>
              <a:gd name="connsiteX13" fmla="*/ 2549121 w 3864741"/>
              <a:gd name="connsiteY13" fmla="*/ 1253950 h 1918291"/>
              <a:gd name="connsiteX14" fmla="*/ 2539731 w 3864741"/>
              <a:gd name="connsiteY14" fmla="*/ 1259788 h 1918291"/>
              <a:gd name="connsiteX15" fmla="*/ 2537701 w 3864741"/>
              <a:gd name="connsiteY15" fmla="*/ 1260676 h 1918291"/>
              <a:gd name="connsiteX16" fmla="*/ 2532117 w 3864741"/>
              <a:gd name="connsiteY16" fmla="*/ 1262199 h 1918291"/>
              <a:gd name="connsiteX17" fmla="*/ 2530214 w 3864741"/>
              <a:gd name="connsiteY17" fmla="*/ 1262452 h 1918291"/>
              <a:gd name="connsiteX18" fmla="*/ 2524884 w 3864741"/>
              <a:gd name="connsiteY18" fmla="*/ 1263214 h 1918291"/>
              <a:gd name="connsiteX19" fmla="*/ 2510038 w 3864741"/>
              <a:gd name="connsiteY19" fmla="*/ 1259914 h 1918291"/>
              <a:gd name="connsiteX20" fmla="*/ 2509657 w 3864741"/>
              <a:gd name="connsiteY20" fmla="*/ 1259788 h 1918291"/>
              <a:gd name="connsiteX21" fmla="*/ 2507627 w 3864741"/>
              <a:gd name="connsiteY21" fmla="*/ 1259026 h 1918291"/>
              <a:gd name="connsiteX22" fmla="*/ 1380569 w 3864741"/>
              <a:gd name="connsiteY22" fmla="*/ 686615 h 1918291"/>
              <a:gd name="connsiteX23" fmla="*/ 109354 w 3864741"/>
              <a:gd name="connsiteY23" fmla="*/ 1918291 h 1918291"/>
              <a:gd name="connsiteX24" fmla="*/ 0 w 3864741"/>
              <a:gd name="connsiteY24" fmla="*/ 1918291 h 1918291"/>
              <a:gd name="connsiteX25" fmla="*/ 1339202 w 3864741"/>
              <a:gd name="connsiteY25" fmla="*/ 620757 h 1918291"/>
              <a:gd name="connsiteX26" fmla="*/ 1373717 w 3864741"/>
              <a:gd name="connsiteY26" fmla="*/ 601597 h 1918291"/>
              <a:gd name="connsiteX27" fmla="*/ 1398461 w 3864741"/>
              <a:gd name="connsiteY27" fmla="*/ 610225 h 1918291"/>
              <a:gd name="connsiteX28" fmla="*/ 2518413 w 3864741"/>
              <a:gd name="connsiteY28" fmla="*/ 1178957 h 1918291"/>
              <a:gd name="connsiteX29" fmla="*/ 3723383 w 3864741"/>
              <a:gd name="connsiteY29" fmla="*/ 76135 h 1918291"/>
              <a:gd name="connsiteX30" fmla="*/ 3042479 w 3864741"/>
              <a:gd name="connsiteY30" fmla="*/ 76135 h 1918291"/>
              <a:gd name="connsiteX31" fmla="*/ 3004411 w 3864741"/>
              <a:gd name="connsiteY31" fmla="*/ 38068 h 1918291"/>
              <a:gd name="connsiteX32" fmla="*/ 3042479 w 3864741"/>
              <a:gd name="connsiteY32" fmla="*/ 0 h 191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64741" h="1918291">
                <a:moveTo>
                  <a:pt x="3042479" y="0"/>
                </a:moveTo>
                <a:lnTo>
                  <a:pt x="3805609" y="0"/>
                </a:lnTo>
                <a:cubicBezTo>
                  <a:pt x="3808401" y="0"/>
                  <a:pt x="3811066" y="381"/>
                  <a:pt x="3813730" y="888"/>
                </a:cubicBezTo>
                <a:cubicBezTo>
                  <a:pt x="3817156" y="254"/>
                  <a:pt x="3820709" y="0"/>
                  <a:pt x="3824262" y="254"/>
                </a:cubicBezTo>
                <a:cubicBezTo>
                  <a:pt x="3825151" y="127"/>
                  <a:pt x="3825912" y="0"/>
                  <a:pt x="3826673" y="0"/>
                </a:cubicBezTo>
                <a:cubicBezTo>
                  <a:pt x="3847738" y="0"/>
                  <a:pt x="3864741" y="17004"/>
                  <a:pt x="3864741" y="38068"/>
                </a:cubicBezTo>
                <a:lnTo>
                  <a:pt x="3864741" y="801198"/>
                </a:lnTo>
                <a:cubicBezTo>
                  <a:pt x="3864741" y="822263"/>
                  <a:pt x="3847738" y="839266"/>
                  <a:pt x="3826673" y="839266"/>
                </a:cubicBezTo>
                <a:cubicBezTo>
                  <a:pt x="3805609" y="839266"/>
                  <a:pt x="3788606" y="822263"/>
                  <a:pt x="3788606" y="801198"/>
                </a:cubicBezTo>
                <a:lnTo>
                  <a:pt x="3788606" y="119660"/>
                </a:lnTo>
                <a:lnTo>
                  <a:pt x="2552801" y="1250778"/>
                </a:lnTo>
                <a:cubicBezTo>
                  <a:pt x="2552293" y="1251413"/>
                  <a:pt x="2551659" y="1251793"/>
                  <a:pt x="2551024" y="1252428"/>
                </a:cubicBezTo>
                <a:lnTo>
                  <a:pt x="2550390" y="1252935"/>
                </a:lnTo>
                <a:cubicBezTo>
                  <a:pt x="2550009" y="1253316"/>
                  <a:pt x="2549502" y="1253570"/>
                  <a:pt x="2549121" y="1253950"/>
                </a:cubicBezTo>
                <a:cubicBezTo>
                  <a:pt x="2546329" y="1256361"/>
                  <a:pt x="2543157" y="1258265"/>
                  <a:pt x="2539731" y="1259788"/>
                </a:cubicBezTo>
                <a:cubicBezTo>
                  <a:pt x="2538969" y="1260041"/>
                  <a:pt x="2538335" y="1260422"/>
                  <a:pt x="2537701" y="1260676"/>
                </a:cubicBezTo>
                <a:cubicBezTo>
                  <a:pt x="2535924" y="1261310"/>
                  <a:pt x="2534021" y="1261818"/>
                  <a:pt x="2532117" y="1262199"/>
                </a:cubicBezTo>
                <a:cubicBezTo>
                  <a:pt x="2531483" y="1262325"/>
                  <a:pt x="2530848" y="1262325"/>
                  <a:pt x="2530214" y="1262452"/>
                </a:cubicBezTo>
                <a:cubicBezTo>
                  <a:pt x="2528437" y="1262706"/>
                  <a:pt x="2526661" y="1263214"/>
                  <a:pt x="2524884" y="1263214"/>
                </a:cubicBezTo>
                <a:cubicBezTo>
                  <a:pt x="2519809" y="1263214"/>
                  <a:pt x="2514860" y="1261945"/>
                  <a:pt x="2510038" y="1259914"/>
                </a:cubicBezTo>
                <a:cubicBezTo>
                  <a:pt x="2509911" y="1259914"/>
                  <a:pt x="2509784" y="1259788"/>
                  <a:pt x="2509657" y="1259788"/>
                </a:cubicBezTo>
                <a:cubicBezTo>
                  <a:pt x="2509023" y="1259534"/>
                  <a:pt x="2508262" y="1259407"/>
                  <a:pt x="2507627" y="1259026"/>
                </a:cubicBezTo>
                <a:lnTo>
                  <a:pt x="1380569" y="686615"/>
                </a:lnTo>
                <a:lnTo>
                  <a:pt x="109354" y="1918291"/>
                </a:lnTo>
                <a:lnTo>
                  <a:pt x="0" y="1918291"/>
                </a:lnTo>
                <a:lnTo>
                  <a:pt x="1339202" y="620757"/>
                </a:lnTo>
                <a:cubicBezTo>
                  <a:pt x="1346435" y="608068"/>
                  <a:pt x="1359885" y="601089"/>
                  <a:pt x="1373717" y="601597"/>
                </a:cubicBezTo>
                <a:cubicBezTo>
                  <a:pt x="1382472" y="601470"/>
                  <a:pt x="1391228" y="604388"/>
                  <a:pt x="1398461" y="610225"/>
                </a:cubicBezTo>
                <a:lnTo>
                  <a:pt x="2518413" y="1178957"/>
                </a:lnTo>
                <a:lnTo>
                  <a:pt x="3723383" y="76135"/>
                </a:lnTo>
                <a:lnTo>
                  <a:pt x="3042479" y="76135"/>
                </a:lnTo>
                <a:cubicBezTo>
                  <a:pt x="3021414" y="76135"/>
                  <a:pt x="3004411" y="59132"/>
                  <a:pt x="3004411" y="38068"/>
                </a:cubicBezTo>
                <a:cubicBezTo>
                  <a:pt x="3004411" y="17004"/>
                  <a:pt x="3021414" y="0"/>
                  <a:pt x="3042479" y="0"/>
                </a:cubicBezTo>
                <a:close/>
              </a:path>
            </a:pathLst>
          </a:custGeom>
          <a:solidFill>
            <a:srgbClr val="C3C3C3"/>
          </a:solidFill>
          <a:ln w="1267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16" name="Grafik 15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F5AC7C61-FD91-43C8-B979-2200F96EBF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32748" y="290561"/>
            <a:ext cx="1757615" cy="46905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1810389" y="813183"/>
            <a:ext cx="9975211" cy="2423468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100000"/>
              </a:lnSpc>
              <a:defRPr sz="5000" b="0" i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810389" y="3473549"/>
            <a:ext cx="9979973" cy="1753006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400" b="0">
                <a:solidFill>
                  <a:schemeClr val="accent4"/>
                </a:solidFill>
                <a:latin typeface="+mn-lt"/>
              </a:defRPr>
            </a:lvl1pPr>
            <a:lvl2pPr marL="609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4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9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8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80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7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Content (text)</a:t>
            </a:r>
            <a:endParaRPr lang="en-GB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6E72C74-FB13-4409-8728-BAF5C98558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68188" y="18766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7645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3E3EBBA-D243-4CDB-8947-693C2E83590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495678" y="1988360"/>
            <a:ext cx="5289923" cy="381712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</a:lstStyle>
          <a:p>
            <a:pPr lvl="0"/>
            <a:r>
              <a:rPr lang="en-GB"/>
              <a:t>Content (text)</a:t>
            </a:r>
            <a:endParaRPr lang="en-GB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BC0B060-00A8-41E3-88B5-EF6DFFAED62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710453" y="1988360"/>
            <a:ext cx="5289924" cy="38171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Contents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7207297-CF7A-422E-BFA6-FCE4D3F76B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1BC4EF31-5126-4A9B-BA79-CF860577EB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452" y="5888828"/>
            <a:ext cx="11075148" cy="263525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900">
                <a:latin typeface="Statis Sans Light" panose="020B0403050000020004" pitchFamily="34" charset="0"/>
              </a:defRPr>
            </a:lvl1pPr>
          </a:lstStyle>
          <a:p>
            <a:r>
              <a:rPr lang="en-GB" dirty="0"/>
              <a:t>Sources, Photo credits: ©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4EB37E-F834-4CAD-9441-9A4AFF17A63A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D45B3F4-00E6-45A8-B9C8-3CD5A4EF2311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942976" y="6300661"/>
            <a:ext cx="8494592" cy="263521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sz="1200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97CC2905-E077-4A9E-92BB-9749C013B59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67EE67-C119-47EC-8AF4-3B03C57BD1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612834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Tex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62D68EDA-619E-4539-A383-F869491E40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09776" y="1988360"/>
            <a:ext cx="3775825" cy="381712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</a:lstStyle>
          <a:p>
            <a:pPr lvl="0"/>
            <a:r>
              <a:rPr lang="en-GB"/>
              <a:t>Content (text)</a:t>
            </a:r>
            <a:endParaRPr lang="en-GB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BC0B060-00A8-41E3-88B5-EF6DFFAED62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710452" y="1988360"/>
            <a:ext cx="6804772" cy="38171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Contents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7207297-CF7A-422E-BFA6-FCE4D3F76B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1BC4EF31-5126-4A9B-BA79-CF860577EB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452" y="5888828"/>
            <a:ext cx="11075148" cy="263525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900">
                <a:latin typeface="Statis Sans Light" panose="020B0403050000020004" pitchFamily="34" charset="0"/>
              </a:defRPr>
            </a:lvl1pPr>
          </a:lstStyle>
          <a:p>
            <a:r>
              <a:rPr lang="en-GB" dirty="0"/>
              <a:t>Sources, Photo credits: ©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ABFAE45-42CD-44F4-8C78-38F334EA5E6C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440C119-AAF7-4ADB-AD18-FA2B6F5889E2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942976" y="6300661"/>
            <a:ext cx="8494592" cy="263521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sz="120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2C66147-FE14-499F-9991-ACA939ECD396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03463F-62AB-43DC-B4E1-EE42AC0ACB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8824354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Inhal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19F1EA6A-AAA0-4CB2-8B2E-395C5F29136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09201" y="1988360"/>
            <a:ext cx="3775825" cy="381712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</a:lstStyle>
          <a:p>
            <a:pPr lvl="0"/>
            <a:r>
              <a:rPr lang="en-GB"/>
              <a:t>Content (text)</a:t>
            </a:r>
            <a:endParaRPr lang="en-GB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BC0B060-00A8-41E3-88B5-EF6DFFAED62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981576" y="1988360"/>
            <a:ext cx="6804024" cy="38171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Contents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7207297-CF7A-422E-BFA6-FCE4D3F76B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1BC4EF31-5126-4A9B-BA79-CF860577EB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452" y="5888828"/>
            <a:ext cx="11075148" cy="263525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900">
                <a:latin typeface="Statis Sans Light" panose="020B0403050000020004" pitchFamily="34" charset="0"/>
              </a:defRPr>
            </a:lvl1pPr>
          </a:lstStyle>
          <a:p>
            <a:r>
              <a:rPr lang="en-GB" dirty="0"/>
              <a:t>Sources, Photo credits: ©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FD51E3-B4EA-47ED-A0BA-D939DF192610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AAF7E846-CAE7-4330-AB5F-CF0977AED1F6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942976" y="6300661"/>
            <a:ext cx="8494592" cy="263521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sz="1200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92483A-BD93-4B58-B10B-A9F15B6ADA06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D5A15C9-E0DE-4199-A42D-479D3A6836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898221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7207297-CF7A-422E-BFA6-FCE4D3F76B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1BC4EF31-5126-4A9B-BA79-CF860577EB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452" y="5888828"/>
            <a:ext cx="11075148" cy="263525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900">
                <a:latin typeface="Statis Sans Light" panose="020B0403050000020004" pitchFamily="34" charset="0"/>
              </a:defRPr>
            </a:lvl1pPr>
          </a:lstStyle>
          <a:p>
            <a:r>
              <a:rPr lang="en-GB" dirty="0"/>
              <a:t>Sources, Photo credits: ©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6A6785E-C316-4AF8-8008-FDB1413E7462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08D606E-AD1D-4C90-A021-5BD013751D8C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942976" y="6300661"/>
            <a:ext cx="8494592" cy="263521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sz="1200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7AD15A47-E9D7-4B08-B8B8-2423630FD0BE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76722E-AD1A-4650-A3F1-353038E56D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360335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Se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7207297-CF7A-422E-BFA6-FCE4D3F76B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1BC4EF31-5126-4A9B-BA79-CF860577EB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452" y="5888828"/>
            <a:ext cx="11075148" cy="263525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900">
                <a:latin typeface="Statis Sans Light" panose="020B0403050000020004" pitchFamily="34" charset="0"/>
              </a:defRPr>
            </a:lvl1pPr>
          </a:lstStyle>
          <a:p>
            <a:r>
              <a:rPr lang="en-GB" dirty="0"/>
              <a:t>Sources, Photo credits: ©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22B5176-54E6-415C-8807-CE6D7F2007EA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FF95E4E-002D-48BA-BA4C-CB3E50DB0E2A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942976" y="6300661"/>
            <a:ext cx="8494592" cy="263521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sz="120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AB21A35-5B3A-4FF1-8928-216EFFA9EB39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253051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esttagslogo_Abschluss_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F5AC7C61-FD91-43C8-B979-2200F96EBF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32748" y="290561"/>
            <a:ext cx="1757615" cy="46905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005AE674-85F5-42FB-B4AF-6221EAD1D9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1810389" y="861373"/>
            <a:ext cx="9975211" cy="1617401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100000"/>
              </a:lnSpc>
              <a:defRPr sz="5000" b="0" i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/>
              <a:t>Presentation title</a:t>
            </a:r>
            <a:endParaRPr lang="en-GB" dirty="0"/>
          </a:p>
        </p:txBody>
      </p:sp>
      <p:sp>
        <p:nvSpPr>
          <p:cNvPr id="8" name="Textplatzhalter 19">
            <a:extLst>
              <a:ext uri="{FF2B5EF4-FFF2-40B4-BE49-F238E27FC236}">
                <a16:creationId xmlns:a16="http://schemas.microsoft.com/office/drawing/2014/main" id="{5A6B5378-86D3-496A-B164-7393A8185EB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797027" y="2729990"/>
            <a:ext cx="3864741" cy="116081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+mj-lt"/>
              <a:buNone/>
              <a:defRPr sz="2300">
                <a:latin typeface="+mn-lt"/>
              </a:defRPr>
            </a:lvl1pPr>
          </a:lstStyle>
          <a:p>
            <a:pPr lvl="0"/>
            <a:r>
              <a:rPr lang="en-GB"/>
              <a:t>Content (text)</a:t>
            </a:r>
            <a:endParaRPr lang="en-GB" dirty="0"/>
          </a:p>
        </p:txBody>
      </p:sp>
      <p:sp>
        <p:nvSpPr>
          <p:cNvPr id="9" name="Textplatzhalter 19">
            <a:extLst>
              <a:ext uri="{FF2B5EF4-FFF2-40B4-BE49-F238E27FC236}">
                <a16:creationId xmlns:a16="http://schemas.microsoft.com/office/drawing/2014/main" id="{C26FD313-9B7C-4EF6-9408-353179C4F9D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2419" y="2729991"/>
            <a:ext cx="3864741" cy="265821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+mj-lt"/>
              <a:buNone/>
              <a:defRPr sz="2300">
                <a:latin typeface="+mn-lt"/>
              </a:defRPr>
            </a:lvl1pPr>
          </a:lstStyle>
          <a:p>
            <a:pPr marL="0" marR="0" lvl="0" indent="0" algn="l" defTabSz="1219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+mj-lt"/>
              <a:buNone/>
              <a:tabLst/>
              <a:defRPr/>
            </a:pPr>
            <a:r>
              <a:rPr lang="en-GB"/>
              <a:t>Content (text)</a:t>
            </a:r>
            <a:endParaRPr lang="en-GB" dirty="0"/>
          </a:p>
        </p:txBody>
      </p:sp>
      <p:sp>
        <p:nvSpPr>
          <p:cNvPr id="10" name="Textplatzhalter 19">
            <a:extLst>
              <a:ext uri="{FF2B5EF4-FFF2-40B4-BE49-F238E27FC236}">
                <a16:creationId xmlns:a16="http://schemas.microsoft.com/office/drawing/2014/main" id="{D259C415-7CB8-4480-BE46-B9B5A4AB0C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97027" y="4191512"/>
            <a:ext cx="3864741" cy="119669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20000"/>
              <a:buFont typeface="+mj-lt"/>
              <a:buNone/>
              <a:defRPr sz="23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1219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20000"/>
              <a:buFont typeface="+mj-lt"/>
              <a:buNone/>
              <a:tabLst/>
              <a:defRPr/>
            </a:pPr>
            <a:r>
              <a:rPr lang="en-GB"/>
              <a:t>Content (text)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9449658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37BADC4C-A79F-4080-8740-0CE2F19384BC}"/>
              </a:ext>
            </a:extLst>
          </p:cNvPr>
          <p:cNvSpPr/>
          <p:nvPr userDrawn="1"/>
        </p:nvSpPr>
        <p:spPr>
          <a:xfrm>
            <a:off x="7119145" y="4941296"/>
            <a:ext cx="3864741" cy="1918291"/>
          </a:xfrm>
          <a:custGeom>
            <a:avLst/>
            <a:gdLst>
              <a:gd name="connsiteX0" fmla="*/ 3042479 w 3864741"/>
              <a:gd name="connsiteY0" fmla="*/ 0 h 1918291"/>
              <a:gd name="connsiteX1" fmla="*/ 3805609 w 3864741"/>
              <a:gd name="connsiteY1" fmla="*/ 0 h 1918291"/>
              <a:gd name="connsiteX2" fmla="*/ 3813730 w 3864741"/>
              <a:gd name="connsiteY2" fmla="*/ 888 h 1918291"/>
              <a:gd name="connsiteX3" fmla="*/ 3824262 w 3864741"/>
              <a:gd name="connsiteY3" fmla="*/ 254 h 1918291"/>
              <a:gd name="connsiteX4" fmla="*/ 3826673 w 3864741"/>
              <a:gd name="connsiteY4" fmla="*/ 0 h 1918291"/>
              <a:gd name="connsiteX5" fmla="*/ 3864741 w 3864741"/>
              <a:gd name="connsiteY5" fmla="*/ 38068 h 1918291"/>
              <a:gd name="connsiteX6" fmla="*/ 3864741 w 3864741"/>
              <a:gd name="connsiteY6" fmla="*/ 801198 h 1918291"/>
              <a:gd name="connsiteX7" fmla="*/ 3826673 w 3864741"/>
              <a:gd name="connsiteY7" fmla="*/ 839266 h 1918291"/>
              <a:gd name="connsiteX8" fmla="*/ 3788606 w 3864741"/>
              <a:gd name="connsiteY8" fmla="*/ 801198 h 1918291"/>
              <a:gd name="connsiteX9" fmla="*/ 3788606 w 3864741"/>
              <a:gd name="connsiteY9" fmla="*/ 119660 h 1918291"/>
              <a:gd name="connsiteX10" fmla="*/ 2552801 w 3864741"/>
              <a:gd name="connsiteY10" fmla="*/ 1250778 h 1918291"/>
              <a:gd name="connsiteX11" fmla="*/ 2551024 w 3864741"/>
              <a:gd name="connsiteY11" fmla="*/ 1252428 h 1918291"/>
              <a:gd name="connsiteX12" fmla="*/ 2550390 w 3864741"/>
              <a:gd name="connsiteY12" fmla="*/ 1252935 h 1918291"/>
              <a:gd name="connsiteX13" fmla="*/ 2549121 w 3864741"/>
              <a:gd name="connsiteY13" fmla="*/ 1253950 h 1918291"/>
              <a:gd name="connsiteX14" fmla="*/ 2539731 w 3864741"/>
              <a:gd name="connsiteY14" fmla="*/ 1259788 h 1918291"/>
              <a:gd name="connsiteX15" fmla="*/ 2537701 w 3864741"/>
              <a:gd name="connsiteY15" fmla="*/ 1260676 h 1918291"/>
              <a:gd name="connsiteX16" fmla="*/ 2532117 w 3864741"/>
              <a:gd name="connsiteY16" fmla="*/ 1262199 h 1918291"/>
              <a:gd name="connsiteX17" fmla="*/ 2530214 w 3864741"/>
              <a:gd name="connsiteY17" fmla="*/ 1262452 h 1918291"/>
              <a:gd name="connsiteX18" fmla="*/ 2524884 w 3864741"/>
              <a:gd name="connsiteY18" fmla="*/ 1263214 h 1918291"/>
              <a:gd name="connsiteX19" fmla="*/ 2510038 w 3864741"/>
              <a:gd name="connsiteY19" fmla="*/ 1259914 h 1918291"/>
              <a:gd name="connsiteX20" fmla="*/ 2509657 w 3864741"/>
              <a:gd name="connsiteY20" fmla="*/ 1259788 h 1918291"/>
              <a:gd name="connsiteX21" fmla="*/ 2507627 w 3864741"/>
              <a:gd name="connsiteY21" fmla="*/ 1259026 h 1918291"/>
              <a:gd name="connsiteX22" fmla="*/ 1380569 w 3864741"/>
              <a:gd name="connsiteY22" fmla="*/ 686615 h 1918291"/>
              <a:gd name="connsiteX23" fmla="*/ 109354 w 3864741"/>
              <a:gd name="connsiteY23" fmla="*/ 1918291 h 1918291"/>
              <a:gd name="connsiteX24" fmla="*/ 0 w 3864741"/>
              <a:gd name="connsiteY24" fmla="*/ 1918291 h 1918291"/>
              <a:gd name="connsiteX25" fmla="*/ 1339202 w 3864741"/>
              <a:gd name="connsiteY25" fmla="*/ 620757 h 1918291"/>
              <a:gd name="connsiteX26" fmla="*/ 1373717 w 3864741"/>
              <a:gd name="connsiteY26" fmla="*/ 601597 h 1918291"/>
              <a:gd name="connsiteX27" fmla="*/ 1398461 w 3864741"/>
              <a:gd name="connsiteY27" fmla="*/ 610225 h 1918291"/>
              <a:gd name="connsiteX28" fmla="*/ 2518413 w 3864741"/>
              <a:gd name="connsiteY28" fmla="*/ 1178957 h 1918291"/>
              <a:gd name="connsiteX29" fmla="*/ 3723383 w 3864741"/>
              <a:gd name="connsiteY29" fmla="*/ 76135 h 1918291"/>
              <a:gd name="connsiteX30" fmla="*/ 3042479 w 3864741"/>
              <a:gd name="connsiteY30" fmla="*/ 76135 h 1918291"/>
              <a:gd name="connsiteX31" fmla="*/ 3004411 w 3864741"/>
              <a:gd name="connsiteY31" fmla="*/ 38068 h 1918291"/>
              <a:gd name="connsiteX32" fmla="*/ 3042479 w 3864741"/>
              <a:gd name="connsiteY32" fmla="*/ 0 h 191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64741" h="1918291">
                <a:moveTo>
                  <a:pt x="3042479" y="0"/>
                </a:moveTo>
                <a:lnTo>
                  <a:pt x="3805609" y="0"/>
                </a:lnTo>
                <a:cubicBezTo>
                  <a:pt x="3808401" y="0"/>
                  <a:pt x="3811066" y="381"/>
                  <a:pt x="3813730" y="888"/>
                </a:cubicBezTo>
                <a:cubicBezTo>
                  <a:pt x="3817156" y="254"/>
                  <a:pt x="3820709" y="0"/>
                  <a:pt x="3824262" y="254"/>
                </a:cubicBezTo>
                <a:cubicBezTo>
                  <a:pt x="3825151" y="127"/>
                  <a:pt x="3825912" y="0"/>
                  <a:pt x="3826673" y="0"/>
                </a:cubicBezTo>
                <a:cubicBezTo>
                  <a:pt x="3847738" y="0"/>
                  <a:pt x="3864741" y="17004"/>
                  <a:pt x="3864741" y="38068"/>
                </a:cubicBezTo>
                <a:lnTo>
                  <a:pt x="3864741" y="801198"/>
                </a:lnTo>
                <a:cubicBezTo>
                  <a:pt x="3864741" y="822263"/>
                  <a:pt x="3847738" y="839266"/>
                  <a:pt x="3826673" y="839266"/>
                </a:cubicBezTo>
                <a:cubicBezTo>
                  <a:pt x="3805609" y="839266"/>
                  <a:pt x="3788606" y="822263"/>
                  <a:pt x="3788606" y="801198"/>
                </a:cubicBezTo>
                <a:lnTo>
                  <a:pt x="3788606" y="119660"/>
                </a:lnTo>
                <a:lnTo>
                  <a:pt x="2552801" y="1250778"/>
                </a:lnTo>
                <a:cubicBezTo>
                  <a:pt x="2552293" y="1251413"/>
                  <a:pt x="2551659" y="1251793"/>
                  <a:pt x="2551024" y="1252428"/>
                </a:cubicBezTo>
                <a:lnTo>
                  <a:pt x="2550390" y="1252935"/>
                </a:lnTo>
                <a:cubicBezTo>
                  <a:pt x="2550009" y="1253316"/>
                  <a:pt x="2549502" y="1253570"/>
                  <a:pt x="2549121" y="1253950"/>
                </a:cubicBezTo>
                <a:cubicBezTo>
                  <a:pt x="2546329" y="1256361"/>
                  <a:pt x="2543157" y="1258265"/>
                  <a:pt x="2539731" y="1259788"/>
                </a:cubicBezTo>
                <a:cubicBezTo>
                  <a:pt x="2538969" y="1260041"/>
                  <a:pt x="2538335" y="1260422"/>
                  <a:pt x="2537701" y="1260676"/>
                </a:cubicBezTo>
                <a:cubicBezTo>
                  <a:pt x="2535924" y="1261310"/>
                  <a:pt x="2534021" y="1261818"/>
                  <a:pt x="2532117" y="1262199"/>
                </a:cubicBezTo>
                <a:cubicBezTo>
                  <a:pt x="2531483" y="1262325"/>
                  <a:pt x="2530848" y="1262325"/>
                  <a:pt x="2530214" y="1262452"/>
                </a:cubicBezTo>
                <a:cubicBezTo>
                  <a:pt x="2528437" y="1262706"/>
                  <a:pt x="2526661" y="1263214"/>
                  <a:pt x="2524884" y="1263214"/>
                </a:cubicBezTo>
                <a:cubicBezTo>
                  <a:pt x="2519809" y="1263214"/>
                  <a:pt x="2514860" y="1261945"/>
                  <a:pt x="2510038" y="1259914"/>
                </a:cubicBezTo>
                <a:cubicBezTo>
                  <a:pt x="2509911" y="1259914"/>
                  <a:pt x="2509784" y="1259788"/>
                  <a:pt x="2509657" y="1259788"/>
                </a:cubicBezTo>
                <a:cubicBezTo>
                  <a:pt x="2509023" y="1259534"/>
                  <a:pt x="2508262" y="1259407"/>
                  <a:pt x="2507627" y="1259026"/>
                </a:cubicBezTo>
                <a:lnTo>
                  <a:pt x="1380569" y="686615"/>
                </a:lnTo>
                <a:lnTo>
                  <a:pt x="109354" y="1918291"/>
                </a:lnTo>
                <a:lnTo>
                  <a:pt x="0" y="1918291"/>
                </a:lnTo>
                <a:lnTo>
                  <a:pt x="1339202" y="620757"/>
                </a:lnTo>
                <a:cubicBezTo>
                  <a:pt x="1346435" y="608068"/>
                  <a:pt x="1359885" y="601089"/>
                  <a:pt x="1373717" y="601597"/>
                </a:cubicBezTo>
                <a:cubicBezTo>
                  <a:pt x="1382472" y="601470"/>
                  <a:pt x="1391228" y="604388"/>
                  <a:pt x="1398461" y="610225"/>
                </a:cubicBezTo>
                <a:lnTo>
                  <a:pt x="2518413" y="1178957"/>
                </a:lnTo>
                <a:lnTo>
                  <a:pt x="3723383" y="76135"/>
                </a:lnTo>
                <a:lnTo>
                  <a:pt x="3042479" y="76135"/>
                </a:lnTo>
                <a:cubicBezTo>
                  <a:pt x="3021414" y="76135"/>
                  <a:pt x="3004411" y="59132"/>
                  <a:pt x="3004411" y="38068"/>
                </a:cubicBezTo>
                <a:cubicBezTo>
                  <a:pt x="3004411" y="17004"/>
                  <a:pt x="3021414" y="0"/>
                  <a:pt x="3042479" y="0"/>
                </a:cubicBezTo>
                <a:close/>
              </a:path>
            </a:pathLst>
          </a:custGeom>
          <a:solidFill>
            <a:srgbClr val="C3C3C3"/>
          </a:solidFill>
          <a:ln w="1267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16" name="Grafik 15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F5AC7C61-FD91-43C8-B979-2200F96EBF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32748" y="290561"/>
            <a:ext cx="1757615" cy="46905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005AE674-85F5-42FB-B4AF-6221EAD1D9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1810389" y="861373"/>
            <a:ext cx="9975211" cy="1617401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100000"/>
              </a:lnSpc>
              <a:defRPr sz="5000" b="0" i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/>
              <a:t>Presentation title</a:t>
            </a:r>
            <a:endParaRPr lang="en-GB" dirty="0"/>
          </a:p>
        </p:txBody>
      </p:sp>
      <p:sp>
        <p:nvSpPr>
          <p:cNvPr id="8" name="Textplatzhalter 19">
            <a:extLst>
              <a:ext uri="{FF2B5EF4-FFF2-40B4-BE49-F238E27FC236}">
                <a16:creationId xmlns:a16="http://schemas.microsoft.com/office/drawing/2014/main" id="{5A6B5378-86D3-496A-B164-7393A8185EB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797027" y="2729990"/>
            <a:ext cx="3864741" cy="116081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+mj-lt"/>
              <a:buNone/>
              <a:defRPr sz="2300">
                <a:latin typeface="+mn-lt"/>
              </a:defRPr>
            </a:lvl1pPr>
          </a:lstStyle>
          <a:p>
            <a:pPr lvl="0"/>
            <a:r>
              <a:rPr lang="en-GB"/>
              <a:t>Content (text)</a:t>
            </a:r>
            <a:endParaRPr lang="en-GB" dirty="0"/>
          </a:p>
        </p:txBody>
      </p:sp>
      <p:sp>
        <p:nvSpPr>
          <p:cNvPr id="9" name="Textplatzhalter 19">
            <a:extLst>
              <a:ext uri="{FF2B5EF4-FFF2-40B4-BE49-F238E27FC236}">
                <a16:creationId xmlns:a16="http://schemas.microsoft.com/office/drawing/2014/main" id="{C26FD313-9B7C-4EF6-9408-353179C4F9D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2419" y="2729991"/>
            <a:ext cx="3864741" cy="265821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+mj-lt"/>
              <a:buNone/>
              <a:defRPr sz="2300">
                <a:latin typeface="+mn-lt"/>
              </a:defRPr>
            </a:lvl1pPr>
          </a:lstStyle>
          <a:p>
            <a:pPr marL="0" marR="0" lvl="0" indent="0" algn="l" defTabSz="1219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+mj-lt"/>
              <a:buNone/>
              <a:tabLst/>
              <a:defRPr/>
            </a:pPr>
            <a:r>
              <a:rPr lang="en-GB"/>
              <a:t>Content (text)</a:t>
            </a:r>
            <a:endParaRPr lang="en-GB" dirty="0"/>
          </a:p>
        </p:txBody>
      </p:sp>
      <p:sp>
        <p:nvSpPr>
          <p:cNvPr id="10" name="Textplatzhalter 19">
            <a:extLst>
              <a:ext uri="{FF2B5EF4-FFF2-40B4-BE49-F238E27FC236}">
                <a16:creationId xmlns:a16="http://schemas.microsoft.com/office/drawing/2014/main" id="{D259C415-7CB8-4480-BE46-B9B5A4AB0C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97027" y="4191512"/>
            <a:ext cx="3864741" cy="119669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20000"/>
              <a:buFont typeface="+mj-lt"/>
              <a:buNone/>
              <a:defRPr sz="23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1219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20000"/>
              <a:buFont typeface="+mj-lt"/>
              <a:buNone/>
              <a:tabLst/>
              <a:defRPr/>
            </a:pPr>
            <a:r>
              <a:rPr lang="en-GB"/>
              <a:t>Content (text)</a:t>
            </a:r>
            <a:endParaRPr lang="en-GB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6CA5CF2-658F-4718-A893-27BB6FEE80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68188" y="18766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8724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37BADC4C-A79F-4080-8740-0CE2F19384BC}"/>
              </a:ext>
            </a:extLst>
          </p:cNvPr>
          <p:cNvSpPr/>
          <p:nvPr userDrawn="1"/>
        </p:nvSpPr>
        <p:spPr>
          <a:xfrm>
            <a:off x="7119145" y="4941296"/>
            <a:ext cx="3864741" cy="1918291"/>
          </a:xfrm>
          <a:custGeom>
            <a:avLst/>
            <a:gdLst>
              <a:gd name="connsiteX0" fmla="*/ 3042479 w 3864741"/>
              <a:gd name="connsiteY0" fmla="*/ 0 h 1918291"/>
              <a:gd name="connsiteX1" fmla="*/ 3805609 w 3864741"/>
              <a:gd name="connsiteY1" fmla="*/ 0 h 1918291"/>
              <a:gd name="connsiteX2" fmla="*/ 3813730 w 3864741"/>
              <a:gd name="connsiteY2" fmla="*/ 888 h 1918291"/>
              <a:gd name="connsiteX3" fmla="*/ 3824262 w 3864741"/>
              <a:gd name="connsiteY3" fmla="*/ 254 h 1918291"/>
              <a:gd name="connsiteX4" fmla="*/ 3826673 w 3864741"/>
              <a:gd name="connsiteY4" fmla="*/ 0 h 1918291"/>
              <a:gd name="connsiteX5" fmla="*/ 3864741 w 3864741"/>
              <a:gd name="connsiteY5" fmla="*/ 38068 h 1918291"/>
              <a:gd name="connsiteX6" fmla="*/ 3864741 w 3864741"/>
              <a:gd name="connsiteY6" fmla="*/ 801198 h 1918291"/>
              <a:gd name="connsiteX7" fmla="*/ 3826673 w 3864741"/>
              <a:gd name="connsiteY7" fmla="*/ 839266 h 1918291"/>
              <a:gd name="connsiteX8" fmla="*/ 3788606 w 3864741"/>
              <a:gd name="connsiteY8" fmla="*/ 801198 h 1918291"/>
              <a:gd name="connsiteX9" fmla="*/ 3788606 w 3864741"/>
              <a:gd name="connsiteY9" fmla="*/ 119660 h 1918291"/>
              <a:gd name="connsiteX10" fmla="*/ 2552801 w 3864741"/>
              <a:gd name="connsiteY10" fmla="*/ 1250778 h 1918291"/>
              <a:gd name="connsiteX11" fmla="*/ 2551024 w 3864741"/>
              <a:gd name="connsiteY11" fmla="*/ 1252428 h 1918291"/>
              <a:gd name="connsiteX12" fmla="*/ 2550390 w 3864741"/>
              <a:gd name="connsiteY12" fmla="*/ 1252935 h 1918291"/>
              <a:gd name="connsiteX13" fmla="*/ 2549121 w 3864741"/>
              <a:gd name="connsiteY13" fmla="*/ 1253950 h 1918291"/>
              <a:gd name="connsiteX14" fmla="*/ 2539731 w 3864741"/>
              <a:gd name="connsiteY14" fmla="*/ 1259788 h 1918291"/>
              <a:gd name="connsiteX15" fmla="*/ 2537701 w 3864741"/>
              <a:gd name="connsiteY15" fmla="*/ 1260676 h 1918291"/>
              <a:gd name="connsiteX16" fmla="*/ 2532117 w 3864741"/>
              <a:gd name="connsiteY16" fmla="*/ 1262199 h 1918291"/>
              <a:gd name="connsiteX17" fmla="*/ 2530214 w 3864741"/>
              <a:gd name="connsiteY17" fmla="*/ 1262452 h 1918291"/>
              <a:gd name="connsiteX18" fmla="*/ 2524884 w 3864741"/>
              <a:gd name="connsiteY18" fmla="*/ 1263214 h 1918291"/>
              <a:gd name="connsiteX19" fmla="*/ 2510038 w 3864741"/>
              <a:gd name="connsiteY19" fmla="*/ 1259914 h 1918291"/>
              <a:gd name="connsiteX20" fmla="*/ 2509657 w 3864741"/>
              <a:gd name="connsiteY20" fmla="*/ 1259788 h 1918291"/>
              <a:gd name="connsiteX21" fmla="*/ 2507627 w 3864741"/>
              <a:gd name="connsiteY21" fmla="*/ 1259026 h 1918291"/>
              <a:gd name="connsiteX22" fmla="*/ 1380569 w 3864741"/>
              <a:gd name="connsiteY22" fmla="*/ 686615 h 1918291"/>
              <a:gd name="connsiteX23" fmla="*/ 109354 w 3864741"/>
              <a:gd name="connsiteY23" fmla="*/ 1918291 h 1918291"/>
              <a:gd name="connsiteX24" fmla="*/ 0 w 3864741"/>
              <a:gd name="connsiteY24" fmla="*/ 1918291 h 1918291"/>
              <a:gd name="connsiteX25" fmla="*/ 1339202 w 3864741"/>
              <a:gd name="connsiteY25" fmla="*/ 620757 h 1918291"/>
              <a:gd name="connsiteX26" fmla="*/ 1373717 w 3864741"/>
              <a:gd name="connsiteY26" fmla="*/ 601597 h 1918291"/>
              <a:gd name="connsiteX27" fmla="*/ 1398461 w 3864741"/>
              <a:gd name="connsiteY27" fmla="*/ 610225 h 1918291"/>
              <a:gd name="connsiteX28" fmla="*/ 2518413 w 3864741"/>
              <a:gd name="connsiteY28" fmla="*/ 1178957 h 1918291"/>
              <a:gd name="connsiteX29" fmla="*/ 3723383 w 3864741"/>
              <a:gd name="connsiteY29" fmla="*/ 76135 h 1918291"/>
              <a:gd name="connsiteX30" fmla="*/ 3042479 w 3864741"/>
              <a:gd name="connsiteY30" fmla="*/ 76135 h 1918291"/>
              <a:gd name="connsiteX31" fmla="*/ 3004411 w 3864741"/>
              <a:gd name="connsiteY31" fmla="*/ 38068 h 1918291"/>
              <a:gd name="connsiteX32" fmla="*/ 3042479 w 3864741"/>
              <a:gd name="connsiteY32" fmla="*/ 0 h 191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64741" h="1918291">
                <a:moveTo>
                  <a:pt x="3042479" y="0"/>
                </a:moveTo>
                <a:lnTo>
                  <a:pt x="3805609" y="0"/>
                </a:lnTo>
                <a:cubicBezTo>
                  <a:pt x="3808401" y="0"/>
                  <a:pt x="3811066" y="381"/>
                  <a:pt x="3813730" y="888"/>
                </a:cubicBezTo>
                <a:cubicBezTo>
                  <a:pt x="3817156" y="254"/>
                  <a:pt x="3820709" y="0"/>
                  <a:pt x="3824262" y="254"/>
                </a:cubicBezTo>
                <a:cubicBezTo>
                  <a:pt x="3825151" y="127"/>
                  <a:pt x="3825912" y="0"/>
                  <a:pt x="3826673" y="0"/>
                </a:cubicBezTo>
                <a:cubicBezTo>
                  <a:pt x="3847738" y="0"/>
                  <a:pt x="3864741" y="17004"/>
                  <a:pt x="3864741" y="38068"/>
                </a:cubicBezTo>
                <a:lnTo>
                  <a:pt x="3864741" y="801198"/>
                </a:lnTo>
                <a:cubicBezTo>
                  <a:pt x="3864741" y="822263"/>
                  <a:pt x="3847738" y="839266"/>
                  <a:pt x="3826673" y="839266"/>
                </a:cubicBezTo>
                <a:cubicBezTo>
                  <a:pt x="3805609" y="839266"/>
                  <a:pt x="3788606" y="822263"/>
                  <a:pt x="3788606" y="801198"/>
                </a:cubicBezTo>
                <a:lnTo>
                  <a:pt x="3788606" y="119660"/>
                </a:lnTo>
                <a:lnTo>
                  <a:pt x="2552801" y="1250778"/>
                </a:lnTo>
                <a:cubicBezTo>
                  <a:pt x="2552293" y="1251413"/>
                  <a:pt x="2551659" y="1251793"/>
                  <a:pt x="2551024" y="1252428"/>
                </a:cubicBezTo>
                <a:lnTo>
                  <a:pt x="2550390" y="1252935"/>
                </a:lnTo>
                <a:cubicBezTo>
                  <a:pt x="2550009" y="1253316"/>
                  <a:pt x="2549502" y="1253570"/>
                  <a:pt x="2549121" y="1253950"/>
                </a:cubicBezTo>
                <a:cubicBezTo>
                  <a:pt x="2546329" y="1256361"/>
                  <a:pt x="2543157" y="1258265"/>
                  <a:pt x="2539731" y="1259788"/>
                </a:cubicBezTo>
                <a:cubicBezTo>
                  <a:pt x="2538969" y="1260041"/>
                  <a:pt x="2538335" y="1260422"/>
                  <a:pt x="2537701" y="1260676"/>
                </a:cubicBezTo>
                <a:cubicBezTo>
                  <a:pt x="2535924" y="1261310"/>
                  <a:pt x="2534021" y="1261818"/>
                  <a:pt x="2532117" y="1262199"/>
                </a:cubicBezTo>
                <a:cubicBezTo>
                  <a:pt x="2531483" y="1262325"/>
                  <a:pt x="2530848" y="1262325"/>
                  <a:pt x="2530214" y="1262452"/>
                </a:cubicBezTo>
                <a:cubicBezTo>
                  <a:pt x="2528437" y="1262706"/>
                  <a:pt x="2526661" y="1263214"/>
                  <a:pt x="2524884" y="1263214"/>
                </a:cubicBezTo>
                <a:cubicBezTo>
                  <a:pt x="2519809" y="1263214"/>
                  <a:pt x="2514860" y="1261945"/>
                  <a:pt x="2510038" y="1259914"/>
                </a:cubicBezTo>
                <a:cubicBezTo>
                  <a:pt x="2509911" y="1259914"/>
                  <a:pt x="2509784" y="1259788"/>
                  <a:pt x="2509657" y="1259788"/>
                </a:cubicBezTo>
                <a:cubicBezTo>
                  <a:pt x="2509023" y="1259534"/>
                  <a:pt x="2508262" y="1259407"/>
                  <a:pt x="2507627" y="1259026"/>
                </a:cubicBezTo>
                <a:lnTo>
                  <a:pt x="1380569" y="686615"/>
                </a:lnTo>
                <a:lnTo>
                  <a:pt x="109354" y="1918291"/>
                </a:lnTo>
                <a:lnTo>
                  <a:pt x="0" y="1918291"/>
                </a:lnTo>
                <a:lnTo>
                  <a:pt x="1339202" y="620757"/>
                </a:lnTo>
                <a:cubicBezTo>
                  <a:pt x="1346435" y="608068"/>
                  <a:pt x="1359885" y="601089"/>
                  <a:pt x="1373717" y="601597"/>
                </a:cubicBezTo>
                <a:cubicBezTo>
                  <a:pt x="1382472" y="601470"/>
                  <a:pt x="1391228" y="604388"/>
                  <a:pt x="1398461" y="610225"/>
                </a:cubicBezTo>
                <a:lnTo>
                  <a:pt x="2518413" y="1178957"/>
                </a:lnTo>
                <a:lnTo>
                  <a:pt x="3723383" y="76135"/>
                </a:lnTo>
                <a:lnTo>
                  <a:pt x="3042479" y="76135"/>
                </a:lnTo>
                <a:cubicBezTo>
                  <a:pt x="3021414" y="76135"/>
                  <a:pt x="3004411" y="59132"/>
                  <a:pt x="3004411" y="38068"/>
                </a:cubicBezTo>
                <a:cubicBezTo>
                  <a:pt x="3004411" y="17004"/>
                  <a:pt x="3021414" y="0"/>
                  <a:pt x="3042479" y="0"/>
                </a:cubicBezTo>
                <a:close/>
              </a:path>
            </a:pathLst>
          </a:custGeom>
          <a:solidFill>
            <a:srgbClr val="C3C3C3"/>
          </a:solidFill>
          <a:ln w="1267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16" name="Grafik 15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F5AC7C61-FD91-43C8-B979-2200F96EBF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32748" y="290561"/>
            <a:ext cx="1757615" cy="46905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005AE674-85F5-42FB-B4AF-6221EAD1D9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1810389" y="861373"/>
            <a:ext cx="9975211" cy="1617401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100000"/>
              </a:lnSpc>
              <a:defRPr sz="5000" b="0" i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A51D1F1-D98D-40F0-8B93-05567BEBE3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68188" y="18766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4118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Piktogram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803406-CB79-4DD3-B20D-1FBA375E15B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810389" y="2932092"/>
            <a:ext cx="2607012" cy="2607012"/>
          </a:xfr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pPr lvl="0"/>
            <a:r>
              <a:rPr lang="en-GB" dirty="0" err="1"/>
              <a:t>Pictogramm</a:t>
            </a:r>
            <a:endParaRPr lang="en-GB" dirty="0"/>
          </a:p>
        </p:txBody>
      </p:sp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37BADC4C-A79F-4080-8740-0CE2F19384BC}"/>
              </a:ext>
            </a:extLst>
          </p:cNvPr>
          <p:cNvSpPr/>
          <p:nvPr userDrawn="1"/>
        </p:nvSpPr>
        <p:spPr>
          <a:xfrm>
            <a:off x="7119145" y="4941296"/>
            <a:ext cx="3864741" cy="1918291"/>
          </a:xfrm>
          <a:custGeom>
            <a:avLst/>
            <a:gdLst>
              <a:gd name="connsiteX0" fmla="*/ 3042479 w 3864741"/>
              <a:gd name="connsiteY0" fmla="*/ 0 h 1918291"/>
              <a:gd name="connsiteX1" fmla="*/ 3805609 w 3864741"/>
              <a:gd name="connsiteY1" fmla="*/ 0 h 1918291"/>
              <a:gd name="connsiteX2" fmla="*/ 3813730 w 3864741"/>
              <a:gd name="connsiteY2" fmla="*/ 888 h 1918291"/>
              <a:gd name="connsiteX3" fmla="*/ 3824262 w 3864741"/>
              <a:gd name="connsiteY3" fmla="*/ 254 h 1918291"/>
              <a:gd name="connsiteX4" fmla="*/ 3826673 w 3864741"/>
              <a:gd name="connsiteY4" fmla="*/ 0 h 1918291"/>
              <a:gd name="connsiteX5" fmla="*/ 3864741 w 3864741"/>
              <a:gd name="connsiteY5" fmla="*/ 38068 h 1918291"/>
              <a:gd name="connsiteX6" fmla="*/ 3864741 w 3864741"/>
              <a:gd name="connsiteY6" fmla="*/ 801198 h 1918291"/>
              <a:gd name="connsiteX7" fmla="*/ 3826673 w 3864741"/>
              <a:gd name="connsiteY7" fmla="*/ 839266 h 1918291"/>
              <a:gd name="connsiteX8" fmla="*/ 3788606 w 3864741"/>
              <a:gd name="connsiteY8" fmla="*/ 801198 h 1918291"/>
              <a:gd name="connsiteX9" fmla="*/ 3788606 w 3864741"/>
              <a:gd name="connsiteY9" fmla="*/ 119660 h 1918291"/>
              <a:gd name="connsiteX10" fmla="*/ 2552801 w 3864741"/>
              <a:gd name="connsiteY10" fmla="*/ 1250778 h 1918291"/>
              <a:gd name="connsiteX11" fmla="*/ 2551024 w 3864741"/>
              <a:gd name="connsiteY11" fmla="*/ 1252428 h 1918291"/>
              <a:gd name="connsiteX12" fmla="*/ 2550390 w 3864741"/>
              <a:gd name="connsiteY12" fmla="*/ 1252935 h 1918291"/>
              <a:gd name="connsiteX13" fmla="*/ 2549121 w 3864741"/>
              <a:gd name="connsiteY13" fmla="*/ 1253950 h 1918291"/>
              <a:gd name="connsiteX14" fmla="*/ 2539731 w 3864741"/>
              <a:gd name="connsiteY14" fmla="*/ 1259788 h 1918291"/>
              <a:gd name="connsiteX15" fmla="*/ 2537701 w 3864741"/>
              <a:gd name="connsiteY15" fmla="*/ 1260676 h 1918291"/>
              <a:gd name="connsiteX16" fmla="*/ 2532117 w 3864741"/>
              <a:gd name="connsiteY16" fmla="*/ 1262199 h 1918291"/>
              <a:gd name="connsiteX17" fmla="*/ 2530214 w 3864741"/>
              <a:gd name="connsiteY17" fmla="*/ 1262452 h 1918291"/>
              <a:gd name="connsiteX18" fmla="*/ 2524884 w 3864741"/>
              <a:gd name="connsiteY18" fmla="*/ 1263214 h 1918291"/>
              <a:gd name="connsiteX19" fmla="*/ 2510038 w 3864741"/>
              <a:gd name="connsiteY19" fmla="*/ 1259914 h 1918291"/>
              <a:gd name="connsiteX20" fmla="*/ 2509657 w 3864741"/>
              <a:gd name="connsiteY20" fmla="*/ 1259788 h 1918291"/>
              <a:gd name="connsiteX21" fmla="*/ 2507627 w 3864741"/>
              <a:gd name="connsiteY21" fmla="*/ 1259026 h 1918291"/>
              <a:gd name="connsiteX22" fmla="*/ 1380569 w 3864741"/>
              <a:gd name="connsiteY22" fmla="*/ 686615 h 1918291"/>
              <a:gd name="connsiteX23" fmla="*/ 109354 w 3864741"/>
              <a:gd name="connsiteY23" fmla="*/ 1918291 h 1918291"/>
              <a:gd name="connsiteX24" fmla="*/ 0 w 3864741"/>
              <a:gd name="connsiteY24" fmla="*/ 1918291 h 1918291"/>
              <a:gd name="connsiteX25" fmla="*/ 1339202 w 3864741"/>
              <a:gd name="connsiteY25" fmla="*/ 620757 h 1918291"/>
              <a:gd name="connsiteX26" fmla="*/ 1373717 w 3864741"/>
              <a:gd name="connsiteY26" fmla="*/ 601597 h 1918291"/>
              <a:gd name="connsiteX27" fmla="*/ 1398461 w 3864741"/>
              <a:gd name="connsiteY27" fmla="*/ 610225 h 1918291"/>
              <a:gd name="connsiteX28" fmla="*/ 2518413 w 3864741"/>
              <a:gd name="connsiteY28" fmla="*/ 1178957 h 1918291"/>
              <a:gd name="connsiteX29" fmla="*/ 3723383 w 3864741"/>
              <a:gd name="connsiteY29" fmla="*/ 76135 h 1918291"/>
              <a:gd name="connsiteX30" fmla="*/ 3042479 w 3864741"/>
              <a:gd name="connsiteY30" fmla="*/ 76135 h 1918291"/>
              <a:gd name="connsiteX31" fmla="*/ 3004411 w 3864741"/>
              <a:gd name="connsiteY31" fmla="*/ 38068 h 1918291"/>
              <a:gd name="connsiteX32" fmla="*/ 3042479 w 3864741"/>
              <a:gd name="connsiteY32" fmla="*/ 0 h 191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64741" h="1918291">
                <a:moveTo>
                  <a:pt x="3042479" y="0"/>
                </a:moveTo>
                <a:lnTo>
                  <a:pt x="3805609" y="0"/>
                </a:lnTo>
                <a:cubicBezTo>
                  <a:pt x="3808401" y="0"/>
                  <a:pt x="3811066" y="381"/>
                  <a:pt x="3813730" y="888"/>
                </a:cubicBezTo>
                <a:cubicBezTo>
                  <a:pt x="3817156" y="254"/>
                  <a:pt x="3820709" y="0"/>
                  <a:pt x="3824262" y="254"/>
                </a:cubicBezTo>
                <a:cubicBezTo>
                  <a:pt x="3825151" y="127"/>
                  <a:pt x="3825912" y="0"/>
                  <a:pt x="3826673" y="0"/>
                </a:cubicBezTo>
                <a:cubicBezTo>
                  <a:pt x="3847738" y="0"/>
                  <a:pt x="3864741" y="17004"/>
                  <a:pt x="3864741" y="38068"/>
                </a:cubicBezTo>
                <a:lnTo>
                  <a:pt x="3864741" y="801198"/>
                </a:lnTo>
                <a:cubicBezTo>
                  <a:pt x="3864741" y="822263"/>
                  <a:pt x="3847738" y="839266"/>
                  <a:pt x="3826673" y="839266"/>
                </a:cubicBezTo>
                <a:cubicBezTo>
                  <a:pt x="3805609" y="839266"/>
                  <a:pt x="3788606" y="822263"/>
                  <a:pt x="3788606" y="801198"/>
                </a:cubicBezTo>
                <a:lnTo>
                  <a:pt x="3788606" y="119660"/>
                </a:lnTo>
                <a:lnTo>
                  <a:pt x="2552801" y="1250778"/>
                </a:lnTo>
                <a:cubicBezTo>
                  <a:pt x="2552293" y="1251413"/>
                  <a:pt x="2551659" y="1251793"/>
                  <a:pt x="2551024" y="1252428"/>
                </a:cubicBezTo>
                <a:lnTo>
                  <a:pt x="2550390" y="1252935"/>
                </a:lnTo>
                <a:cubicBezTo>
                  <a:pt x="2550009" y="1253316"/>
                  <a:pt x="2549502" y="1253570"/>
                  <a:pt x="2549121" y="1253950"/>
                </a:cubicBezTo>
                <a:cubicBezTo>
                  <a:pt x="2546329" y="1256361"/>
                  <a:pt x="2543157" y="1258265"/>
                  <a:pt x="2539731" y="1259788"/>
                </a:cubicBezTo>
                <a:cubicBezTo>
                  <a:pt x="2538969" y="1260041"/>
                  <a:pt x="2538335" y="1260422"/>
                  <a:pt x="2537701" y="1260676"/>
                </a:cubicBezTo>
                <a:cubicBezTo>
                  <a:pt x="2535924" y="1261310"/>
                  <a:pt x="2534021" y="1261818"/>
                  <a:pt x="2532117" y="1262199"/>
                </a:cubicBezTo>
                <a:cubicBezTo>
                  <a:pt x="2531483" y="1262325"/>
                  <a:pt x="2530848" y="1262325"/>
                  <a:pt x="2530214" y="1262452"/>
                </a:cubicBezTo>
                <a:cubicBezTo>
                  <a:pt x="2528437" y="1262706"/>
                  <a:pt x="2526661" y="1263214"/>
                  <a:pt x="2524884" y="1263214"/>
                </a:cubicBezTo>
                <a:cubicBezTo>
                  <a:pt x="2519809" y="1263214"/>
                  <a:pt x="2514860" y="1261945"/>
                  <a:pt x="2510038" y="1259914"/>
                </a:cubicBezTo>
                <a:cubicBezTo>
                  <a:pt x="2509911" y="1259914"/>
                  <a:pt x="2509784" y="1259788"/>
                  <a:pt x="2509657" y="1259788"/>
                </a:cubicBezTo>
                <a:cubicBezTo>
                  <a:pt x="2509023" y="1259534"/>
                  <a:pt x="2508262" y="1259407"/>
                  <a:pt x="2507627" y="1259026"/>
                </a:cubicBezTo>
                <a:lnTo>
                  <a:pt x="1380569" y="686615"/>
                </a:lnTo>
                <a:lnTo>
                  <a:pt x="109354" y="1918291"/>
                </a:lnTo>
                <a:lnTo>
                  <a:pt x="0" y="1918291"/>
                </a:lnTo>
                <a:lnTo>
                  <a:pt x="1339202" y="620757"/>
                </a:lnTo>
                <a:cubicBezTo>
                  <a:pt x="1346435" y="608068"/>
                  <a:pt x="1359885" y="601089"/>
                  <a:pt x="1373717" y="601597"/>
                </a:cubicBezTo>
                <a:cubicBezTo>
                  <a:pt x="1382472" y="601470"/>
                  <a:pt x="1391228" y="604388"/>
                  <a:pt x="1398461" y="610225"/>
                </a:cubicBezTo>
                <a:lnTo>
                  <a:pt x="2518413" y="1178957"/>
                </a:lnTo>
                <a:lnTo>
                  <a:pt x="3723383" y="76135"/>
                </a:lnTo>
                <a:lnTo>
                  <a:pt x="3042479" y="76135"/>
                </a:lnTo>
                <a:cubicBezTo>
                  <a:pt x="3021414" y="76135"/>
                  <a:pt x="3004411" y="59132"/>
                  <a:pt x="3004411" y="38068"/>
                </a:cubicBezTo>
                <a:cubicBezTo>
                  <a:pt x="3004411" y="17004"/>
                  <a:pt x="3021414" y="0"/>
                  <a:pt x="3042479" y="0"/>
                </a:cubicBezTo>
                <a:close/>
              </a:path>
            </a:pathLst>
          </a:custGeom>
          <a:solidFill>
            <a:srgbClr val="C3C3C3"/>
          </a:solidFill>
          <a:ln w="1267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16" name="Grafik 15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F5AC7C61-FD91-43C8-B979-2200F96EBF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32748" y="290561"/>
            <a:ext cx="1757615" cy="46905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7361FC6C-EC00-4E24-8F38-577617AFF0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1810389" y="861373"/>
            <a:ext cx="9975211" cy="1617401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100000"/>
              </a:lnSpc>
              <a:defRPr sz="5000" b="0" i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A9C20B6-BD28-4D8D-B3BE-A837E821AD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68188" y="18766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41568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37BADC4C-A79F-4080-8740-0CE2F19384BC}"/>
              </a:ext>
            </a:extLst>
          </p:cNvPr>
          <p:cNvSpPr/>
          <p:nvPr userDrawn="1"/>
        </p:nvSpPr>
        <p:spPr>
          <a:xfrm>
            <a:off x="7119145" y="4941296"/>
            <a:ext cx="3864741" cy="1918291"/>
          </a:xfrm>
          <a:custGeom>
            <a:avLst/>
            <a:gdLst>
              <a:gd name="connsiteX0" fmla="*/ 3042479 w 3864741"/>
              <a:gd name="connsiteY0" fmla="*/ 0 h 1918291"/>
              <a:gd name="connsiteX1" fmla="*/ 3805609 w 3864741"/>
              <a:gd name="connsiteY1" fmla="*/ 0 h 1918291"/>
              <a:gd name="connsiteX2" fmla="*/ 3813730 w 3864741"/>
              <a:gd name="connsiteY2" fmla="*/ 888 h 1918291"/>
              <a:gd name="connsiteX3" fmla="*/ 3824262 w 3864741"/>
              <a:gd name="connsiteY3" fmla="*/ 254 h 1918291"/>
              <a:gd name="connsiteX4" fmla="*/ 3826673 w 3864741"/>
              <a:gd name="connsiteY4" fmla="*/ 0 h 1918291"/>
              <a:gd name="connsiteX5" fmla="*/ 3864741 w 3864741"/>
              <a:gd name="connsiteY5" fmla="*/ 38068 h 1918291"/>
              <a:gd name="connsiteX6" fmla="*/ 3864741 w 3864741"/>
              <a:gd name="connsiteY6" fmla="*/ 801198 h 1918291"/>
              <a:gd name="connsiteX7" fmla="*/ 3826673 w 3864741"/>
              <a:gd name="connsiteY7" fmla="*/ 839266 h 1918291"/>
              <a:gd name="connsiteX8" fmla="*/ 3788606 w 3864741"/>
              <a:gd name="connsiteY8" fmla="*/ 801198 h 1918291"/>
              <a:gd name="connsiteX9" fmla="*/ 3788606 w 3864741"/>
              <a:gd name="connsiteY9" fmla="*/ 119660 h 1918291"/>
              <a:gd name="connsiteX10" fmla="*/ 2552801 w 3864741"/>
              <a:gd name="connsiteY10" fmla="*/ 1250778 h 1918291"/>
              <a:gd name="connsiteX11" fmla="*/ 2551024 w 3864741"/>
              <a:gd name="connsiteY11" fmla="*/ 1252428 h 1918291"/>
              <a:gd name="connsiteX12" fmla="*/ 2550390 w 3864741"/>
              <a:gd name="connsiteY12" fmla="*/ 1252935 h 1918291"/>
              <a:gd name="connsiteX13" fmla="*/ 2549121 w 3864741"/>
              <a:gd name="connsiteY13" fmla="*/ 1253950 h 1918291"/>
              <a:gd name="connsiteX14" fmla="*/ 2539731 w 3864741"/>
              <a:gd name="connsiteY14" fmla="*/ 1259788 h 1918291"/>
              <a:gd name="connsiteX15" fmla="*/ 2537701 w 3864741"/>
              <a:gd name="connsiteY15" fmla="*/ 1260676 h 1918291"/>
              <a:gd name="connsiteX16" fmla="*/ 2532117 w 3864741"/>
              <a:gd name="connsiteY16" fmla="*/ 1262199 h 1918291"/>
              <a:gd name="connsiteX17" fmla="*/ 2530214 w 3864741"/>
              <a:gd name="connsiteY17" fmla="*/ 1262452 h 1918291"/>
              <a:gd name="connsiteX18" fmla="*/ 2524884 w 3864741"/>
              <a:gd name="connsiteY18" fmla="*/ 1263214 h 1918291"/>
              <a:gd name="connsiteX19" fmla="*/ 2510038 w 3864741"/>
              <a:gd name="connsiteY19" fmla="*/ 1259914 h 1918291"/>
              <a:gd name="connsiteX20" fmla="*/ 2509657 w 3864741"/>
              <a:gd name="connsiteY20" fmla="*/ 1259788 h 1918291"/>
              <a:gd name="connsiteX21" fmla="*/ 2507627 w 3864741"/>
              <a:gd name="connsiteY21" fmla="*/ 1259026 h 1918291"/>
              <a:gd name="connsiteX22" fmla="*/ 1380569 w 3864741"/>
              <a:gd name="connsiteY22" fmla="*/ 686615 h 1918291"/>
              <a:gd name="connsiteX23" fmla="*/ 109354 w 3864741"/>
              <a:gd name="connsiteY23" fmla="*/ 1918291 h 1918291"/>
              <a:gd name="connsiteX24" fmla="*/ 0 w 3864741"/>
              <a:gd name="connsiteY24" fmla="*/ 1918291 h 1918291"/>
              <a:gd name="connsiteX25" fmla="*/ 1339202 w 3864741"/>
              <a:gd name="connsiteY25" fmla="*/ 620757 h 1918291"/>
              <a:gd name="connsiteX26" fmla="*/ 1373717 w 3864741"/>
              <a:gd name="connsiteY26" fmla="*/ 601597 h 1918291"/>
              <a:gd name="connsiteX27" fmla="*/ 1398461 w 3864741"/>
              <a:gd name="connsiteY27" fmla="*/ 610225 h 1918291"/>
              <a:gd name="connsiteX28" fmla="*/ 2518413 w 3864741"/>
              <a:gd name="connsiteY28" fmla="*/ 1178957 h 1918291"/>
              <a:gd name="connsiteX29" fmla="*/ 3723383 w 3864741"/>
              <a:gd name="connsiteY29" fmla="*/ 76135 h 1918291"/>
              <a:gd name="connsiteX30" fmla="*/ 3042479 w 3864741"/>
              <a:gd name="connsiteY30" fmla="*/ 76135 h 1918291"/>
              <a:gd name="connsiteX31" fmla="*/ 3004411 w 3864741"/>
              <a:gd name="connsiteY31" fmla="*/ 38068 h 1918291"/>
              <a:gd name="connsiteX32" fmla="*/ 3042479 w 3864741"/>
              <a:gd name="connsiteY32" fmla="*/ 0 h 191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64741" h="1918291">
                <a:moveTo>
                  <a:pt x="3042479" y="0"/>
                </a:moveTo>
                <a:lnTo>
                  <a:pt x="3805609" y="0"/>
                </a:lnTo>
                <a:cubicBezTo>
                  <a:pt x="3808401" y="0"/>
                  <a:pt x="3811066" y="381"/>
                  <a:pt x="3813730" y="888"/>
                </a:cubicBezTo>
                <a:cubicBezTo>
                  <a:pt x="3817156" y="254"/>
                  <a:pt x="3820709" y="0"/>
                  <a:pt x="3824262" y="254"/>
                </a:cubicBezTo>
                <a:cubicBezTo>
                  <a:pt x="3825151" y="127"/>
                  <a:pt x="3825912" y="0"/>
                  <a:pt x="3826673" y="0"/>
                </a:cubicBezTo>
                <a:cubicBezTo>
                  <a:pt x="3847738" y="0"/>
                  <a:pt x="3864741" y="17004"/>
                  <a:pt x="3864741" y="38068"/>
                </a:cubicBezTo>
                <a:lnTo>
                  <a:pt x="3864741" y="801198"/>
                </a:lnTo>
                <a:cubicBezTo>
                  <a:pt x="3864741" y="822263"/>
                  <a:pt x="3847738" y="839266"/>
                  <a:pt x="3826673" y="839266"/>
                </a:cubicBezTo>
                <a:cubicBezTo>
                  <a:pt x="3805609" y="839266"/>
                  <a:pt x="3788606" y="822263"/>
                  <a:pt x="3788606" y="801198"/>
                </a:cubicBezTo>
                <a:lnTo>
                  <a:pt x="3788606" y="119660"/>
                </a:lnTo>
                <a:lnTo>
                  <a:pt x="2552801" y="1250778"/>
                </a:lnTo>
                <a:cubicBezTo>
                  <a:pt x="2552293" y="1251413"/>
                  <a:pt x="2551659" y="1251793"/>
                  <a:pt x="2551024" y="1252428"/>
                </a:cubicBezTo>
                <a:lnTo>
                  <a:pt x="2550390" y="1252935"/>
                </a:lnTo>
                <a:cubicBezTo>
                  <a:pt x="2550009" y="1253316"/>
                  <a:pt x="2549502" y="1253570"/>
                  <a:pt x="2549121" y="1253950"/>
                </a:cubicBezTo>
                <a:cubicBezTo>
                  <a:pt x="2546329" y="1256361"/>
                  <a:pt x="2543157" y="1258265"/>
                  <a:pt x="2539731" y="1259788"/>
                </a:cubicBezTo>
                <a:cubicBezTo>
                  <a:pt x="2538969" y="1260041"/>
                  <a:pt x="2538335" y="1260422"/>
                  <a:pt x="2537701" y="1260676"/>
                </a:cubicBezTo>
                <a:cubicBezTo>
                  <a:pt x="2535924" y="1261310"/>
                  <a:pt x="2534021" y="1261818"/>
                  <a:pt x="2532117" y="1262199"/>
                </a:cubicBezTo>
                <a:cubicBezTo>
                  <a:pt x="2531483" y="1262325"/>
                  <a:pt x="2530848" y="1262325"/>
                  <a:pt x="2530214" y="1262452"/>
                </a:cubicBezTo>
                <a:cubicBezTo>
                  <a:pt x="2528437" y="1262706"/>
                  <a:pt x="2526661" y="1263214"/>
                  <a:pt x="2524884" y="1263214"/>
                </a:cubicBezTo>
                <a:cubicBezTo>
                  <a:pt x="2519809" y="1263214"/>
                  <a:pt x="2514860" y="1261945"/>
                  <a:pt x="2510038" y="1259914"/>
                </a:cubicBezTo>
                <a:cubicBezTo>
                  <a:pt x="2509911" y="1259914"/>
                  <a:pt x="2509784" y="1259788"/>
                  <a:pt x="2509657" y="1259788"/>
                </a:cubicBezTo>
                <a:cubicBezTo>
                  <a:pt x="2509023" y="1259534"/>
                  <a:pt x="2508262" y="1259407"/>
                  <a:pt x="2507627" y="1259026"/>
                </a:cubicBezTo>
                <a:lnTo>
                  <a:pt x="1380569" y="686615"/>
                </a:lnTo>
                <a:lnTo>
                  <a:pt x="109354" y="1918291"/>
                </a:lnTo>
                <a:lnTo>
                  <a:pt x="0" y="1918291"/>
                </a:lnTo>
                <a:lnTo>
                  <a:pt x="1339202" y="620757"/>
                </a:lnTo>
                <a:cubicBezTo>
                  <a:pt x="1346435" y="608068"/>
                  <a:pt x="1359885" y="601089"/>
                  <a:pt x="1373717" y="601597"/>
                </a:cubicBezTo>
                <a:cubicBezTo>
                  <a:pt x="1382472" y="601470"/>
                  <a:pt x="1391228" y="604388"/>
                  <a:pt x="1398461" y="610225"/>
                </a:cubicBezTo>
                <a:lnTo>
                  <a:pt x="2518413" y="1178957"/>
                </a:lnTo>
                <a:lnTo>
                  <a:pt x="3723383" y="76135"/>
                </a:lnTo>
                <a:lnTo>
                  <a:pt x="3042479" y="76135"/>
                </a:lnTo>
                <a:cubicBezTo>
                  <a:pt x="3021414" y="76135"/>
                  <a:pt x="3004411" y="59132"/>
                  <a:pt x="3004411" y="38068"/>
                </a:cubicBezTo>
                <a:cubicBezTo>
                  <a:pt x="3004411" y="17004"/>
                  <a:pt x="3021414" y="0"/>
                  <a:pt x="3042479" y="0"/>
                </a:cubicBezTo>
                <a:close/>
              </a:path>
            </a:pathLst>
          </a:custGeom>
          <a:solidFill>
            <a:srgbClr val="C3C3C3"/>
          </a:solidFill>
          <a:ln w="1267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1425601" y="1050180"/>
            <a:ext cx="10364761" cy="822413"/>
          </a:xfrm>
        </p:spPr>
        <p:txBody>
          <a:bodyPr lIns="0" tIns="0" rIns="0" bIns="0" anchor="b" anchorCtr="0">
            <a:noAutofit/>
          </a:bodyPr>
          <a:lstStyle>
            <a:lvl1pPr algn="l">
              <a:defRPr sz="5000" b="0" i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18" name="Textplatzhalter 9">
            <a:extLst>
              <a:ext uri="{FF2B5EF4-FFF2-40B4-BE49-F238E27FC236}">
                <a16:creationId xmlns:a16="http://schemas.microsoft.com/office/drawing/2014/main" id="{BE3E3986-A2A0-43FE-859B-2577C12FB4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pic>
        <p:nvPicPr>
          <p:cNvPr id="19" name="Grafik 1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7CFCF018-E038-4AB9-9937-D641606376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32748" y="290561"/>
            <a:ext cx="1757615" cy="469057"/>
          </a:xfrm>
          <a:prstGeom prst="rect">
            <a:avLst/>
          </a:prstGeom>
        </p:spPr>
      </p:pic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D0444FF5-E3F2-4F30-8A45-2A6424F92F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25601" y="2349500"/>
            <a:ext cx="10364762" cy="3050983"/>
          </a:xfrm>
        </p:spPr>
        <p:txBody>
          <a:bodyPr>
            <a:normAutofit/>
          </a:bodyPr>
          <a:lstStyle>
            <a:lvl1pPr marL="638175" indent="-638175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20000"/>
              <a:buFont typeface="+mj-lt"/>
              <a:buAutoNum type="arabicParenBoth"/>
              <a:defRPr sz="2800">
                <a:latin typeface="+mn-lt"/>
              </a:defRPr>
            </a:lvl1pPr>
          </a:lstStyle>
          <a:p>
            <a:pPr lvl="0"/>
            <a:r>
              <a:rPr lang="en-GB"/>
              <a:t>Content (text)</a:t>
            </a:r>
            <a:endParaRPr lang="en-GB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ECB6718-03AF-4533-A22F-A4C0AC17C3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68188" y="18766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4118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aktue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37BADC4C-A79F-4080-8740-0CE2F19384BC}"/>
              </a:ext>
            </a:extLst>
          </p:cNvPr>
          <p:cNvSpPr/>
          <p:nvPr userDrawn="1"/>
        </p:nvSpPr>
        <p:spPr>
          <a:xfrm>
            <a:off x="7119145" y="4941296"/>
            <a:ext cx="3864741" cy="1918291"/>
          </a:xfrm>
          <a:custGeom>
            <a:avLst/>
            <a:gdLst>
              <a:gd name="connsiteX0" fmla="*/ 3042479 w 3864741"/>
              <a:gd name="connsiteY0" fmla="*/ 0 h 1918291"/>
              <a:gd name="connsiteX1" fmla="*/ 3805609 w 3864741"/>
              <a:gd name="connsiteY1" fmla="*/ 0 h 1918291"/>
              <a:gd name="connsiteX2" fmla="*/ 3813730 w 3864741"/>
              <a:gd name="connsiteY2" fmla="*/ 888 h 1918291"/>
              <a:gd name="connsiteX3" fmla="*/ 3824262 w 3864741"/>
              <a:gd name="connsiteY3" fmla="*/ 254 h 1918291"/>
              <a:gd name="connsiteX4" fmla="*/ 3826673 w 3864741"/>
              <a:gd name="connsiteY4" fmla="*/ 0 h 1918291"/>
              <a:gd name="connsiteX5" fmla="*/ 3864741 w 3864741"/>
              <a:gd name="connsiteY5" fmla="*/ 38068 h 1918291"/>
              <a:gd name="connsiteX6" fmla="*/ 3864741 w 3864741"/>
              <a:gd name="connsiteY6" fmla="*/ 801198 h 1918291"/>
              <a:gd name="connsiteX7" fmla="*/ 3826673 w 3864741"/>
              <a:gd name="connsiteY7" fmla="*/ 839266 h 1918291"/>
              <a:gd name="connsiteX8" fmla="*/ 3788606 w 3864741"/>
              <a:gd name="connsiteY8" fmla="*/ 801198 h 1918291"/>
              <a:gd name="connsiteX9" fmla="*/ 3788606 w 3864741"/>
              <a:gd name="connsiteY9" fmla="*/ 119660 h 1918291"/>
              <a:gd name="connsiteX10" fmla="*/ 2552801 w 3864741"/>
              <a:gd name="connsiteY10" fmla="*/ 1250778 h 1918291"/>
              <a:gd name="connsiteX11" fmla="*/ 2551024 w 3864741"/>
              <a:gd name="connsiteY11" fmla="*/ 1252428 h 1918291"/>
              <a:gd name="connsiteX12" fmla="*/ 2550390 w 3864741"/>
              <a:gd name="connsiteY12" fmla="*/ 1252935 h 1918291"/>
              <a:gd name="connsiteX13" fmla="*/ 2549121 w 3864741"/>
              <a:gd name="connsiteY13" fmla="*/ 1253950 h 1918291"/>
              <a:gd name="connsiteX14" fmla="*/ 2539731 w 3864741"/>
              <a:gd name="connsiteY14" fmla="*/ 1259788 h 1918291"/>
              <a:gd name="connsiteX15" fmla="*/ 2537701 w 3864741"/>
              <a:gd name="connsiteY15" fmla="*/ 1260676 h 1918291"/>
              <a:gd name="connsiteX16" fmla="*/ 2532117 w 3864741"/>
              <a:gd name="connsiteY16" fmla="*/ 1262199 h 1918291"/>
              <a:gd name="connsiteX17" fmla="*/ 2530214 w 3864741"/>
              <a:gd name="connsiteY17" fmla="*/ 1262452 h 1918291"/>
              <a:gd name="connsiteX18" fmla="*/ 2524884 w 3864741"/>
              <a:gd name="connsiteY18" fmla="*/ 1263214 h 1918291"/>
              <a:gd name="connsiteX19" fmla="*/ 2510038 w 3864741"/>
              <a:gd name="connsiteY19" fmla="*/ 1259914 h 1918291"/>
              <a:gd name="connsiteX20" fmla="*/ 2509657 w 3864741"/>
              <a:gd name="connsiteY20" fmla="*/ 1259788 h 1918291"/>
              <a:gd name="connsiteX21" fmla="*/ 2507627 w 3864741"/>
              <a:gd name="connsiteY21" fmla="*/ 1259026 h 1918291"/>
              <a:gd name="connsiteX22" fmla="*/ 1380569 w 3864741"/>
              <a:gd name="connsiteY22" fmla="*/ 686615 h 1918291"/>
              <a:gd name="connsiteX23" fmla="*/ 109354 w 3864741"/>
              <a:gd name="connsiteY23" fmla="*/ 1918291 h 1918291"/>
              <a:gd name="connsiteX24" fmla="*/ 0 w 3864741"/>
              <a:gd name="connsiteY24" fmla="*/ 1918291 h 1918291"/>
              <a:gd name="connsiteX25" fmla="*/ 1339202 w 3864741"/>
              <a:gd name="connsiteY25" fmla="*/ 620757 h 1918291"/>
              <a:gd name="connsiteX26" fmla="*/ 1373717 w 3864741"/>
              <a:gd name="connsiteY26" fmla="*/ 601597 h 1918291"/>
              <a:gd name="connsiteX27" fmla="*/ 1398461 w 3864741"/>
              <a:gd name="connsiteY27" fmla="*/ 610225 h 1918291"/>
              <a:gd name="connsiteX28" fmla="*/ 2518413 w 3864741"/>
              <a:gd name="connsiteY28" fmla="*/ 1178957 h 1918291"/>
              <a:gd name="connsiteX29" fmla="*/ 3723383 w 3864741"/>
              <a:gd name="connsiteY29" fmla="*/ 76135 h 1918291"/>
              <a:gd name="connsiteX30" fmla="*/ 3042479 w 3864741"/>
              <a:gd name="connsiteY30" fmla="*/ 76135 h 1918291"/>
              <a:gd name="connsiteX31" fmla="*/ 3004411 w 3864741"/>
              <a:gd name="connsiteY31" fmla="*/ 38068 h 1918291"/>
              <a:gd name="connsiteX32" fmla="*/ 3042479 w 3864741"/>
              <a:gd name="connsiteY32" fmla="*/ 0 h 1918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64741" h="1918291">
                <a:moveTo>
                  <a:pt x="3042479" y="0"/>
                </a:moveTo>
                <a:lnTo>
                  <a:pt x="3805609" y="0"/>
                </a:lnTo>
                <a:cubicBezTo>
                  <a:pt x="3808401" y="0"/>
                  <a:pt x="3811066" y="381"/>
                  <a:pt x="3813730" y="888"/>
                </a:cubicBezTo>
                <a:cubicBezTo>
                  <a:pt x="3817156" y="254"/>
                  <a:pt x="3820709" y="0"/>
                  <a:pt x="3824262" y="254"/>
                </a:cubicBezTo>
                <a:cubicBezTo>
                  <a:pt x="3825151" y="127"/>
                  <a:pt x="3825912" y="0"/>
                  <a:pt x="3826673" y="0"/>
                </a:cubicBezTo>
                <a:cubicBezTo>
                  <a:pt x="3847738" y="0"/>
                  <a:pt x="3864741" y="17004"/>
                  <a:pt x="3864741" y="38068"/>
                </a:cubicBezTo>
                <a:lnTo>
                  <a:pt x="3864741" y="801198"/>
                </a:lnTo>
                <a:cubicBezTo>
                  <a:pt x="3864741" y="822263"/>
                  <a:pt x="3847738" y="839266"/>
                  <a:pt x="3826673" y="839266"/>
                </a:cubicBezTo>
                <a:cubicBezTo>
                  <a:pt x="3805609" y="839266"/>
                  <a:pt x="3788606" y="822263"/>
                  <a:pt x="3788606" y="801198"/>
                </a:cubicBezTo>
                <a:lnTo>
                  <a:pt x="3788606" y="119660"/>
                </a:lnTo>
                <a:lnTo>
                  <a:pt x="2552801" y="1250778"/>
                </a:lnTo>
                <a:cubicBezTo>
                  <a:pt x="2552293" y="1251413"/>
                  <a:pt x="2551659" y="1251793"/>
                  <a:pt x="2551024" y="1252428"/>
                </a:cubicBezTo>
                <a:lnTo>
                  <a:pt x="2550390" y="1252935"/>
                </a:lnTo>
                <a:cubicBezTo>
                  <a:pt x="2550009" y="1253316"/>
                  <a:pt x="2549502" y="1253570"/>
                  <a:pt x="2549121" y="1253950"/>
                </a:cubicBezTo>
                <a:cubicBezTo>
                  <a:pt x="2546329" y="1256361"/>
                  <a:pt x="2543157" y="1258265"/>
                  <a:pt x="2539731" y="1259788"/>
                </a:cubicBezTo>
                <a:cubicBezTo>
                  <a:pt x="2538969" y="1260041"/>
                  <a:pt x="2538335" y="1260422"/>
                  <a:pt x="2537701" y="1260676"/>
                </a:cubicBezTo>
                <a:cubicBezTo>
                  <a:pt x="2535924" y="1261310"/>
                  <a:pt x="2534021" y="1261818"/>
                  <a:pt x="2532117" y="1262199"/>
                </a:cubicBezTo>
                <a:cubicBezTo>
                  <a:pt x="2531483" y="1262325"/>
                  <a:pt x="2530848" y="1262325"/>
                  <a:pt x="2530214" y="1262452"/>
                </a:cubicBezTo>
                <a:cubicBezTo>
                  <a:pt x="2528437" y="1262706"/>
                  <a:pt x="2526661" y="1263214"/>
                  <a:pt x="2524884" y="1263214"/>
                </a:cubicBezTo>
                <a:cubicBezTo>
                  <a:pt x="2519809" y="1263214"/>
                  <a:pt x="2514860" y="1261945"/>
                  <a:pt x="2510038" y="1259914"/>
                </a:cubicBezTo>
                <a:cubicBezTo>
                  <a:pt x="2509911" y="1259914"/>
                  <a:pt x="2509784" y="1259788"/>
                  <a:pt x="2509657" y="1259788"/>
                </a:cubicBezTo>
                <a:cubicBezTo>
                  <a:pt x="2509023" y="1259534"/>
                  <a:pt x="2508262" y="1259407"/>
                  <a:pt x="2507627" y="1259026"/>
                </a:cubicBezTo>
                <a:lnTo>
                  <a:pt x="1380569" y="686615"/>
                </a:lnTo>
                <a:lnTo>
                  <a:pt x="109354" y="1918291"/>
                </a:lnTo>
                <a:lnTo>
                  <a:pt x="0" y="1918291"/>
                </a:lnTo>
                <a:lnTo>
                  <a:pt x="1339202" y="620757"/>
                </a:lnTo>
                <a:cubicBezTo>
                  <a:pt x="1346435" y="608068"/>
                  <a:pt x="1359885" y="601089"/>
                  <a:pt x="1373717" y="601597"/>
                </a:cubicBezTo>
                <a:cubicBezTo>
                  <a:pt x="1382472" y="601470"/>
                  <a:pt x="1391228" y="604388"/>
                  <a:pt x="1398461" y="610225"/>
                </a:cubicBezTo>
                <a:lnTo>
                  <a:pt x="2518413" y="1178957"/>
                </a:lnTo>
                <a:lnTo>
                  <a:pt x="3723383" y="76135"/>
                </a:lnTo>
                <a:lnTo>
                  <a:pt x="3042479" y="76135"/>
                </a:lnTo>
                <a:cubicBezTo>
                  <a:pt x="3021414" y="76135"/>
                  <a:pt x="3004411" y="59132"/>
                  <a:pt x="3004411" y="38068"/>
                </a:cubicBezTo>
                <a:cubicBezTo>
                  <a:pt x="3004411" y="17004"/>
                  <a:pt x="3021414" y="0"/>
                  <a:pt x="3042479" y="0"/>
                </a:cubicBezTo>
                <a:close/>
              </a:path>
            </a:pathLst>
          </a:custGeom>
          <a:solidFill>
            <a:srgbClr val="C3C3C3"/>
          </a:solidFill>
          <a:ln w="1267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1425601" y="1050180"/>
            <a:ext cx="10359999" cy="822413"/>
          </a:xfrm>
        </p:spPr>
        <p:txBody>
          <a:bodyPr lIns="0" tIns="0" rIns="0" bIns="0" anchor="b" anchorCtr="0">
            <a:noAutofit/>
          </a:bodyPr>
          <a:lstStyle>
            <a:lvl1pPr algn="l">
              <a:defRPr sz="5000" b="0" i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18" name="Textplatzhalter 9">
            <a:extLst>
              <a:ext uri="{FF2B5EF4-FFF2-40B4-BE49-F238E27FC236}">
                <a16:creationId xmlns:a16="http://schemas.microsoft.com/office/drawing/2014/main" id="{BE3E3986-A2A0-43FE-859B-2577C12FB4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pic>
        <p:nvPicPr>
          <p:cNvPr id="19" name="Grafik 1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7CFCF018-E038-4AB9-9937-D641606376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32748" y="290561"/>
            <a:ext cx="1757615" cy="469057"/>
          </a:xfrm>
          <a:prstGeom prst="rect">
            <a:avLst/>
          </a:prstGeom>
        </p:spPr>
      </p:pic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D0444FF5-E3F2-4F30-8A45-2A6424F92F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25601" y="2349500"/>
            <a:ext cx="10364761" cy="3050983"/>
          </a:xfrm>
        </p:spPr>
        <p:txBody>
          <a:bodyPr>
            <a:normAutofit/>
          </a:bodyPr>
          <a:lstStyle>
            <a:lvl1pPr marL="638175" indent="-638175"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SzPct val="120000"/>
              <a:buFont typeface="+mj-lt"/>
              <a:buAutoNum type="arabicParenBoth"/>
              <a:defRPr sz="280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GB"/>
              <a:t>Content (text)</a:t>
            </a:r>
            <a:endParaRPr lang="en-GB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CBFCBC1-CA47-4BE0-98C7-482D103256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68188" y="18766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5464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titel u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7207297-CF7A-422E-BFA6-FCE4D3F76B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1BC4EF31-5126-4A9B-BA79-CF860577EB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452" y="5888828"/>
            <a:ext cx="11075148" cy="263525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900">
                <a:latin typeface="Statis Sans Light" panose="020B0403050000020004" pitchFamily="34" charset="0"/>
              </a:defRPr>
            </a:lvl1pPr>
          </a:lstStyle>
          <a:p>
            <a:r>
              <a:rPr lang="en-GB" dirty="0"/>
              <a:t>Sources, Photo credits: ©</a:t>
            </a:r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14D8478D-46B5-406F-8E99-F689FE3257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0452" y="1809306"/>
            <a:ext cx="11075148" cy="353943"/>
          </a:xfrm>
        </p:spPr>
        <p:txBody>
          <a:bodyPr anchor="ctr">
            <a:noAutofit/>
          </a:bodyPr>
          <a:lstStyle>
            <a:lvl1pPr>
              <a:defRPr sz="2400"/>
            </a:lvl1pPr>
          </a:lstStyle>
          <a:p>
            <a:pPr lvl="0"/>
            <a:r>
              <a:rPr lang="en-GB"/>
              <a:t>Content (text)</a:t>
            </a:r>
            <a:endParaRPr lang="en-GB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4CD2D89-560C-4313-B38C-EEB12FED9BC2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5A7CE18-4E51-4705-A7C9-37530F4664EB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942976" y="6300661"/>
            <a:ext cx="8494592" cy="263521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sz="120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A1267FA-818C-433A-93E1-4E52A2D7D8D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72F5BB9A-844B-4DA8-A998-AFB9A5A90FA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10452" y="2349500"/>
            <a:ext cx="11075148" cy="3455988"/>
          </a:xfrm>
        </p:spPr>
        <p:txBody>
          <a:bodyPr/>
          <a:lstStyle/>
          <a:p>
            <a:pPr lvl="0"/>
            <a:r>
              <a:rPr lang="en-GB"/>
              <a:t>Content (text)</a:t>
            </a:r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206EFFB-F64C-4099-B364-910EF69DB5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081076377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7207297-CF7A-422E-BFA6-FCE4D3F76B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1BC4EF31-5126-4A9B-BA79-CF860577EB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452" y="5888828"/>
            <a:ext cx="11075148" cy="263525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900">
                <a:latin typeface="Statis Sans Light" panose="020B0403050000020004" pitchFamily="34" charset="0"/>
              </a:defRPr>
            </a:lvl1pPr>
          </a:lstStyle>
          <a:p>
            <a:r>
              <a:rPr lang="en-GB" dirty="0"/>
              <a:t>Sources, Photo credits: ©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924B881-F928-48E8-874D-872087871C0D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01863A1-721C-4BED-BB4A-62AFCAC7F217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942976" y="6300661"/>
            <a:ext cx="8494592" cy="263521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sz="12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EB5BB1-DF2C-4B5C-84C1-4F3333EC633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BB975E2B-8360-4CD8-9C92-232AFF66204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0452" y="2349500"/>
            <a:ext cx="11075148" cy="3455988"/>
          </a:xfrm>
        </p:spPr>
        <p:txBody>
          <a:bodyPr/>
          <a:lstStyle/>
          <a:p>
            <a:pPr lvl="0"/>
            <a:r>
              <a:rPr lang="en-GB"/>
              <a:t>Content (text)</a:t>
            </a:r>
            <a:endParaRPr lang="en-GB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FD7D596B-7FD9-442E-86BF-E6CA6B73F2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39223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BC0B060-00A8-41E3-88B5-EF6DFFAED62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710452" y="1988360"/>
            <a:ext cx="11075148" cy="38171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Contents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7207297-CF7A-422E-BFA6-FCE4D3F76B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1BC4EF31-5126-4A9B-BA79-CF860577EB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452" y="5888828"/>
            <a:ext cx="11075148" cy="263525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900">
                <a:latin typeface="Statis Sans Light" panose="020B0403050000020004" pitchFamily="34" charset="0"/>
              </a:defRPr>
            </a:lvl1pPr>
          </a:lstStyle>
          <a:p>
            <a:r>
              <a:rPr lang="en-GB" dirty="0"/>
              <a:t>Sources, Photo credits: ©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3E1FC1-44B4-483F-8D32-3644D311230B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D7262C7-2384-4A84-A42D-686F68DD2D99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942976" y="6300661"/>
            <a:ext cx="8494592" cy="263521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sz="120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95786E-038E-43F9-A832-01F4057F2281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BE6734-C1B9-4B3A-A19D-A21180B593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003499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ohne 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BC0B060-00A8-41E3-88B5-EF6DFFAED62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710452" y="1139617"/>
            <a:ext cx="11075148" cy="466587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Contents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7207297-CF7A-422E-BFA6-FCE4D3F76B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201" y="549056"/>
            <a:ext cx="8972682" cy="246062"/>
          </a:xfrm>
        </p:spPr>
        <p:txBody>
          <a:bodyPr anchor="ctr">
            <a:noAutofit/>
          </a:bodyPr>
          <a:lstStyle>
            <a:lvl1pPr algn="l">
              <a:defRPr sz="1600">
                <a:solidFill>
                  <a:schemeClr val="tx2">
                    <a:lumMod val="60000"/>
                    <a:lumOff val="40000"/>
                  </a:schemeClr>
                </a:solidFill>
                <a:latin typeface="Statis Sans Light" panose="020B0403050000020004" pitchFamily="34" charset="0"/>
              </a:defRPr>
            </a:lvl1pPr>
          </a:lstStyle>
          <a:p>
            <a:pPr lvl="0"/>
            <a:r>
              <a:rPr lang="en-GB" dirty="0"/>
              <a:t>Topic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1BC4EF31-5126-4A9B-BA79-CF860577EB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452" y="5888828"/>
            <a:ext cx="11075148" cy="263525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900">
                <a:latin typeface="Statis Sans Light" panose="020B0403050000020004" pitchFamily="34" charset="0"/>
              </a:defRPr>
            </a:lvl1pPr>
          </a:lstStyle>
          <a:p>
            <a:r>
              <a:rPr lang="en-GB" dirty="0"/>
              <a:t>Sources, Photo credits: ©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FA1DDBC-6E29-4BD2-B7A8-987EADE97AB3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de-DE"/>
              <a:t>25.01.2021</a:t>
            </a:r>
            <a:endParaRPr lang="en-GB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98E8219-8DB4-44AB-89DD-E403A9C95FB9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942976" y="6300661"/>
            <a:ext cx="8494592" cy="263521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sz="12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B18398-E3A7-4C53-A8E7-3885DFD45D04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3587494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FA4754E0-5E52-4526-8320-B7065F1A7A1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06437" y="6368385"/>
            <a:ext cx="180000" cy="160606"/>
            <a:chOff x="1264596" y="1634247"/>
            <a:chExt cx="3242553" cy="2893196"/>
          </a:xfrm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EC4B1179-38E7-4E2E-BA19-13D7D4D5B48E}"/>
                </a:ext>
              </a:extLst>
            </p:cNvPr>
            <p:cNvSpPr/>
            <p:nvPr/>
          </p:nvSpPr>
          <p:spPr>
            <a:xfrm>
              <a:off x="1290139" y="1883661"/>
              <a:ext cx="681334" cy="1894917"/>
            </a:xfrm>
            <a:prstGeom prst="rect">
              <a:avLst/>
            </a:pr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0D4889E4-79E8-4BB9-9BC6-44514AF35517}"/>
                </a:ext>
              </a:extLst>
            </p:cNvPr>
            <p:cNvSpPr/>
            <p:nvPr/>
          </p:nvSpPr>
          <p:spPr>
            <a:xfrm>
              <a:off x="2531376" y="2334638"/>
              <a:ext cx="681334" cy="1443940"/>
            </a:xfrm>
            <a:prstGeom prst="rect">
              <a:avLst/>
            </a:prstGeom>
            <a:solidFill>
              <a:srgbClr val="CC003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D379256A-BFC9-47D5-80C7-BA5F527234BE}"/>
                </a:ext>
              </a:extLst>
            </p:cNvPr>
            <p:cNvSpPr/>
            <p:nvPr/>
          </p:nvSpPr>
          <p:spPr>
            <a:xfrm>
              <a:off x="3772613" y="1634247"/>
              <a:ext cx="681334" cy="2144331"/>
            </a:xfrm>
            <a:prstGeom prst="rect">
              <a:avLst/>
            </a:prstGeom>
            <a:solidFill>
              <a:srgbClr val="FFCC0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99479E7E-3434-462A-9623-B66E5C71DF45}"/>
                </a:ext>
              </a:extLst>
            </p:cNvPr>
            <p:cNvSpPr/>
            <p:nvPr/>
          </p:nvSpPr>
          <p:spPr>
            <a:xfrm>
              <a:off x="1264596" y="4033736"/>
              <a:ext cx="3242553" cy="493707"/>
            </a:xfrm>
            <a:prstGeom prst="rect">
              <a:avLst/>
            </a:prstGeom>
            <a:solidFill>
              <a:srgbClr val="999999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" name="ToolsToo_Slide" descr="ToolsToo_Slide">
            <a:extLst>
              <a:ext uri="{FF2B5EF4-FFF2-40B4-BE49-F238E27FC236}">
                <a16:creationId xmlns:a16="http://schemas.microsoft.com/office/drawing/2014/main" id="{7A948261-0855-4559-A4B1-7EB7DB88C4A8}"/>
              </a:ext>
            </a:extLst>
          </p:cNvPr>
          <p:cNvSpPr/>
          <p:nvPr userDrawn="1"/>
        </p:nvSpPr>
        <p:spPr>
          <a:xfrm>
            <a:off x="0" y="0"/>
            <a:ext cx="12195175" cy="6859588"/>
          </a:xfrm>
          <a:prstGeom prst="rect">
            <a:avLst/>
          </a:prstGeom>
          <a:noFill/>
          <a:ln w="635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710452" y="1118925"/>
            <a:ext cx="11075147" cy="600146"/>
          </a:xfrm>
          <a:prstGeom prst="rect">
            <a:avLst/>
          </a:prstGeom>
        </p:spPr>
        <p:txBody>
          <a:bodyPr vert="horz" lIns="0" tIns="72000" rIns="0" bIns="72000" rtlCol="0" anchor="ctr" anchorCtr="0">
            <a:spAutoFit/>
          </a:bodyPr>
          <a:lstStyle/>
          <a:p>
            <a:r>
              <a:rPr lang="en-GB"/>
              <a:t>Presentation title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710452" y="2349500"/>
            <a:ext cx="11075148" cy="345598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Content (text)</a:t>
            </a:r>
            <a:endParaRPr lang="en-GB" dirty="0"/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0"/>
          </p:nvPr>
        </p:nvSpPr>
        <p:spPr bwMode="gray">
          <a:xfrm>
            <a:off x="9516742" y="6300663"/>
            <a:ext cx="1501778" cy="26352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de-DE" sz="1000" b="0" smtClean="0">
                <a:solidFill>
                  <a:schemeClr val="tx2"/>
                </a:solidFill>
                <a:latin typeface="Statis Sans Light" panose="020B0403050000020004" pitchFamily="34" charset="0"/>
              </a:defRPr>
            </a:lvl1pPr>
          </a:lstStyle>
          <a:p>
            <a:r>
              <a:rPr lang="de-DE">
                <a:latin typeface="Statis Sans Light" panose="020B0403050000020004" pitchFamily="34" charset="0"/>
              </a:rPr>
              <a:t>25.01.2021</a:t>
            </a:r>
            <a:endParaRPr lang="en-GB" dirty="0">
              <a:latin typeface="Statis Sans Light" panose="020B0403050000020004" pitchFamily="34" charset="0"/>
            </a:endParaRP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 bwMode="gray">
          <a:xfrm>
            <a:off x="11087099" y="6300663"/>
            <a:ext cx="687235" cy="26352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de-DE" sz="1000" b="0" smtClean="0">
                <a:solidFill>
                  <a:schemeClr val="tx2"/>
                </a:solidFill>
                <a:latin typeface="Statis Sans Light" panose="020B0403050000020004" pitchFamily="34" charset="0"/>
              </a:defRPr>
            </a:lvl1pPr>
          </a:lstStyle>
          <a:p>
            <a:fld id="{490D50AA-A47B-42B3-AEBF-DBC41AAA668C}" type="slidenum">
              <a:rPr lang="en-GB" smtClean="0"/>
              <a:pPr/>
              <a:t>‹Nr.›</a:t>
            </a:fld>
            <a:endParaRPr lang="en-GB" dirty="0">
              <a:latin typeface="Statis Sans Light" panose="020B0403050000020004" pitchFamily="34" charset="0"/>
            </a:endParaRPr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42976" y="6300661"/>
            <a:ext cx="8494592" cy="263521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1200" b="0">
                <a:solidFill>
                  <a:schemeClr val="tx1"/>
                </a:solidFill>
                <a:latin typeface="Statis Sans Light" panose="020B0403050000020004" pitchFamily="34" charset="0"/>
              </a:defRPr>
            </a:lvl1pPr>
          </a:lstStyle>
          <a:p>
            <a:pPr>
              <a:buClr>
                <a:schemeClr val="accent2"/>
              </a:buClr>
            </a:pPr>
            <a:r>
              <a:rPr lang="en-GB" dirty="0"/>
              <a:t>Federal Statistical Office (</a:t>
            </a:r>
            <a:r>
              <a:rPr lang="en-GB" dirty="0" err="1"/>
              <a:t>Destatis</a:t>
            </a:r>
            <a:r>
              <a:rPr lang="en-GB" dirty="0"/>
              <a:t>)</a:t>
            </a:r>
            <a:endParaRPr lang="en-GB" dirty="0">
              <a:latin typeface="Statis Sans Light" panose="020B0403050000020004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53E24834-4765-43C9-A4E2-666FDDDE9889}"/>
              </a:ext>
            </a:extLst>
          </p:cNvPr>
          <p:cNvSpPr/>
          <p:nvPr userDrawn="1"/>
        </p:nvSpPr>
        <p:spPr>
          <a:xfrm>
            <a:off x="10231148" y="561252"/>
            <a:ext cx="1557637" cy="21479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r"/>
            <a:r>
              <a:rPr lang="en-GB" sz="1600" kern="1200" dirty="0">
                <a:solidFill>
                  <a:srgbClr val="999999"/>
                </a:solidFill>
                <a:latin typeface="Statis Sans" panose="020B0503050000020004" pitchFamily="34" charset="0"/>
                <a:ea typeface="+mn-ea"/>
                <a:cs typeface="+mn-cs"/>
              </a:rPr>
              <a:t>destatis.de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19CF110F-0FEB-4A21-9272-A660909721D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160077" y="414912"/>
            <a:ext cx="5143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900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1" r:id="rId6"/>
    <p:sldLayoutId id="2147483657" r:id="rId7"/>
    <p:sldLayoutId id="2147483659" r:id="rId8"/>
    <p:sldLayoutId id="2147483665" r:id="rId9"/>
    <p:sldLayoutId id="2147483661" r:id="rId10"/>
    <p:sldLayoutId id="2147483664" r:id="rId11"/>
    <p:sldLayoutId id="2147483663" r:id="rId12"/>
    <p:sldLayoutId id="2147483658" r:id="rId13"/>
    <p:sldLayoutId id="2147483662" r:id="rId14"/>
    <p:sldLayoutId id="2147483683" r:id="rId15"/>
    <p:sldLayoutId id="2147483682" r:id="rId16"/>
  </p:sldLayoutIdLst>
  <p:transition>
    <p:fade/>
  </p:transition>
  <p:hf hdr="0"/>
  <p:txStyles>
    <p:titleStyle>
      <a:lvl1pPr algn="l" defTabSz="1219444" rtl="0" eaLnBrk="1" latinLnBrk="0" hangingPunct="1">
        <a:lnSpc>
          <a:spcPct val="8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1219444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Tx/>
        <a:buNone/>
        <a:defRPr lang="de-DE" sz="2300" b="0" kern="1200" baseline="0" dirty="0" smtClean="0">
          <a:solidFill>
            <a:schemeClr val="tx2"/>
          </a:solidFill>
          <a:latin typeface="+mn-lt"/>
          <a:ea typeface="+mn-ea"/>
          <a:cs typeface="+mn-cs"/>
        </a:defRPr>
      </a:lvl1pPr>
      <a:lvl2pPr marL="355600" indent="-355600" algn="l" defTabSz="1219444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SzPct val="150000"/>
        <a:buFont typeface="Statis Sans" panose="020B0500000000000000" pitchFamily="34" charset="0"/>
        <a:buChar char="»"/>
        <a:tabLst/>
        <a:defRPr sz="2000" b="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717550" indent="-361950" algn="l" defTabSz="1219444" rtl="0" eaLnBrk="1" latinLnBrk="0" hangingPunct="1">
        <a:lnSpc>
          <a:spcPct val="100000"/>
        </a:lnSpc>
        <a:spcBef>
          <a:spcPts val="800"/>
        </a:spcBef>
        <a:buClr>
          <a:schemeClr val="accent2"/>
        </a:buClr>
        <a:buSzPct val="150000"/>
        <a:buFont typeface="Statis Sans" panose="020B0500000000000000" pitchFamily="34" charset="0"/>
        <a:buChar char="»"/>
        <a:defRPr lang="de-DE" sz="2000" b="0" kern="1200" baseline="0" dirty="0" smtClean="0">
          <a:solidFill>
            <a:schemeClr val="tx2"/>
          </a:solidFill>
          <a:latin typeface="+mn-lt"/>
          <a:ea typeface="+mn-ea"/>
          <a:cs typeface="+mn-cs"/>
        </a:defRPr>
      </a:lvl3pPr>
      <a:lvl4pPr marL="990600" indent="-238125" algn="l" defTabSz="1219444" rtl="0" eaLnBrk="1" latinLnBrk="0" hangingPunct="1">
        <a:lnSpc>
          <a:spcPct val="100000"/>
        </a:lnSpc>
        <a:spcBef>
          <a:spcPts val="800"/>
        </a:spcBef>
        <a:buClr>
          <a:schemeClr val="tx2"/>
        </a:buClr>
        <a:buSzPct val="100000"/>
        <a:buFont typeface="Arial" panose="020B0604020202020204" pitchFamily="34" charset="0"/>
        <a:buChar char="•"/>
        <a:tabLst/>
        <a:defRPr sz="1800" b="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875008" indent="-368374" algn="l" defTabSz="1054311" rtl="0" eaLnBrk="1" latinLnBrk="0" hangingPunct="1">
        <a:lnSpc>
          <a:spcPct val="100000"/>
        </a:lnSpc>
        <a:spcBef>
          <a:spcPts val="800"/>
        </a:spcBef>
        <a:buClr>
          <a:schemeClr val="bg1"/>
        </a:buClr>
        <a:buSzPct val="80000"/>
        <a:buFont typeface="Statis Sans" pitchFamily="2" charset="2"/>
        <a:buChar char="n"/>
        <a:defRPr sz="1900" b="0" kern="1200" baseline="0">
          <a:solidFill>
            <a:schemeClr val="tx1"/>
          </a:solidFill>
          <a:latin typeface="Statis Sans Light" panose="020B0403050000020004" pitchFamily="34" charset="0"/>
          <a:ea typeface="+mn-ea"/>
          <a:cs typeface="+mn-cs"/>
        </a:defRPr>
      </a:lvl5pPr>
      <a:lvl6pPr marL="2875008" indent="-368374" algn="l" defTabSz="1219444" rtl="0" eaLnBrk="1" latinLnBrk="0" hangingPunct="1">
        <a:lnSpc>
          <a:spcPct val="100000"/>
        </a:lnSpc>
        <a:spcBef>
          <a:spcPts val="800"/>
        </a:spcBef>
        <a:buClr>
          <a:schemeClr val="bg1"/>
        </a:buClr>
        <a:buSzPct val="80000"/>
        <a:buFont typeface="Statis Sans" pitchFamily="2" charset="2"/>
        <a:buChar char="n"/>
        <a:defRPr sz="1900" b="0" kern="1200" baseline="0">
          <a:solidFill>
            <a:schemeClr val="tx1"/>
          </a:solidFill>
          <a:latin typeface="Statis Sans Light" panose="020B0403050000020004" pitchFamily="34" charset="0"/>
          <a:ea typeface="+mn-ea"/>
          <a:cs typeface="+mn-cs"/>
        </a:defRPr>
      </a:lvl6pPr>
      <a:lvl7pPr marL="3963192" indent="-304861" algn="l" defTabSz="1219444" rtl="0" eaLnBrk="1" latinLnBrk="0" hangingPunct="1">
        <a:spcBef>
          <a:spcPct val="20000"/>
        </a:spcBef>
        <a:buFont typeface="Statis Sans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914" indent="-304861" algn="l" defTabSz="1219444" rtl="0" eaLnBrk="1" latinLnBrk="0" hangingPunct="1">
        <a:spcBef>
          <a:spcPct val="20000"/>
        </a:spcBef>
        <a:buFont typeface="Statis Sans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2636" indent="-304861" algn="l" defTabSz="1219444" rtl="0" eaLnBrk="1" latinLnBrk="0" hangingPunct="1">
        <a:spcBef>
          <a:spcPct val="20000"/>
        </a:spcBef>
        <a:buFont typeface="Statis Sans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722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444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9166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888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610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8332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8053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775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855" userDrawn="1">
          <p15:clr>
            <a:srgbClr val="F26B43"/>
          </p15:clr>
        </p15:guide>
        <p15:guide id="2" pos="439" userDrawn="1">
          <p15:clr>
            <a:srgbClr val="F26B43"/>
          </p15:clr>
        </p15:guide>
        <p15:guide id="3" pos="7424" userDrawn="1">
          <p15:clr>
            <a:srgbClr val="F26B43"/>
          </p15:clr>
        </p15:guide>
        <p15:guide id="4" orient="horz" pos="1480" userDrawn="1">
          <p15:clr>
            <a:srgbClr val="F26B43"/>
          </p15:clr>
        </p15:guide>
        <p15:guide id="6" orient="horz" pos="1072" userDrawn="1">
          <p15:clr>
            <a:srgbClr val="F26B43"/>
          </p15:clr>
        </p15:guide>
        <p15:guide id="7" orient="horz" pos="36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Similarity metric for comparison of enterprise groups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28th Meeting of the Wiesbaden Group on Business Registers</a:t>
            </a:r>
          </a:p>
          <a:p>
            <a:r>
              <a:rPr lang="en-US" dirty="0"/>
              <a:t>The Hague, 03</a:t>
            </a:r>
            <a:r>
              <a:rPr lang="en-US" baseline="30000" dirty="0"/>
              <a:t>rd</a:t>
            </a:r>
            <a:r>
              <a:rPr lang="en-US" dirty="0"/>
              <a:t> October 2023</a:t>
            </a:r>
          </a:p>
          <a:p>
            <a:r>
              <a:rPr lang="en-US" dirty="0"/>
              <a:t>Session 3: </a:t>
            </a:r>
            <a:r>
              <a:rPr lang="en-GB" dirty="0"/>
              <a:t>Globalisation</a:t>
            </a:r>
            <a:r>
              <a:rPr lang="en-US" dirty="0"/>
              <a:t> and Large Case Units</a:t>
            </a:r>
          </a:p>
          <a:p>
            <a:r>
              <a:rPr lang="en-US" dirty="0"/>
              <a:t>Simon Rommelspacher, Adrian Urban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7715948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Similarity metric for comparison of enterprise groups | Rommelspacher, Urban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 dirty="0"/>
              <a:t>03.10.2023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710452" y="897326"/>
            <a:ext cx="11075147" cy="1043344"/>
          </a:xfrm>
        </p:spPr>
        <p:txBody>
          <a:bodyPr/>
          <a:lstStyle/>
          <a:p>
            <a:r>
              <a:rPr lang="en-US" dirty="0"/>
              <a:t>Development of a similarity metric for enterprise groups</a:t>
            </a:r>
            <a:endParaRPr lang="en-GB" dirty="0"/>
          </a:p>
        </p:txBody>
      </p:sp>
      <p:grpSp>
        <p:nvGrpSpPr>
          <p:cNvPr id="56" name="Gruppieren 55">
            <a:extLst>
              <a:ext uri="{FF2B5EF4-FFF2-40B4-BE49-F238E27FC236}">
                <a16:creationId xmlns:a16="http://schemas.microsoft.com/office/drawing/2014/main" id="{011F5AEE-979A-4895-AA23-087DD3D233A4}"/>
              </a:ext>
            </a:extLst>
          </p:cNvPr>
          <p:cNvGrpSpPr/>
          <p:nvPr/>
        </p:nvGrpSpPr>
        <p:grpSpPr>
          <a:xfrm>
            <a:off x="612737" y="1917105"/>
            <a:ext cx="10447645" cy="2615968"/>
            <a:chOff x="612737" y="1917105"/>
            <a:chExt cx="10447645" cy="2615968"/>
          </a:xfrm>
        </p:grpSpPr>
        <p:grpSp>
          <p:nvGrpSpPr>
            <p:cNvPr id="57" name="Gruppieren 56">
              <a:extLst>
                <a:ext uri="{FF2B5EF4-FFF2-40B4-BE49-F238E27FC236}">
                  <a16:creationId xmlns:a16="http://schemas.microsoft.com/office/drawing/2014/main" id="{E2F36231-CF2C-422D-A07D-7E846F73C4A3}"/>
                </a:ext>
              </a:extLst>
            </p:cNvPr>
            <p:cNvGrpSpPr/>
            <p:nvPr/>
          </p:nvGrpSpPr>
          <p:grpSpPr>
            <a:xfrm>
              <a:off x="612737" y="1917105"/>
              <a:ext cx="10447645" cy="1828219"/>
              <a:chOff x="612737" y="1917105"/>
              <a:chExt cx="10447645" cy="1828219"/>
            </a:xfrm>
          </p:grpSpPr>
          <p:grpSp>
            <p:nvGrpSpPr>
              <p:cNvPr id="71" name="Gruppieren 70">
                <a:extLst>
                  <a:ext uri="{FF2B5EF4-FFF2-40B4-BE49-F238E27FC236}">
                    <a16:creationId xmlns:a16="http://schemas.microsoft.com/office/drawing/2014/main" id="{497C8404-AAA7-41C9-9F1E-84657000E4F4}"/>
                  </a:ext>
                </a:extLst>
              </p:cNvPr>
              <p:cNvGrpSpPr/>
              <p:nvPr/>
            </p:nvGrpSpPr>
            <p:grpSpPr>
              <a:xfrm>
                <a:off x="1237269" y="3514492"/>
                <a:ext cx="1064715" cy="230832"/>
                <a:chOff x="1237593" y="3766842"/>
                <a:chExt cx="1064993" cy="230892"/>
              </a:xfrm>
            </p:grpSpPr>
            <p:sp>
              <p:nvSpPr>
                <p:cNvPr id="99" name="Rechteck 98">
                  <a:extLst>
                    <a:ext uri="{FF2B5EF4-FFF2-40B4-BE49-F238E27FC236}">
                      <a16:creationId xmlns:a16="http://schemas.microsoft.com/office/drawing/2014/main" id="{DD4CB67D-9649-4C25-B6D5-B2CE9831B14F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100" name="Textfeld 99">
                  <a:extLst>
                    <a:ext uri="{FF2B5EF4-FFF2-40B4-BE49-F238E27FC236}">
                      <a16:creationId xmlns:a16="http://schemas.microsoft.com/office/drawing/2014/main" id="{6EF24170-53E0-403C-AF93-66A3C86FA9ED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1064993" cy="23089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5     </a:t>
                  </a:r>
                  <a:r>
                    <a:rPr lang="de-DE" sz="900" dirty="0">
                      <a:solidFill>
                        <a:schemeClr val="accent1"/>
                      </a:solidFill>
                    </a:rPr>
                    <a:t>10 EMPL</a:t>
                  </a:r>
                </a:p>
              </p:txBody>
            </p:sp>
          </p:grpSp>
          <p:grpSp>
            <p:nvGrpSpPr>
              <p:cNvPr id="72" name="Gruppieren 71">
                <a:extLst>
                  <a:ext uri="{FF2B5EF4-FFF2-40B4-BE49-F238E27FC236}">
                    <a16:creationId xmlns:a16="http://schemas.microsoft.com/office/drawing/2014/main" id="{817DA452-4B1F-447F-99DC-2B878594DA2C}"/>
                  </a:ext>
                </a:extLst>
              </p:cNvPr>
              <p:cNvGrpSpPr/>
              <p:nvPr/>
            </p:nvGrpSpPr>
            <p:grpSpPr>
              <a:xfrm>
                <a:off x="612737" y="1917105"/>
                <a:ext cx="10447645" cy="1555428"/>
                <a:chOff x="612737" y="3198037"/>
                <a:chExt cx="10447645" cy="1555428"/>
              </a:xfrm>
            </p:grpSpPr>
            <p:grpSp>
              <p:nvGrpSpPr>
                <p:cNvPr id="73" name="Gruppieren 72">
                  <a:extLst>
                    <a:ext uri="{FF2B5EF4-FFF2-40B4-BE49-F238E27FC236}">
                      <a16:creationId xmlns:a16="http://schemas.microsoft.com/office/drawing/2014/main" id="{F3FBD892-97B9-49D7-9143-01129907E756}"/>
                    </a:ext>
                  </a:extLst>
                </p:cNvPr>
                <p:cNvGrpSpPr/>
                <p:nvPr/>
              </p:nvGrpSpPr>
              <p:grpSpPr>
                <a:xfrm>
                  <a:off x="1237269" y="3765960"/>
                  <a:ext cx="1099981" cy="230832"/>
                  <a:chOff x="1237593" y="3766842"/>
                  <a:chExt cx="1100269" cy="230892"/>
                </a:xfrm>
              </p:grpSpPr>
              <p:sp>
                <p:nvSpPr>
                  <p:cNvPr id="97" name="Rechteck 96">
                    <a:extLst>
                      <a:ext uri="{FF2B5EF4-FFF2-40B4-BE49-F238E27FC236}">
                        <a16:creationId xmlns:a16="http://schemas.microsoft.com/office/drawing/2014/main" id="{FE9E215D-DA2E-44F6-B280-886E8E620FE3}"/>
                      </a:ext>
                    </a:extLst>
                  </p:cNvPr>
                  <p:cNvSpPr/>
                  <p:nvPr/>
                </p:nvSpPr>
                <p:spPr>
                  <a:xfrm>
                    <a:off x="1237593" y="3783724"/>
                    <a:ext cx="1001110" cy="1970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1999" dirty="0"/>
                  </a:p>
                </p:txBody>
              </p:sp>
              <p:sp>
                <p:nvSpPr>
                  <p:cNvPr id="98" name="Textfeld 97">
                    <a:extLst>
                      <a:ext uri="{FF2B5EF4-FFF2-40B4-BE49-F238E27FC236}">
                        <a16:creationId xmlns:a16="http://schemas.microsoft.com/office/drawing/2014/main" id="{F49B544F-02EA-4A91-8BE2-5EB0EE554BC1}"/>
                      </a:ext>
                    </a:extLst>
                  </p:cNvPr>
                  <p:cNvSpPr txBox="1"/>
                  <p:nvPr/>
                </p:nvSpPr>
                <p:spPr>
                  <a:xfrm>
                    <a:off x="1237593" y="3766842"/>
                    <a:ext cx="1100269" cy="230892"/>
                  </a:xfrm>
                  <a:prstGeom prst="rect">
                    <a:avLst/>
                  </a:prstGeom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de-DE" sz="900" dirty="0"/>
                      <a:t>LEU 1   </a:t>
                    </a:r>
                    <a:r>
                      <a:rPr lang="de-DE" sz="900" dirty="0">
                        <a:solidFill>
                          <a:schemeClr val="accent1"/>
                        </a:solidFill>
                      </a:rPr>
                      <a:t>900 EMPL</a:t>
                    </a:r>
                  </a:p>
                </p:txBody>
              </p:sp>
            </p:grpSp>
            <p:grpSp>
              <p:nvGrpSpPr>
                <p:cNvPr id="74" name="Gruppieren 73">
                  <a:extLst>
                    <a:ext uri="{FF2B5EF4-FFF2-40B4-BE49-F238E27FC236}">
                      <a16:creationId xmlns:a16="http://schemas.microsoft.com/office/drawing/2014/main" id="{E890EF09-AE4C-43D9-8945-9E50635C838C}"/>
                    </a:ext>
                  </a:extLst>
                </p:cNvPr>
                <p:cNvGrpSpPr/>
                <p:nvPr/>
              </p:nvGrpSpPr>
              <p:grpSpPr>
                <a:xfrm>
                  <a:off x="1237271" y="4026024"/>
                  <a:ext cx="1099981" cy="230832"/>
                  <a:chOff x="1237593" y="3766842"/>
                  <a:chExt cx="1100268" cy="230892"/>
                </a:xfrm>
              </p:grpSpPr>
              <p:sp>
                <p:nvSpPr>
                  <p:cNvPr id="95" name="Rechteck 94">
                    <a:extLst>
                      <a:ext uri="{FF2B5EF4-FFF2-40B4-BE49-F238E27FC236}">
                        <a16:creationId xmlns:a16="http://schemas.microsoft.com/office/drawing/2014/main" id="{43E17117-0FC8-464C-A48E-6116440BAF53}"/>
                      </a:ext>
                    </a:extLst>
                  </p:cNvPr>
                  <p:cNvSpPr/>
                  <p:nvPr/>
                </p:nvSpPr>
                <p:spPr>
                  <a:xfrm>
                    <a:off x="1237593" y="3783724"/>
                    <a:ext cx="1001110" cy="1970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1999" dirty="0"/>
                  </a:p>
                </p:txBody>
              </p:sp>
              <p:sp>
                <p:nvSpPr>
                  <p:cNvPr id="96" name="Textfeld 95">
                    <a:extLst>
                      <a:ext uri="{FF2B5EF4-FFF2-40B4-BE49-F238E27FC236}">
                        <a16:creationId xmlns:a16="http://schemas.microsoft.com/office/drawing/2014/main" id="{02F55885-A4C7-4766-AB35-0FCA6F413AC2}"/>
                      </a:ext>
                    </a:extLst>
                  </p:cNvPr>
                  <p:cNvSpPr txBox="1"/>
                  <p:nvPr/>
                </p:nvSpPr>
                <p:spPr>
                  <a:xfrm>
                    <a:off x="1237593" y="3766842"/>
                    <a:ext cx="1100268" cy="230892"/>
                  </a:xfrm>
                  <a:prstGeom prst="rect">
                    <a:avLst/>
                  </a:prstGeom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de-DE" sz="900" dirty="0"/>
                      <a:t>LEU 2   </a:t>
                    </a:r>
                    <a:r>
                      <a:rPr lang="de-DE" sz="900" dirty="0">
                        <a:solidFill>
                          <a:schemeClr val="accent1"/>
                        </a:solidFill>
                      </a:rPr>
                      <a:t>700 EMPL</a:t>
                    </a:r>
                  </a:p>
                </p:txBody>
              </p:sp>
            </p:grpSp>
            <p:grpSp>
              <p:nvGrpSpPr>
                <p:cNvPr id="75" name="Gruppieren 74">
                  <a:extLst>
                    <a:ext uri="{FF2B5EF4-FFF2-40B4-BE49-F238E27FC236}">
                      <a16:creationId xmlns:a16="http://schemas.microsoft.com/office/drawing/2014/main" id="{B80508F6-8ECF-4D9A-9954-BB31CB2C8718}"/>
                    </a:ext>
                  </a:extLst>
                </p:cNvPr>
                <p:cNvGrpSpPr/>
                <p:nvPr/>
              </p:nvGrpSpPr>
              <p:grpSpPr>
                <a:xfrm>
                  <a:off x="1237271" y="4286089"/>
                  <a:ext cx="1091966" cy="230832"/>
                  <a:chOff x="1237593" y="3766842"/>
                  <a:chExt cx="1092251" cy="230892"/>
                </a:xfrm>
              </p:grpSpPr>
              <p:sp>
                <p:nvSpPr>
                  <p:cNvPr id="93" name="Rechteck 92">
                    <a:extLst>
                      <a:ext uri="{FF2B5EF4-FFF2-40B4-BE49-F238E27FC236}">
                        <a16:creationId xmlns:a16="http://schemas.microsoft.com/office/drawing/2014/main" id="{BBB080ED-D8B3-4A84-B1EC-A7EA50CB04DF}"/>
                      </a:ext>
                    </a:extLst>
                  </p:cNvPr>
                  <p:cNvSpPr/>
                  <p:nvPr/>
                </p:nvSpPr>
                <p:spPr>
                  <a:xfrm>
                    <a:off x="1237593" y="3783724"/>
                    <a:ext cx="1001110" cy="1970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1999" dirty="0"/>
                  </a:p>
                </p:txBody>
              </p:sp>
              <p:sp>
                <p:nvSpPr>
                  <p:cNvPr id="94" name="Textfeld 93">
                    <a:extLst>
                      <a:ext uri="{FF2B5EF4-FFF2-40B4-BE49-F238E27FC236}">
                        <a16:creationId xmlns:a16="http://schemas.microsoft.com/office/drawing/2014/main" id="{3F969699-5734-4FD3-B570-91CFDAF20A3E}"/>
                      </a:ext>
                    </a:extLst>
                  </p:cNvPr>
                  <p:cNvSpPr txBox="1"/>
                  <p:nvPr/>
                </p:nvSpPr>
                <p:spPr>
                  <a:xfrm>
                    <a:off x="1237593" y="3766842"/>
                    <a:ext cx="1092251" cy="230892"/>
                  </a:xfrm>
                  <a:prstGeom prst="rect">
                    <a:avLst/>
                  </a:prstGeom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de-DE" sz="900" dirty="0"/>
                      <a:t>LEU 3       </a:t>
                    </a:r>
                    <a:r>
                      <a:rPr lang="de-DE" sz="900" dirty="0">
                        <a:solidFill>
                          <a:schemeClr val="accent1"/>
                        </a:solidFill>
                      </a:rPr>
                      <a:t>1 EMPL</a:t>
                    </a:r>
                  </a:p>
                </p:txBody>
              </p:sp>
            </p:grpSp>
            <p:grpSp>
              <p:nvGrpSpPr>
                <p:cNvPr id="76" name="Gruppieren 75">
                  <a:extLst>
                    <a:ext uri="{FF2B5EF4-FFF2-40B4-BE49-F238E27FC236}">
                      <a16:creationId xmlns:a16="http://schemas.microsoft.com/office/drawing/2014/main" id="{6047FC84-4B97-4D2B-B780-31BA0C57768E}"/>
                    </a:ext>
                  </a:extLst>
                </p:cNvPr>
                <p:cNvGrpSpPr/>
                <p:nvPr/>
              </p:nvGrpSpPr>
              <p:grpSpPr>
                <a:xfrm>
                  <a:off x="1237271" y="4522633"/>
                  <a:ext cx="1061509" cy="230832"/>
                  <a:chOff x="1237593" y="3766842"/>
                  <a:chExt cx="1061786" cy="230892"/>
                </a:xfrm>
              </p:grpSpPr>
              <p:sp>
                <p:nvSpPr>
                  <p:cNvPr id="91" name="Rechteck 90">
                    <a:extLst>
                      <a:ext uri="{FF2B5EF4-FFF2-40B4-BE49-F238E27FC236}">
                        <a16:creationId xmlns:a16="http://schemas.microsoft.com/office/drawing/2014/main" id="{746CA04A-DF19-41F5-903A-CF5698AAA155}"/>
                      </a:ext>
                    </a:extLst>
                  </p:cNvPr>
                  <p:cNvSpPr/>
                  <p:nvPr/>
                </p:nvSpPr>
                <p:spPr>
                  <a:xfrm>
                    <a:off x="1237593" y="3783724"/>
                    <a:ext cx="1001110" cy="1970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1999" dirty="0"/>
                  </a:p>
                </p:txBody>
              </p:sp>
              <p:sp>
                <p:nvSpPr>
                  <p:cNvPr id="92" name="Textfeld 91">
                    <a:extLst>
                      <a:ext uri="{FF2B5EF4-FFF2-40B4-BE49-F238E27FC236}">
                        <a16:creationId xmlns:a16="http://schemas.microsoft.com/office/drawing/2014/main" id="{5F820B8B-CA7D-46EE-BE9D-29F159A6BD67}"/>
                      </a:ext>
                    </a:extLst>
                  </p:cNvPr>
                  <p:cNvSpPr txBox="1"/>
                  <p:nvPr/>
                </p:nvSpPr>
                <p:spPr>
                  <a:xfrm>
                    <a:off x="1237593" y="3766842"/>
                    <a:ext cx="1061786" cy="230892"/>
                  </a:xfrm>
                  <a:prstGeom prst="rect">
                    <a:avLst/>
                  </a:prstGeom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de-DE" sz="900" dirty="0"/>
                      <a:t>LEU 4       </a:t>
                    </a:r>
                    <a:r>
                      <a:rPr lang="de-DE" sz="900" dirty="0">
                        <a:solidFill>
                          <a:schemeClr val="accent1"/>
                        </a:solidFill>
                      </a:rPr>
                      <a:t>0 EMPL</a:t>
                    </a:r>
                  </a:p>
                </p:txBody>
              </p:sp>
            </p:grpSp>
            <p:sp>
              <p:nvSpPr>
                <p:cNvPr id="77" name="Textfeld 76">
                  <a:extLst>
                    <a:ext uri="{FF2B5EF4-FFF2-40B4-BE49-F238E27FC236}">
                      <a16:creationId xmlns:a16="http://schemas.microsoft.com/office/drawing/2014/main" id="{DF93206E-CB12-49AF-B1F8-F487EDFC2AAF}"/>
                    </a:ext>
                  </a:extLst>
                </p:cNvPr>
                <p:cNvSpPr txBox="1"/>
                <p:nvPr/>
              </p:nvSpPr>
              <p:spPr>
                <a:xfrm>
                  <a:off x="739029" y="3515218"/>
                  <a:ext cx="774571" cy="276999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1200" dirty="0"/>
                    <a:t>Group A:</a:t>
                  </a:r>
                </a:p>
              </p:txBody>
            </p:sp>
            <p:grpSp>
              <p:nvGrpSpPr>
                <p:cNvPr id="78" name="Gruppieren 77">
                  <a:extLst>
                    <a:ext uri="{FF2B5EF4-FFF2-40B4-BE49-F238E27FC236}">
                      <a16:creationId xmlns:a16="http://schemas.microsoft.com/office/drawing/2014/main" id="{339926EE-1867-4043-AFF3-35C78D827B35}"/>
                    </a:ext>
                  </a:extLst>
                </p:cNvPr>
                <p:cNvGrpSpPr/>
                <p:nvPr/>
              </p:nvGrpSpPr>
              <p:grpSpPr>
                <a:xfrm>
                  <a:off x="3151610" y="3749084"/>
                  <a:ext cx="1099981" cy="230832"/>
                  <a:chOff x="1237593" y="3766842"/>
                  <a:chExt cx="1100268" cy="230892"/>
                </a:xfrm>
              </p:grpSpPr>
              <p:sp>
                <p:nvSpPr>
                  <p:cNvPr id="89" name="Rechteck 88">
                    <a:extLst>
                      <a:ext uri="{FF2B5EF4-FFF2-40B4-BE49-F238E27FC236}">
                        <a16:creationId xmlns:a16="http://schemas.microsoft.com/office/drawing/2014/main" id="{88E6A747-4B09-4CB2-A97A-D1BDB60D31BE}"/>
                      </a:ext>
                    </a:extLst>
                  </p:cNvPr>
                  <p:cNvSpPr/>
                  <p:nvPr/>
                </p:nvSpPr>
                <p:spPr>
                  <a:xfrm>
                    <a:off x="1237593" y="3783724"/>
                    <a:ext cx="1001110" cy="1970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1999" dirty="0"/>
                  </a:p>
                </p:txBody>
              </p:sp>
              <p:sp>
                <p:nvSpPr>
                  <p:cNvPr id="90" name="Textfeld 89">
                    <a:extLst>
                      <a:ext uri="{FF2B5EF4-FFF2-40B4-BE49-F238E27FC236}">
                        <a16:creationId xmlns:a16="http://schemas.microsoft.com/office/drawing/2014/main" id="{07C2069F-7FF0-4087-87DE-47B383FA737A}"/>
                      </a:ext>
                    </a:extLst>
                  </p:cNvPr>
                  <p:cNvSpPr txBox="1"/>
                  <p:nvPr/>
                </p:nvSpPr>
                <p:spPr>
                  <a:xfrm>
                    <a:off x="1237593" y="3766842"/>
                    <a:ext cx="1100268" cy="230892"/>
                  </a:xfrm>
                  <a:prstGeom prst="rect">
                    <a:avLst/>
                  </a:prstGeom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de-DE" sz="900" dirty="0"/>
                      <a:t>LEU 1   </a:t>
                    </a:r>
                    <a:r>
                      <a:rPr lang="de-DE" sz="900" dirty="0">
                        <a:solidFill>
                          <a:schemeClr val="accent1"/>
                        </a:solidFill>
                      </a:rPr>
                      <a:t>900 EMPL</a:t>
                    </a:r>
                  </a:p>
                </p:txBody>
              </p:sp>
            </p:grpSp>
            <p:grpSp>
              <p:nvGrpSpPr>
                <p:cNvPr id="79" name="Gruppieren 78">
                  <a:extLst>
                    <a:ext uri="{FF2B5EF4-FFF2-40B4-BE49-F238E27FC236}">
                      <a16:creationId xmlns:a16="http://schemas.microsoft.com/office/drawing/2014/main" id="{00228DAD-2638-4F49-A1B1-95EF439F2F8F}"/>
                    </a:ext>
                  </a:extLst>
                </p:cNvPr>
                <p:cNvGrpSpPr/>
                <p:nvPr/>
              </p:nvGrpSpPr>
              <p:grpSpPr>
                <a:xfrm>
                  <a:off x="3151610" y="4009148"/>
                  <a:ext cx="1099981" cy="230832"/>
                  <a:chOff x="1237593" y="3766842"/>
                  <a:chExt cx="1100268" cy="230892"/>
                </a:xfrm>
              </p:grpSpPr>
              <p:sp>
                <p:nvSpPr>
                  <p:cNvPr id="87" name="Rechteck 86">
                    <a:extLst>
                      <a:ext uri="{FF2B5EF4-FFF2-40B4-BE49-F238E27FC236}">
                        <a16:creationId xmlns:a16="http://schemas.microsoft.com/office/drawing/2014/main" id="{7EBEAF35-EF54-4437-A1EF-926DFD438AEB}"/>
                      </a:ext>
                    </a:extLst>
                  </p:cNvPr>
                  <p:cNvSpPr/>
                  <p:nvPr/>
                </p:nvSpPr>
                <p:spPr>
                  <a:xfrm>
                    <a:off x="1237593" y="3783724"/>
                    <a:ext cx="1001110" cy="1970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1999" dirty="0"/>
                  </a:p>
                </p:txBody>
              </p:sp>
              <p:sp>
                <p:nvSpPr>
                  <p:cNvPr id="88" name="Textfeld 87">
                    <a:extLst>
                      <a:ext uri="{FF2B5EF4-FFF2-40B4-BE49-F238E27FC236}">
                        <a16:creationId xmlns:a16="http://schemas.microsoft.com/office/drawing/2014/main" id="{EFD750F7-2C60-46D7-A415-CFED86CEEAAF}"/>
                      </a:ext>
                    </a:extLst>
                  </p:cNvPr>
                  <p:cNvSpPr txBox="1"/>
                  <p:nvPr/>
                </p:nvSpPr>
                <p:spPr>
                  <a:xfrm>
                    <a:off x="1237593" y="3766842"/>
                    <a:ext cx="1100268" cy="230892"/>
                  </a:xfrm>
                  <a:prstGeom prst="rect">
                    <a:avLst/>
                  </a:prstGeom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de-DE" sz="900" dirty="0"/>
                      <a:t>LEU 2   </a:t>
                    </a:r>
                    <a:r>
                      <a:rPr lang="de-DE" sz="900" dirty="0">
                        <a:solidFill>
                          <a:schemeClr val="accent1"/>
                        </a:solidFill>
                      </a:rPr>
                      <a:t>700 EMPL</a:t>
                    </a:r>
                  </a:p>
                </p:txBody>
              </p:sp>
            </p:grpSp>
            <p:grpSp>
              <p:nvGrpSpPr>
                <p:cNvPr id="80" name="Gruppieren 79">
                  <a:extLst>
                    <a:ext uri="{FF2B5EF4-FFF2-40B4-BE49-F238E27FC236}">
                      <a16:creationId xmlns:a16="http://schemas.microsoft.com/office/drawing/2014/main" id="{E83B86EB-3452-45BC-9A19-74EA9A751B3A}"/>
                    </a:ext>
                  </a:extLst>
                </p:cNvPr>
                <p:cNvGrpSpPr/>
                <p:nvPr/>
              </p:nvGrpSpPr>
              <p:grpSpPr>
                <a:xfrm>
                  <a:off x="3151610" y="4269212"/>
                  <a:ext cx="1096775" cy="230832"/>
                  <a:chOff x="1237593" y="3766842"/>
                  <a:chExt cx="1097061" cy="230892"/>
                </a:xfrm>
              </p:grpSpPr>
              <p:sp>
                <p:nvSpPr>
                  <p:cNvPr id="85" name="Rechteck 84">
                    <a:extLst>
                      <a:ext uri="{FF2B5EF4-FFF2-40B4-BE49-F238E27FC236}">
                        <a16:creationId xmlns:a16="http://schemas.microsoft.com/office/drawing/2014/main" id="{83C74618-27C0-4443-8BBC-4521EA602F7D}"/>
                      </a:ext>
                    </a:extLst>
                  </p:cNvPr>
                  <p:cNvSpPr/>
                  <p:nvPr/>
                </p:nvSpPr>
                <p:spPr>
                  <a:xfrm>
                    <a:off x="1237593" y="3783724"/>
                    <a:ext cx="1001110" cy="1970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1999" dirty="0"/>
                  </a:p>
                </p:txBody>
              </p:sp>
              <p:sp>
                <p:nvSpPr>
                  <p:cNvPr id="86" name="Textfeld 85">
                    <a:extLst>
                      <a:ext uri="{FF2B5EF4-FFF2-40B4-BE49-F238E27FC236}">
                        <a16:creationId xmlns:a16="http://schemas.microsoft.com/office/drawing/2014/main" id="{FBD50CA1-8E8F-45F7-8EBC-6577EDEAC6E9}"/>
                      </a:ext>
                    </a:extLst>
                  </p:cNvPr>
                  <p:cNvSpPr txBox="1"/>
                  <p:nvPr/>
                </p:nvSpPr>
                <p:spPr>
                  <a:xfrm>
                    <a:off x="1237593" y="3766842"/>
                    <a:ext cx="1097061" cy="230892"/>
                  </a:xfrm>
                  <a:prstGeom prst="rect">
                    <a:avLst/>
                  </a:prstGeom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de-DE" sz="900" dirty="0"/>
                      <a:t>LEU 6     </a:t>
                    </a:r>
                    <a:r>
                      <a:rPr lang="de-DE" sz="900" dirty="0">
                        <a:solidFill>
                          <a:schemeClr val="accent1"/>
                        </a:solidFill>
                      </a:rPr>
                      <a:t>50 EMPL</a:t>
                    </a:r>
                  </a:p>
                </p:txBody>
              </p:sp>
            </p:grpSp>
            <p:sp>
              <p:nvSpPr>
                <p:cNvPr id="81" name="Textfeld 80">
                  <a:extLst>
                    <a:ext uri="{FF2B5EF4-FFF2-40B4-BE49-F238E27FC236}">
                      <a16:creationId xmlns:a16="http://schemas.microsoft.com/office/drawing/2014/main" id="{65C4E8FD-35DE-4EBE-97F0-5095C799A633}"/>
                    </a:ext>
                  </a:extLst>
                </p:cNvPr>
                <p:cNvSpPr txBox="1"/>
                <p:nvPr/>
              </p:nvSpPr>
              <p:spPr>
                <a:xfrm>
                  <a:off x="2653367" y="3498341"/>
                  <a:ext cx="779381" cy="276999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1200" dirty="0"/>
                    <a:t>Group B:</a:t>
                  </a: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2" name="Textfeld 81">
                      <a:extLst>
                        <a:ext uri="{FF2B5EF4-FFF2-40B4-BE49-F238E27FC236}">
                          <a16:creationId xmlns:a16="http://schemas.microsoft.com/office/drawing/2014/main" id="{C5B06895-4A80-4123-92B5-40E39A828C1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753463" y="3826574"/>
                      <a:ext cx="6306919" cy="529504"/>
                    </a:xfrm>
                    <a:prstGeom prst="rect">
                      <a:avLst/>
                    </a:prstGeom>
                  </p:spPr>
                  <p:txBody>
                    <a:bodyPr wrap="non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𝑆𝑖𝑚𝑖𝑙𝑎𝑟𝑖𝑡𝑦</m:t>
                          </m:r>
                          <m:d>
                            <m:dPr>
                              <m:ctrlPr>
                                <a:rPr lang="de-DE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de-DE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  <m:t>𝐿𝐸𝑈</m:t>
                              </m:r>
                              <m:r>
                                <a:rPr lang="de-DE" sz="2000" i="1">
                                  <a:latin typeface="Cambria Math" panose="02040503050406030204" pitchFamily="18" charset="0"/>
                                </a:rPr>
                                <m:t>),</m:t>
                              </m:r>
                              <m:r>
                                <a:rPr lang="de-DE" sz="20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de-DE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  <m:t>𝐿𝐸𝑈</m:t>
                              </m:r>
                              <m:r>
                                <a:rPr lang="de-DE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  <m:r>
                            <a:rPr lang="de-DE" sz="20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0.5∗</m:t>
                          </m:r>
                          <m:f>
                            <m:fPr>
                              <m:ctrlPr>
                                <a:rPr lang="de-DE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de-DE" sz="20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+0.5∗</m:t>
                          </m:r>
                          <m:f>
                            <m:fPr>
                              <m:ctrlP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de-DE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≈</m:t>
                          </m:r>
                        </m:oMath>
                      </a14:m>
                      <a:r>
                        <a:rPr lang="de-DE" sz="2000" dirty="0"/>
                        <a:t>0.53</a:t>
                      </a:r>
                    </a:p>
                  </p:txBody>
                </p:sp>
              </mc:Choice>
              <mc:Fallback xmlns="">
                <p:sp>
                  <p:nvSpPr>
                    <p:cNvPr id="82" name="Textfeld 81">
                      <a:extLst>
                        <a:ext uri="{FF2B5EF4-FFF2-40B4-BE49-F238E27FC236}">
                          <a16:creationId xmlns:a16="http://schemas.microsoft.com/office/drawing/2014/main" id="{C5B06895-4A80-4123-92B5-40E39A828C18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753463" y="3826574"/>
                      <a:ext cx="6306919" cy="529504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 b="-930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83" name="Gerade Verbindung mit Pfeil 82">
                  <a:extLst>
                    <a:ext uri="{FF2B5EF4-FFF2-40B4-BE49-F238E27FC236}">
                      <a16:creationId xmlns:a16="http://schemas.microsoft.com/office/drawing/2014/main" id="{35044CE7-4B30-4A4E-A82E-D0BE89166E4C}"/>
                    </a:ext>
                  </a:extLst>
                </p:cNvPr>
                <p:cNvCxnSpPr/>
                <p:nvPr/>
              </p:nvCxnSpPr>
              <p:spPr>
                <a:xfrm>
                  <a:off x="4310747" y="4084248"/>
                  <a:ext cx="442716" cy="0"/>
                </a:xfrm>
                <a:prstGeom prst="straightConnector1">
                  <a:avLst/>
                </a:prstGeom>
                <a:ln w="127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4" name="Textfeld 83">
                  <a:extLst>
                    <a:ext uri="{FF2B5EF4-FFF2-40B4-BE49-F238E27FC236}">
                      <a16:creationId xmlns:a16="http://schemas.microsoft.com/office/drawing/2014/main" id="{0F670408-85F5-43B9-95AE-68945B0D7BE2}"/>
                    </a:ext>
                  </a:extLst>
                </p:cNvPr>
                <p:cNvSpPr txBox="1"/>
                <p:nvPr/>
              </p:nvSpPr>
              <p:spPr>
                <a:xfrm>
                  <a:off x="612737" y="3198037"/>
                  <a:ext cx="173581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800" dirty="0"/>
                    <a:t>Example 3:</a:t>
                  </a:r>
                </a:p>
              </p:txBody>
            </p:sp>
          </p:grpSp>
        </p:grpSp>
        <p:grpSp>
          <p:nvGrpSpPr>
            <p:cNvPr id="58" name="Gruppieren 57">
              <a:extLst>
                <a:ext uri="{FF2B5EF4-FFF2-40B4-BE49-F238E27FC236}">
                  <a16:creationId xmlns:a16="http://schemas.microsoft.com/office/drawing/2014/main" id="{06D7A678-D03E-4C91-BA21-78EE96545EBC}"/>
                </a:ext>
              </a:extLst>
            </p:cNvPr>
            <p:cNvGrpSpPr/>
            <p:nvPr/>
          </p:nvGrpSpPr>
          <p:grpSpPr>
            <a:xfrm>
              <a:off x="2653367" y="3531370"/>
              <a:ext cx="8251139" cy="1001703"/>
              <a:chOff x="2805767" y="3650741"/>
              <a:chExt cx="8251139" cy="1001703"/>
            </a:xfrm>
          </p:grpSpPr>
          <p:grpSp>
            <p:nvGrpSpPr>
              <p:cNvPr id="59" name="Gruppieren 58">
                <a:extLst>
                  <a:ext uri="{FF2B5EF4-FFF2-40B4-BE49-F238E27FC236}">
                    <a16:creationId xmlns:a16="http://schemas.microsoft.com/office/drawing/2014/main" id="{A381E281-BCF6-4A27-A2B0-28B99E518456}"/>
                  </a:ext>
                </a:extLst>
              </p:cNvPr>
              <p:cNvGrpSpPr/>
              <p:nvPr/>
            </p:nvGrpSpPr>
            <p:grpSpPr>
              <a:xfrm>
                <a:off x="3304010" y="3901484"/>
                <a:ext cx="1032655" cy="230832"/>
                <a:chOff x="1237593" y="3766842"/>
                <a:chExt cx="1032924" cy="230892"/>
              </a:xfrm>
            </p:grpSpPr>
            <p:sp>
              <p:nvSpPr>
                <p:cNvPr id="69" name="Rechteck 68">
                  <a:extLst>
                    <a:ext uri="{FF2B5EF4-FFF2-40B4-BE49-F238E27FC236}">
                      <a16:creationId xmlns:a16="http://schemas.microsoft.com/office/drawing/2014/main" id="{EB41F68A-A374-4A9D-B1D2-5AD5739231D6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70" name="Textfeld 69">
                  <a:extLst>
                    <a:ext uri="{FF2B5EF4-FFF2-40B4-BE49-F238E27FC236}">
                      <a16:creationId xmlns:a16="http://schemas.microsoft.com/office/drawing/2014/main" id="{4EA60A19-3199-400B-92B0-6B0879D1E832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1032924" cy="23089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3     </a:t>
                  </a:r>
                  <a:r>
                    <a:rPr lang="de-DE" sz="900" dirty="0">
                      <a:solidFill>
                        <a:schemeClr val="accent1"/>
                      </a:solidFill>
                    </a:rPr>
                    <a:t>1 EMPL</a:t>
                  </a:r>
                </a:p>
              </p:txBody>
            </p:sp>
          </p:grpSp>
          <p:grpSp>
            <p:nvGrpSpPr>
              <p:cNvPr id="60" name="Gruppieren 59">
                <a:extLst>
                  <a:ext uri="{FF2B5EF4-FFF2-40B4-BE49-F238E27FC236}">
                    <a16:creationId xmlns:a16="http://schemas.microsoft.com/office/drawing/2014/main" id="{DA4ED4A4-E724-42C5-BB4F-A183E267BDC0}"/>
                  </a:ext>
                </a:extLst>
              </p:cNvPr>
              <p:cNvGrpSpPr/>
              <p:nvPr/>
            </p:nvGrpSpPr>
            <p:grpSpPr>
              <a:xfrm>
                <a:off x="3304010" y="4161548"/>
                <a:ext cx="1032655" cy="230832"/>
                <a:chOff x="1237593" y="3766842"/>
                <a:chExt cx="1032924" cy="230892"/>
              </a:xfrm>
            </p:grpSpPr>
            <p:sp>
              <p:nvSpPr>
                <p:cNvPr id="67" name="Rechteck 66">
                  <a:extLst>
                    <a:ext uri="{FF2B5EF4-FFF2-40B4-BE49-F238E27FC236}">
                      <a16:creationId xmlns:a16="http://schemas.microsoft.com/office/drawing/2014/main" id="{6B5FFE6A-EEBD-46FB-AFAC-EE5E11390AAA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68" name="Textfeld 67">
                  <a:extLst>
                    <a:ext uri="{FF2B5EF4-FFF2-40B4-BE49-F238E27FC236}">
                      <a16:creationId xmlns:a16="http://schemas.microsoft.com/office/drawing/2014/main" id="{65FA82D4-999B-4D1E-B680-BEC0BA022F4A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1032924" cy="23089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4     </a:t>
                  </a:r>
                  <a:r>
                    <a:rPr lang="de-DE" sz="900" dirty="0">
                      <a:solidFill>
                        <a:schemeClr val="accent1"/>
                      </a:solidFill>
                    </a:rPr>
                    <a:t>0 EMPL</a:t>
                  </a:r>
                </a:p>
              </p:txBody>
            </p:sp>
          </p:grpSp>
          <p:grpSp>
            <p:nvGrpSpPr>
              <p:cNvPr id="61" name="Gruppieren 60">
                <a:extLst>
                  <a:ext uri="{FF2B5EF4-FFF2-40B4-BE49-F238E27FC236}">
                    <a16:creationId xmlns:a16="http://schemas.microsoft.com/office/drawing/2014/main" id="{171BCFA9-EC71-468A-ADFB-3A28C4C7AE69}"/>
                  </a:ext>
                </a:extLst>
              </p:cNvPr>
              <p:cNvGrpSpPr/>
              <p:nvPr/>
            </p:nvGrpSpPr>
            <p:grpSpPr>
              <a:xfrm>
                <a:off x="3304010" y="4421612"/>
                <a:ext cx="1035861" cy="230832"/>
                <a:chOff x="1237593" y="3766842"/>
                <a:chExt cx="1036131" cy="230892"/>
              </a:xfrm>
            </p:grpSpPr>
            <p:sp>
              <p:nvSpPr>
                <p:cNvPr id="65" name="Rechteck 64">
                  <a:extLst>
                    <a:ext uri="{FF2B5EF4-FFF2-40B4-BE49-F238E27FC236}">
                      <a16:creationId xmlns:a16="http://schemas.microsoft.com/office/drawing/2014/main" id="{91E13ED6-2AC4-43E3-B991-D288821EF961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66" name="Textfeld 65">
                  <a:extLst>
                    <a:ext uri="{FF2B5EF4-FFF2-40B4-BE49-F238E27FC236}">
                      <a16:creationId xmlns:a16="http://schemas.microsoft.com/office/drawing/2014/main" id="{B12BC6E6-273D-41FA-9CF1-BBE6C7BCC226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1036131" cy="23089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5   </a:t>
                  </a:r>
                  <a:r>
                    <a:rPr lang="de-DE" sz="900" dirty="0">
                      <a:solidFill>
                        <a:schemeClr val="accent1"/>
                      </a:solidFill>
                    </a:rPr>
                    <a:t>10 EMPL</a:t>
                  </a:r>
                </a:p>
              </p:txBody>
            </p:sp>
          </p:grpSp>
          <p:sp>
            <p:nvSpPr>
              <p:cNvPr id="62" name="Textfeld 61">
                <a:extLst>
                  <a:ext uri="{FF2B5EF4-FFF2-40B4-BE49-F238E27FC236}">
                    <a16:creationId xmlns:a16="http://schemas.microsoft.com/office/drawing/2014/main" id="{CBB60CDA-723E-489F-B3EE-E86976774B06}"/>
                  </a:ext>
                </a:extLst>
              </p:cNvPr>
              <p:cNvSpPr txBox="1"/>
              <p:nvPr/>
            </p:nvSpPr>
            <p:spPr>
              <a:xfrm>
                <a:off x="2805767" y="3650741"/>
                <a:ext cx="772969" cy="276999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de-DE" sz="1200" dirty="0"/>
                  <a:t>Group C: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3" name="Textfeld 62">
                    <a:extLst>
                      <a:ext uri="{FF2B5EF4-FFF2-40B4-BE49-F238E27FC236}">
                        <a16:creationId xmlns:a16="http://schemas.microsoft.com/office/drawing/2014/main" id="{A4B4CAB1-C935-44AA-AA84-E0D07625267F}"/>
                      </a:ext>
                    </a:extLst>
                  </p:cNvPr>
                  <p:cNvSpPr txBox="1"/>
                  <p:nvPr/>
                </p:nvSpPr>
                <p:spPr>
                  <a:xfrm>
                    <a:off x="4905863" y="3978974"/>
                    <a:ext cx="6151043" cy="529504"/>
                  </a:xfrm>
                  <a:prstGeom prst="rect">
                    <a:avLst/>
                  </a:prstGeom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𝑆𝑖𝑚𝑖𝑙𝑎𝑟𝑖𝑡𝑦</m:t>
                        </m:r>
                        <m:d>
                          <m:dPr>
                            <m:ctrlPr>
                              <a:rPr lang="de-DE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𝐿𝐸𝑈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),</m:t>
                            </m:r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𝐿𝐸𝑈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0.5∗</m:t>
                        </m:r>
                        <m:f>
                          <m:fPr>
                            <m:ctrlPr>
                              <a:rPr lang="de-DE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+0.5∗</m:t>
                        </m:r>
                        <m:f>
                          <m:fPr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de-DE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</m:oMath>
                    </a14:m>
                    <a:r>
                      <a:rPr lang="de-DE" sz="2000" dirty="0"/>
                      <a:t>0.7</a:t>
                    </a:r>
                  </a:p>
                </p:txBody>
              </p:sp>
            </mc:Choice>
            <mc:Fallback xmlns="">
              <p:sp>
                <p:nvSpPr>
                  <p:cNvPr id="63" name="Textfeld 62">
                    <a:extLst>
                      <a:ext uri="{FF2B5EF4-FFF2-40B4-BE49-F238E27FC236}">
                        <a16:creationId xmlns:a16="http://schemas.microsoft.com/office/drawing/2014/main" id="{A4B4CAB1-C935-44AA-AA84-E0D07625267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05863" y="3978974"/>
                    <a:ext cx="6151043" cy="52950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8046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64" name="Gerade Verbindung mit Pfeil 63">
                <a:extLst>
                  <a:ext uri="{FF2B5EF4-FFF2-40B4-BE49-F238E27FC236}">
                    <a16:creationId xmlns:a16="http://schemas.microsoft.com/office/drawing/2014/main" id="{05529B3C-EA19-4BFA-A946-134C738DA3A5}"/>
                  </a:ext>
                </a:extLst>
              </p:cNvPr>
              <p:cNvCxnSpPr/>
              <p:nvPr/>
            </p:nvCxnSpPr>
            <p:spPr>
              <a:xfrm>
                <a:off x="4463147" y="4236648"/>
                <a:ext cx="442716" cy="0"/>
              </a:xfrm>
              <a:prstGeom prst="straightConnector1">
                <a:avLst/>
              </a:prstGeom>
              <a:ln w="127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1" name="Textplatzhalter 6">
            <a:extLst>
              <a:ext uri="{FF2B5EF4-FFF2-40B4-BE49-F238E27FC236}">
                <a16:creationId xmlns:a16="http://schemas.microsoft.com/office/drawing/2014/main" id="{29DE369B-0663-402C-B530-E9670C494BB5}"/>
              </a:ext>
            </a:extLst>
          </p:cNvPr>
          <p:cNvSpPr txBox="1">
            <a:spLocks/>
          </p:cNvSpPr>
          <p:nvPr/>
        </p:nvSpPr>
        <p:spPr bwMode="gray">
          <a:xfrm>
            <a:off x="612737" y="4726575"/>
            <a:ext cx="11072265" cy="160789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Tx/>
              <a:buNone/>
              <a:defRPr lang="de-DE" sz="2300" b="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5600" indent="-35560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1"/>
              </a:buClr>
              <a:buSzPct val="150000"/>
              <a:buFont typeface="Statis Sans" panose="020B0500000000000000" pitchFamily="34" charset="0"/>
              <a:buChar char="»"/>
              <a:tabLst/>
              <a:defRPr sz="2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17550" indent="-36195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2"/>
              </a:buClr>
              <a:buSzPct val="150000"/>
              <a:buFont typeface="Statis Sans" panose="020B0500000000000000" pitchFamily="34" charset="0"/>
              <a:buChar char="»"/>
              <a:defRPr lang="de-DE" sz="2000" b="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90600" indent="-238125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tabLst/>
              <a:defRPr sz="18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875008" indent="-368374" algn="l" defTabSz="1054311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1"/>
              </a:buClr>
              <a:buSzPct val="80000"/>
              <a:buFont typeface="Statis Sans" pitchFamily="2" charset="2"/>
              <a:buChar char="n"/>
              <a:defRPr sz="1900" b="0" kern="1200" baseline="0">
                <a:solidFill>
                  <a:schemeClr val="tx1"/>
                </a:solidFill>
                <a:latin typeface="Statis Sans Light" panose="020B0403050000020004" pitchFamily="34" charset="0"/>
                <a:ea typeface="+mn-ea"/>
                <a:cs typeface="+mn-cs"/>
              </a:defRPr>
            </a:lvl5pPr>
            <a:lvl6pPr marL="2875008" indent="-368374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1"/>
              </a:buClr>
              <a:buSzPct val="80000"/>
              <a:buFont typeface="Statis Sans" pitchFamily="2" charset="2"/>
              <a:buChar char="n"/>
              <a:defRPr sz="1900" b="0" kern="1200" baseline="0">
                <a:solidFill>
                  <a:schemeClr val="tx1"/>
                </a:solidFill>
                <a:latin typeface="Statis Sans Light" panose="020B0403050000020004" pitchFamily="34" charset="0"/>
                <a:ea typeface="+mn-ea"/>
                <a:cs typeface="+mn-cs"/>
              </a:defRPr>
            </a:lvl6pPr>
            <a:lvl7pPr marL="3963192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914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2636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/>
          </a:p>
          <a:p>
            <a:pPr lvl="1"/>
            <a:r>
              <a:rPr lang="en-US" dirty="0"/>
              <a:t>Similarity (A, C) &gt; Similarity (A, B) although more employees (EMPL) are part of group B</a:t>
            </a:r>
          </a:p>
          <a:p>
            <a:pPr lvl="1"/>
            <a:r>
              <a:rPr lang="en-US" dirty="0"/>
              <a:t>Employees should be considered in the calculation of the similarity</a:t>
            </a:r>
          </a:p>
          <a:p>
            <a:pPr marL="0" lvl="1" indent="0">
              <a:buFont typeface="Statis Sans" panose="020B0500000000000000" pitchFamily="34" charset="0"/>
              <a:buNone/>
            </a:pPr>
            <a:endParaRPr lang="en-US" dirty="0"/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DB5FE1E2-808D-467A-83C4-7EC663020EE2}"/>
              </a:ext>
            </a:extLst>
          </p:cNvPr>
          <p:cNvSpPr/>
          <p:nvPr/>
        </p:nvSpPr>
        <p:spPr>
          <a:xfrm rot="869092">
            <a:off x="880146" y="3079207"/>
            <a:ext cx="3573705" cy="1395631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/>
          </a:p>
        </p:txBody>
      </p:sp>
      <p:sp>
        <p:nvSpPr>
          <p:cNvPr id="103" name="Ellipse 102">
            <a:extLst>
              <a:ext uri="{FF2B5EF4-FFF2-40B4-BE49-F238E27FC236}">
                <a16:creationId xmlns:a16="http://schemas.microsoft.com/office/drawing/2014/main" id="{9486DC16-4062-49D0-BDA3-205B4E449569}"/>
              </a:ext>
            </a:extLst>
          </p:cNvPr>
          <p:cNvSpPr/>
          <p:nvPr/>
        </p:nvSpPr>
        <p:spPr>
          <a:xfrm>
            <a:off x="762403" y="2468739"/>
            <a:ext cx="3932468" cy="487919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2792621050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Similarity metric for comparison of enterprise groups | Rommelspacher, Urban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 dirty="0"/>
              <a:t>03.10.2023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Rommelspacher</a:t>
            </a:r>
            <a:r>
              <a:rPr lang="en-US" dirty="0"/>
              <a:t>-Urban Metric for the Similarity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platzhalter 6">
                <a:extLst>
                  <a:ext uri="{FF2B5EF4-FFF2-40B4-BE49-F238E27FC236}">
                    <a16:creationId xmlns:a16="http://schemas.microsoft.com/office/drawing/2014/main" id="{15D599D1-07BD-4A37-B8DF-1AC15B6AAACD}"/>
                  </a:ext>
                </a:extLst>
              </p:cNvPr>
              <p:cNvSpPr txBox="1">
                <a:spLocks/>
              </p:cNvSpPr>
              <p:nvPr/>
            </p:nvSpPr>
            <p:spPr bwMode="gray">
              <a:xfrm>
                <a:off x="366568" y="2130278"/>
                <a:ext cx="11762913" cy="345518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rmAutofit/>
              </a:bodyPr>
              <a:lstStyle>
                <a:lvl1pPr marL="0" indent="0" algn="l" defTabSz="1219444" rtl="0" eaLnBrk="1" latinLnBrk="0" hangingPunct="1">
                  <a:lnSpc>
                    <a:spcPct val="100000"/>
                  </a:lnSpc>
                  <a:spcBef>
                    <a:spcPts val="800"/>
                  </a:spcBef>
                  <a:spcAft>
                    <a:spcPts val="800"/>
                  </a:spcAft>
                  <a:buFontTx/>
                  <a:buNone/>
                  <a:defRPr lang="de-DE" sz="2300" b="0" kern="1200" baseline="0" dirty="0" smtClean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355600" indent="-355600" algn="l" defTabSz="1219444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Clr>
                    <a:schemeClr val="accent1"/>
                  </a:buClr>
                  <a:buSzPct val="150000"/>
                  <a:buFont typeface="Statis Sans" panose="020B0500000000000000" pitchFamily="34" charset="0"/>
                  <a:buChar char="»"/>
                  <a:tabLst/>
                  <a:defRPr sz="2000" b="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717550" indent="-361950" algn="l" defTabSz="1219444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Clr>
                    <a:schemeClr val="accent2"/>
                  </a:buClr>
                  <a:buSzPct val="150000"/>
                  <a:buFont typeface="Statis Sans" panose="020B0500000000000000" pitchFamily="34" charset="0"/>
                  <a:buChar char="»"/>
                  <a:defRPr lang="de-DE" sz="2000" b="0" kern="1200" baseline="0" dirty="0" smtClean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990600" indent="-238125" algn="l" defTabSz="1219444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Clr>
                    <a:schemeClr val="tx2"/>
                  </a:buClr>
                  <a:buSzPct val="100000"/>
                  <a:buFont typeface="Arial" panose="020B0604020202020204" pitchFamily="34" charset="0"/>
                  <a:buChar char="•"/>
                  <a:tabLst/>
                  <a:defRPr sz="1800" b="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875008" indent="-368374" algn="l" defTabSz="1054311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Clr>
                    <a:schemeClr val="bg1"/>
                  </a:buClr>
                  <a:buSzPct val="80000"/>
                  <a:buFont typeface="Statis Sans" pitchFamily="2" charset="2"/>
                  <a:buChar char="n"/>
                  <a:defRPr sz="1900" b="0" kern="1200" baseline="0">
                    <a:solidFill>
                      <a:schemeClr val="tx1"/>
                    </a:solidFill>
                    <a:latin typeface="Statis Sans Light" panose="020B0403050000020004" pitchFamily="34" charset="0"/>
                    <a:ea typeface="+mn-ea"/>
                    <a:cs typeface="+mn-cs"/>
                  </a:defRPr>
                </a:lvl5pPr>
                <a:lvl6pPr marL="2875008" indent="-368374" algn="l" defTabSz="1219444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Clr>
                    <a:schemeClr val="bg1"/>
                  </a:buClr>
                  <a:buSzPct val="80000"/>
                  <a:buFont typeface="Statis Sans" pitchFamily="2" charset="2"/>
                  <a:buChar char="n"/>
                  <a:defRPr sz="1900" b="0" kern="1200" baseline="0">
                    <a:solidFill>
                      <a:schemeClr val="tx1"/>
                    </a:solidFill>
                    <a:latin typeface="Statis Sans Light" panose="020B0403050000020004" pitchFamily="34" charset="0"/>
                    <a:ea typeface="+mn-ea"/>
                    <a:cs typeface="+mn-cs"/>
                  </a:defRPr>
                </a:lvl6pPr>
                <a:lvl7pPr marL="3963192" indent="-304861" algn="l" defTabSz="1219444" rtl="0" eaLnBrk="1" latinLnBrk="0" hangingPunct="1">
                  <a:spcBef>
                    <a:spcPct val="20000"/>
                  </a:spcBef>
                  <a:buFont typeface="Statis Sans" pitchFamily="34" charset="0"/>
                  <a:buChar char="•"/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572914" indent="-304861" algn="l" defTabSz="1219444" rtl="0" eaLnBrk="1" latinLnBrk="0" hangingPunct="1">
                  <a:spcBef>
                    <a:spcPct val="20000"/>
                  </a:spcBef>
                  <a:buFont typeface="Statis Sans" pitchFamily="34" charset="0"/>
                  <a:buChar char="•"/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82636" indent="-304861" algn="l" defTabSz="1219444" rtl="0" eaLnBrk="1" latinLnBrk="0" hangingPunct="1">
                  <a:spcBef>
                    <a:spcPct val="20000"/>
                  </a:spcBef>
                  <a:buFont typeface="Statis Sans" pitchFamily="34" charset="0"/>
                  <a:buChar char="•"/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1"/>
                <a:endParaRPr lang="en-US" sz="100" dirty="0"/>
              </a:p>
              <a:p>
                <a:pPr lvl="1"/>
                <a:endParaRPr lang="en-US" sz="100" dirty="0"/>
              </a:p>
              <a:p>
                <a:pPr lvl="1"/>
                <a:endParaRPr lang="en-US" sz="100" dirty="0"/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000" i="1">
                          <a:latin typeface="Cambria Math" panose="02040503050406030204" pitchFamily="18" charset="0"/>
                        </a:rPr>
                        <m:t>𝑅𝑈𝑀𝑆</m:t>
                      </m:r>
                      <m:d>
                        <m:dPr>
                          <m:ctrlPr>
                            <a:rPr lang="de-DE" sz="1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0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de-DE" sz="10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de-DE" sz="1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de-DE" sz="1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de-DE" sz="1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de-DE" sz="1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f>
                                <m:fPr>
                                  <m:ctrlPr>
                                    <a:rPr lang="de-DE" sz="1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  <m:d>
                                        <m:dPr>
                                          <m:ctrlPr>
                                            <a:rPr lang="de-DE" sz="1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</a:rPr>
                                            <m:t>𝐿𝐸𝑈</m:t>
                                          </m:r>
                                        </m:e>
                                      </m:d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∩</m:t>
                                      </m:r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𝐵</m:t>
                                      </m:r>
                                      <m:d>
                                        <m:dPr>
                                          <m:ctrlP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𝐿𝐸𝑈</m:t>
                                          </m:r>
                                        </m:e>
                                      </m:d>
                                    </m:e>
                                  </m:d>
                                </m:num>
                                <m:den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de-DE" sz="1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𝐴</m:t>
                                      </m:r>
                                      <m:d>
                                        <m:dPr>
                                          <m:ctrlP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𝐿𝐸𝑈</m:t>
                                          </m:r>
                                        </m:e>
                                      </m:d>
                                    </m:e>
                                  </m:d>
                                </m:den>
                              </m:f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f>
                                <m:fPr>
                                  <m:ctrlPr>
                                    <a:rPr lang="de-DE" sz="1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  <m:d>
                                        <m:dPr>
                                          <m:ctrlPr>
                                            <a:rPr lang="de-DE" sz="1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</a:rPr>
                                            <m:t>𝐿𝐸𝑈</m:t>
                                          </m:r>
                                        </m:e>
                                      </m:d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∩</m:t>
                                      </m:r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𝐵</m:t>
                                      </m:r>
                                      <m:d>
                                        <m:dPr>
                                          <m:ctrlP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𝐿𝐸𝑈</m:t>
                                          </m:r>
                                        </m:e>
                                      </m:d>
                                    </m:e>
                                  </m:d>
                                </m:num>
                                <m:den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de-DE" sz="1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𝐵</m:t>
                                      </m:r>
                                      <m:d>
                                        <m:dPr>
                                          <m:ctrlP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𝐿𝐸𝑈</m:t>
                                          </m:r>
                                        </m:e>
                                      </m:d>
                                    </m:e>
                                  </m:d>
                                </m:den>
                              </m:f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f>
                                <m:fPr>
                                  <m:ctrlPr>
                                    <a:rPr lang="de-DE" sz="1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  <m:t>𝐸𝑚𝑝𝑙𝑜𝑦𝑒𝑒𝑠</m:t>
                                      </m:r>
                                      <m:d>
                                        <m:dPr>
                                          <m:ctrlPr>
                                            <a:rPr lang="de-DE" sz="1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  <m:d>
                                            <m:dPr>
                                              <m:ctrlPr>
                                                <a:rPr lang="de-DE" sz="1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de-DE" sz="1000" i="1">
                                                  <a:latin typeface="Cambria Math" panose="02040503050406030204" pitchFamily="18" charset="0"/>
                                                </a:rPr>
                                                <m:t>𝐿𝐸𝑈</m:t>
                                              </m:r>
                                            </m:e>
                                          </m:d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∩</m:t>
                                          </m:r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𝐵</m:t>
                                          </m:r>
                                          <m:d>
                                            <m:dPr>
                                              <m:ctrlPr>
                                                <a:rPr lang="de-DE" sz="1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de-DE" sz="1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𝐿𝐸𝑈</m:t>
                                              </m:r>
                                            </m:e>
                                          </m:d>
                                        </m:e>
                                      </m:d>
                                    </m:e>
                                  </m:nary>
                                </m:num>
                                <m:den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  <m:t>𝐸𝑚𝑝𝑙𝑜𝑦𝑒𝑒𝑠</m:t>
                                      </m:r>
                                      <m:d>
                                        <m:dPr>
                                          <m:ctrlPr>
                                            <a:rPr lang="de-DE" sz="1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</m:d>
                                    </m:e>
                                  </m:nary>
                                </m:den>
                              </m:f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f>
                                <m:fPr>
                                  <m:ctrlPr>
                                    <a:rPr lang="de-DE" sz="1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  <m:t>𝐸𝑚𝑝𝑙𝑜𝑦𝑒𝑒𝑠</m:t>
                                      </m:r>
                                      <m:d>
                                        <m:dPr>
                                          <m:ctrlPr>
                                            <a:rPr lang="de-DE" sz="1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  <m:d>
                                            <m:dPr>
                                              <m:ctrlPr>
                                                <a:rPr lang="de-DE" sz="1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de-DE" sz="1000" i="1">
                                                  <a:latin typeface="Cambria Math" panose="02040503050406030204" pitchFamily="18" charset="0"/>
                                                </a:rPr>
                                                <m:t>𝐿𝐸𝑈</m:t>
                                              </m:r>
                                            </m:e>
                                          </m:d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∩</m:t>
                                          </m:r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𝐵</m:t>
                                          </m:r>
                                          <m:d>
                                            <m:dPr>
                                              <m:ctrlPr>
                                                <a:rPr lang="de-DE" sz="1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de-DE" sz="1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𝐿𝐸𝑈</m:t>
                                              </m:r>
                                            </m:e>
                                          </m:d>
                                        </m:e>
                                      </m:d>
                                    </m:e>
                                  </m:nary>
                                </m:num>
                                <m:den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  <m:t>𝐸𝑚𝑝𝑙𝑜𝑦𝑒𝑒𝑠</m:t>
                                      </m:r>
                                      <m:d>
                                        <m:dPr>
                                          <m:ctrlPr>
                                            <a:rPr lang="de-DE" sz="1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</a:rPr>
                                            <m:t>𝐵</m:t>
                                          </m:r>
                                        </m:e>
                                      </m:d>
                                    </m:e>
                                  </m:nary>
                                </m:den>
                              </m:f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  ,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de-DE" sz="1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de-DE" sz="1000" i="1">
                                      <a:latin typeface="Cambria Math" panose="02040503050406030204" pitchFamily="18" charset="0"/>
                                    </a:rPr>
                                    <m:t>𝐸𝑚𝑝𝑙𝑜𝑦𝑒𝑒𝑠</m:t>
                                  </m:r>
                                  <m:d>
                                    <m:dPr>
                                      <m:ctrlP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nary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&gt;0 </m:t>
                              </m:r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𝑎𝑛𝑑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de-DE" sz="1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de-DE" sz="1000" i="1">
                                      <a:latin typeface="Cambria Math" panose="02040503050406030204" pitchFamily="18" charset="0"/>
                                    </a:rPr>
                                    <m:t>𝐸𝑚𝑝𝑙𝑜𝑦𝑒𝑒𝑠</m:t>
                                  </m:r>
                                  <m:d>
                                    <m:dPr>
                                      <m:ctrlP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</m:d>
                                </m:e>
                              </m:nary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e>
                            <m:e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f>
                                <m:fPr>
                                  <m:ctrlPr>
                                    <a:rPr lang="de-DE" sz="1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  <m:d>
                                        <m:dPr>
                                          <m:ctrlPr>
                                            <a:rPr lang="de-DE" sz="1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</a:rPr>
                                            <m:t>𝐿𝐸𝑈</m:t>
                                          </m:r>
                                        </m:e>
                                      </m:d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∩</m:t>
                                      </m:r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𝐵</m:t>
                                      </m:r>
                                      <m:d>
                                        <m:dPr>
                                          <m:ctrlP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𝐿𝐸𝑈</m:t>
                                          </m:r>
                                        </m:e>
                                      </m:d>
                                    </m:e>
                                  </m:d>
                                </m:num>
                                <m:den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de-DE" sz="1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𝐴</m:t>
                                      </m:r>
                                      <m:d>
                                        <m:dPr>
                                          <m:ctrlP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𝐿𝐸𝑈</m:t>
                                          </m:r>
                                        </m:e>
                                      </m:d>
                                    </m:e>
                                  </m:d>
                                </m:den>
                              </m:f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f>
                                <m:fPr>
                                  <m:ctrlPr>
                                    <a:rPr lang="de-DE" sz="1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  <m:d>
                                        <m:dPr>
                                          <m:ctrlPr>
                                            <a:rPr lang="de-DE" sz="1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</a:rPr>
                                            <m:t>𝐿𝐸𝑈</m:t>
                                          </m:r>
                                        </m:e>
                                      </m:d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∩</m:t>
                                      </m:r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𝐵</m:t>
                                      </m:r>
                                      <m:d>
                                        <m:dPr>
                                          <m:ctrlP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𝐿𝐸𝑈</m:t>
                                          </m:r>
                                        </m:e>
                                      </m:d>
                                    </m:e>
                                  </m:d>
                                </m:num>
                                <m:den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de-DE" sz="1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𝐵</m:t>
                                      </m:r>
                                      <m:d>
                                        <m:dPr>
                                          <m:ctrlP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𝐿𝐸𝑈</m:t>
                                          </m:r>
                                        </m:e>
                                      </m:d>
                                    </m:e>
                                  </m:d>
                                </m:den>
                              </m:f>
                              <m:r>
                                <a:rPr lang="de-DE" sz="1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,                                    </m:t>
                              </m:r>
                              <m:r>
                                <a:rPr lang="de-DE" sz="1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     </m:t>
                              </m:r>
                              <m:r>
                                <a:rPr lang="de-DE" sz="1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                                                                                                      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de-DE" sz="1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de-DE" sz="1000" i="1">
                                      <a:latin typeface="Cambria Math" panose="02040503050406030204" pitchFamily="18" charset="0"/>
                                    </a:rPr>
                                    <m:t>𝐸𝑚𝑝𝑙𝑜𝑦𝑒𝑒𝑠</m:t>
                                  </m:r>
                                  <m:d>
                                    <m:dPr>
                                      <m:ctrlP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nary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=0 </m:t>
                              </m:r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𝑜𝑟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de-DE" sz="1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de-DE" sz="1000" i="1">
                                      <a:latin typeface="Cambria Math" panose="02040503050406030204" pitchFamily="18" charset="0"/>
                                    </a:rPr>
                                    <m:t>𝐸𝑚𝑝𝑙𝑜𝑦𝑒𝑒𝑠</m:t>
                                  </m:r>
                                  <m:d>
                                    <m:dPr>
                                      <m:ctrlP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000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</m:d>
                                </m:e>
                              </m:nary>
                              <m:r>
                                <a:rPr lang="de-DE" sz="1000" i="1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de-DE" sz="1000" dirty="0"/>
              </a:p>
              <a:p>
                <a:pPr marL="0" lvl="1" indent="0">
                  <a:buNone/>
                </a:pPr>
                <a14:m>
                  <m:oMath xmlns:m="http://schemas.openxmlformats.org/officeDocument/2006/math"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</m:t>
                    </m:r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𝑈𝑛𝑑𝑒𝑟</m:t>
                    </m:r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𝑡h𝑒</m:t>
                    </m:r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𝑐𝑜𝑛𝑠𝑡𝑟𝑎𝑖𝑛𝑡𝑠</m:t>
                    </m:r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 </m:t>
                    </m:r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de-DE" sz="11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und  </a:t>
                </a:r>
                <a14:m>
                  <m:oMath xmlns:m="http://schemas.openxmlformats.org/officeDocument/2006/math"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+2</m:t>
                    </m:r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de-DE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lang="de-DE" sz="11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Overlapping legal units and employees are considered in the calculation of RUMS  </a:t>
                </a:r>
              </a:p>
              <a:p>
                <a:pPr lvl="1"/>
                <a:r>
                  <a:rPr lang="en-US" dirty="0"/>
                  <a:t>Parameters  a, b, c and d can be adjusted flexibly for a different weighting</a:t>
                </a:r>
              </a:p>
            </p:txBody>
          </p:sp>
        </mc:Choice>
        <mc:Fallback xmlns="">
          <p:sp>
            <p:nvSpPr>
              <p:cNvPr id="10" name="Textplatzhalter 6">
                <a:extLst>
                  <a:ext uri="{FF2B5EF4-FFF2-40B4-BE49-F238E27FC236}">
                    <a16:creationId xmlns:a16="http://schemas.microsoft.com/office/drawing/2014/main" id="{15D599D1-07BD-4A37-B8DF-1AC15B6AAA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gray">
              <a:xfrm>
                <a:off x="366568" y="2130278"/>
                <a:ext cx="11762913" cy="3455188"/>
              </a:xfrm>
              <a:prstGeom prst="rect">
                <a:avLst/>
              </a:prstGeom>
              <a:blipFill>
                <a:blip r:embed="rId2"/>
                <a:stretch>
                  <a:fillRect l="-196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1273414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Similarity metric for comparison of enterprise groups | Rommelspacher, Urban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 dirty="0"/>
              <a:t>03.10.2023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Rommelspacher</a:t>
            </a:r>
            <a:r>
              <a:rPr lang="en-US" dirty="0"/>
              <a:t>-Urban Metric for the Similarity</a:t>
            </a:r>
            <a:endParaRPr lang="en-GB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0B312141-556B-4770-BA5B-E6F6D1053922}"/>
              </a:ext>
            </a:extLst>
          </p:cNvPr>
          <p:cNvSpPr txBox="1">
            <a:spLocks/>
          </p:cNvSpPr>
          <p:nvPr/>
        </p:nvSpPr>
        <p:spPr bwMode="gray">
          <a:xfrm>
            <a:off x="710452" y="4585719"/>
            <a:ext cx="11075148" cy="174875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rmAutofit/>
          </a:bodyPr>
          <a:lstStyle>
            <a:lvl1pPr marL="0" indent="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Tx/>
              <a:buNone/>
              <a:defRPr lang="de-DE" sz="2300" b="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5600" indent="-35560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1"/>
              </a:buClr>
              <a:buSzPct val="150000"/>
              <a:buFont typeface="Statis Sans" panose="020B0500000000000000" pitchFamily="34" charset="0"/>
              <a:buChar char="»"/>
              <a:tabLst/>
              <a:defRPr sz="2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17550" indent="-36195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2"/>
              </a:buClr>
              <a:buSzPct val="150000"/>
              <a:buFont typeface="Statis Sans" panose="020B0500000000000000" pitchFamily="34" charset="0"/>
              <a:buChar char="»"/>
              <a:defRPr lang="de-DE" sz="2000" b="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90600" indent="-238125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tabLst/>
              <a:defRPr sz="18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875008" indent="-368374" algn="l" defTabSz="1054311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1"/>
              </a:buClr>
              <a:buSzPct val="80000"/>
              <a:buFont typeface="Statis Sans" pitchFamily="2" charset="2"/>
              <a:buChar char="n"/>
              <a:defRPr sz="1900" b="0" kern="1200" baseline="0">
                <a:solidFill>
                  <a:schemeClr val="tx1"/>
                </a:solidFill>
                <a:latin typeface="Statis Sans Light" panose="020B0403050000020004" pitchFamily="34" charset="0"/>
                <a:ea typeface="+mn-ea"/>
                <a:cs typeface="+mn-cs"/>
              </a:defRPr>
            </a:lvl5pPr>
            <a:lvl6pPr marL="2875008" indent="-368374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1"/>
              </a:buClr>
              <a:buSzPct val="80000"/>
              <a:buFont typeface="Statis Sans" pitchFamily="2" charset="2"/>
              <a:buChar char="n"/>
              <a:defRPr sz="1900" b="0" kern="1200" baseline="0">
                <a:solidFill>
                  <a:schemeClr val="tx1"/>
                </a:solidFill>
                <a:latin typeface="Statis Sans Light" panose="020B0403050000020004" pitchFamily="34" charset="0"/>
                <a:ea typeface="+mn-ea"/>
                <a:cs typeface="+mn-cs"/>
              </a:defRPr>
            </a:lvl6pPr>
            <a:lvl7pPr marL="3963192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914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2636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>
                <a:sym typeface="Wingdings" panose="05000000000000000000" pitchFamily="2" charset="2"/>
              </a:rPr>
              <a:t>RUMS(A, B) is significantly higher than RUMS(A, C)  Group B contains the legal units with the most employees</a:t>
            </a:r>
            <a:endParaRPr lang="en-US" dirty="0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D474FEB8-ED07-4C56-8811-CC9E4C4FF167}"/>
              </a:ext>
            </a:extLst>
          </p:cNvPr>
          <p:cNvGrpSpPr/>
          <p:nvPr/>
        </p:nvGrpSpPr>
        <p:grpSpPr>
          <a:xfrm>
            <a:off x="609973" y="1821051"/>
            <a:ext cx="11441077" cy="2680273"/>
            <a:chOff x="344290" y="1667676"/>
            <a:chExt cx="11995497" cy="2782577"/>
          </a:xfrm>
        </p:grpSpPr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E261B3F9-2579-47EC-A371-A24573F6EF70}"/>
                </a:ext>
              </a:extLst>
            </p:cNvPr>
            <p:cNvGrpSpPr/>
            <p:nvPr/>
          </p:nvGrpSpPr>
          <p:grpSpPr>
            <a:xfrm>
              <a:off x="344290" y="1667676"/>
              <a:ext cx="11952203" cy="1837035"/>
              <a:chOff x="612737" y="1917105"/>
              <a:chExt cx="11952203" cy="1837035"/>
            </a:xfrm>
          </p:grpSpPr>
          <p:grpSp>
            <p:nvGrpSpPr>
              <p:cNvPr id="26" name="Gruppieren 25">
                <a:extLst>
                  <a:ext uri="{FF2B5EF4-FFF2-40B4-BE49-F238E27FC236}">
                    <a16:creationId xmlns:a16="http://schemas.microsoft.com/office/drawing/2014/main" id="{4FF6BCBD-3B63-40D8-8657-968232FEB333}"/>
                  </a:ext>
                </a:extLst>
              </p:cNvPr>
              <p:cNvGrpSpPr/>
              <p:nvPr/>
            </p:nvGrpSpPr>
            <p:grpSpPr>
              <a:xfrm>
                <a:off x="1237271" y="3514497"/>
                <a:ext cx="1116310" cy="239643"/>
                <a:chOff x="1237593" y="3766842"/>
                <a:chExt cx="1116600" cy="239705"/>
              </a:xfrm>
            </p:grpSpPr>
            <p:sp>
              <p:nvSpPr>
                <p:cNvPr id="54" name="Rechteck 53">
                  <a:extLst>
                    <a:ext uri="{FF2B5EF4-FFF2-40B4-BE49-F238E27FC236}">
                      <a16:creationId xmlns:a16="http://schemas.microsoft.com/office/drawing/2014/main" id="{52386401-62E8-4DB4-B7EF-B4C3A07A8268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55" name="Textfeld 54">
                  <a:extLst>
                    <a:ext uri="{FF2B5EF4-FFF2-40B4-BE49-F238E27FC236}">
                      <a16:creationId xmlns:a16="http://schemas.microsoft.com/office/drawing/2014/main" id="{2967552A-F800-48F3-93D3-70424DBCDD75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1116600" cy="239705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5    </a:t>
                  </a:r>
                  <a:r>
                    <a:rPr lang="de-DE" sz="900" dirty="0">
                      <a:solidFill>
                        <a:schemeClr val="accent1"/>
                      </a:solidFill>
                    </a:rPr>
                    <a:t>10 EMPL</a:t>
                  </a:r>
                </a:p>
              </p:txBody>
            </p:sp>
          </p:grpSp>
          <p:grpSp>
            <p:nvGrpSpPr>
              <p:cNvPr id="27" name="Gruppieren 26">
                <a:extLst>
                  <a:ext uri="{FF2B5EF4-FFF2-40B4-BE49-F238E27FC236}">
                    <a16:creationId xmlns:a16="http://schemas.microsoft.com/office/drawing/2014/main" id="{C0FEB942-48BE-4A3E-A234-E4E14B767008}"/>
                  </a:ext>
                </a:extLst>
              </p:cNvPr>
              <p:cNvGrpSpPr/>
              <p:nvPr/>
            </p:nvGrpSpPr>
            <p:grpSpPr>
              <a:xfrm>
                <a:off x="612737" y="1917105"/>
                <a:ext cx="11952203" cy="1564244"/>
                <a:chOff x="612737" y="3198037"/>
                <a:chExt cx="11952203" cy="1564244"/>
              </a:xfrm>
            </p:grpSpPr>
            <p:grpSp>
              <p:nvGrpSpPr>
                <p:cNvPr id="28" name="Gruppieren 27">
                  <a:extLst>
                    <a:ext uri="{FF2B5EF4-FFF2-40B4-BE49-F238E27FC236}">
                      <a16:creationId xmlns:a16="http://schemas.microsoft.com/office/drawing/2014/main" id="{6D6EEEA1-A45A-4A7D-84B6-9C5E523EBFF0}"/>
                    </a:ext>
                  </a:extLst>
                </p:cNvPr>
                <p:cNvGrpSpPr/>
                <p:nvPr/>
              </p:nvGrpSpPr>
              <p:grpSpPr>
                <a:xfrm>
                  <a:off x="1237271" y="3765965"/>
                  <a:ext cx="1119671" cy="239643"/>
                  <a:chOff x="1237593" y="3766842"/>
                  <a:chExt cx="1119963" cy="239705"/>
                </a:xfrm>
              </p:grpSpPr>
              <p:sp>
                <p:nvSpPr>
                  <p:cNvPr id="52" name="Rechteck 51">
                    <a:extLst>
                      <a:ext uri="{FF2B5EF4-FFF2-40B4-BE49-F238E27FC236}">
                        <a16:creationId xmlns:a16="http://schemas.microsoft.com/office/drawing/2014/main" id="{48F7AC9C-7E9F-4A21-9E21-2452B535470E}"/>
                      </a:ext>
                    </a:extLst>
                  </p:cNvPr>
                  <p:cNvSpPr/>
                  <p:nvPr/>
                </p:nvSpPr>
                <p:spPr>
                  <a:xfrm>
                    <a:off x="1237593" y="3783724"/>
                    <a:ext cx="1001110" cy="1970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1999" dirty="0"/>
                  </a:p>
                </p:txBody>
              </p:sp>
              <p:sp>
                <p:nvSpPr>
                  <p:cNvPr id="53" name="Textfeld 52">
                    <a:extLst>
                      <a:ext uri="{FF2B5EF4-FFF2-40B4-BE49-F238E27FC236}">
                        <a16:creationId xmlns:a16="http://schemas.microsoft.com/office/drawing/2014/main" id="{D2C61EBB-5252-403F-8C7C-9551E17367E6}"/>
                      </a:ext>
                    </a:extLst>
                  </p:cNvPr>
                  <p:cNvSpPr txBox="1"/>
                  <p:nvPr/>
                </p:nvSpPr>
                <p:spPr>
                  <a:xfrm>
                    <a:off x="1237593" y="3766842"/>
                    <a:ext cx="1119963" cy="239705"/>
                  </a:xfrm>
                  <a:prstGeom prst="rect">
                    <a:avLst/>
                  </a:prstGeom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de-DE" sz="900" dirty="0"/>
                      <a:t>LEU 1  </a:t>
                    </a:r>
                    <a:r>
                      <a:rPr lang="de-DE" sz="900" dirty="0">
                        <a:solidFill>
                          <a:schemeClr val="accent1"/>
                        </a:solidFill>
                      </a:rPr>
                      <a:t>900 EMPL</a:t>
                    </a:r>
                  </a:p>
                </p:txBody>
              </p:sp>
            </p:grpSp>
            <p:grpSp>
              <p:nvGrpSpPr>
                <p:cNvPr id="29" name="Gruppieren 28">
                  <a:extLst>
                    <a:ext uri="{FF2B5EF4-FFF2-40B4-BE49-F238E27FC236}">
                      <a16:creationId xmlns:a16="http://schemas.microsoft.com/office/drawing/2014/main" id="{E6593641-5951-467C-B510-5F33D413A475}"/>
                    </a:ext>
                  </a:extLst>
                </p:cNvPr>
                <p:cNvGrpSpPr/>
                <p:nvPr/>
              </p:nvGrpSpPr>
              <p:grpSpPr>
                <a:xfrm>
                  <a:off x="1237271" y="4026029"/>
                  <a:ext cx="1119671" cy="239643"/>
                  <a:chOff x="1237593" y="3766842"/>
                  <a:chExt cx="1119963" cy="239705"/>
                </a:xfrm>
              </p:grpSpPr>
              <p:sp>
                <p:nvSpPr>
                  <p:cNvPr id="50" name="Rechteck 49">
                    <a:extLst>
                      <a:ext uri="{FF2B5EF4-FFF2-40B4-BE49-F238E27FC236}">
                        <a16:creationId xmlns:a16="http://schemas.microsoft.com/office/drawing/2014/main" id="{46AC3D8A-E9F9-44A5-9B1C-685C5E64A51F}"/>
                      </a:ext>
                    </a:extLst>
                  </p:cNvPr>
                  <p:cNvSpPr/>
                  <p:nvPr/>
                </p:nvSpPr>
                <p:spPr>
                  <a:xfrm>
                    <a:off x="1237593" y="3783724"/>
                    <a:ext cx="1001110" cy="1970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1999" dirty="0"/>
                  </a:p>
                </p:txBody>
              </p:sp>
              <p:sp>
                <p:nvSpPr>
                  <p:cNvPr id="51" name="Textfeld 50">
                    <a:extLst>
                      <a:ext uri="{FF2B5EF4-FFF2-40B4-BE49-F238E27FC236}">
                        <a16:creationId xmlns:a16="http://schemas.microsoft.com/office/drawing/2014/main" id="{B6F480F7-5BA7-428B-A59A-40891D3FD783}"/>
                      </a:ext>
                    </a:extLst>
                  </p:cNvPr>
                  <p:cNvSpPr txBox="1"/>
                  <p:nvPr/>
                </p:nvSpPr>
                <p:spPr>
                  <a:xfrm>
                    <a:off x="1237593" y="3766842"/>
                    <a:ext cx="1119963" cy="239705"/>
                  </a:xfrm>
                  <a:prstGeom prst="rect">
                    <a:avLst/>
                  </a:prstGeom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de-DE" sz="900" dirty="0"/>
                      <a:t>LEU 2  </a:t>
                    </a:r>
                    <a:r>
                      <a:rPr lang="de-DE" sz="900" dirty="0">
                        <a:solidFill>
                          <a:schemeClr val="accent1"/>
                        </a:solidFill>
                      </a:rPr>
                      <a:t>700 EMPL</a:t>
                    </a:r>
                  </a:p>
                </p:txBody>
              </p:sp>
            </p:grpSp>
            <p:grpSp>
              <p:nvGrpSpPr>
                <p:cNvPr id="30" name="Gruppieren 29">
                  <a:extLst>
                    <a:ext uri="{FF2B5EF4-FFF2-40B4-BE49-F238E27FC236}">
                      <a16:creationId xmlns:a16="http://schemas.microsoft.com/office/drawing/2014/main" id="{379AC952-41C6-49F5-B4C6-C18EF0436E42}"/>
                    </a:ext>
                  </a:extLst>
                </p:cNvPr>
                <p:cNvGrpSpPr/>
                <p:nvPr/>
              </p:nvGrpSpPr>
              <p:grpSpPr>
                <a:xfrm>
                  <a:off x="1237271" y="4286094"/>
                  <a:ext cx="1112948" cy="239643"/>
                  <a:chOff x="1237593" y="3766842"/>
                  <a:chExt cx="1113237" cy="239705"/>
                </a:xfrm>
              </p:grpSpPr>
              <p:sp>
                <p:nvSpPr>
                  <p:cNvPr id="48" name="Rechteck 47">
                    <a:extLst>
                      <a:ext uri="{FF2B5EF4-FFF2-40B4-BE49-F238E27FC236}">
                        <a16:creationId xmlns:a16="http://schemas.microsoft.com/office/drawing/2014/main" id="{CD15509A-06B8-4D78-9B1E-7443C373E846}"/>
                      </a:ext>
                    </a:extLst>
                  </p:cNvPr>
                  <p:cNvSpPr/>
                  <p:nvPr/>
                </p:nvSpPr>
                <p:spPr>
                  <a:xfrm>
                    <a:off x="1237593" y="3783724"/>
                    <a:ext cx="1001110" cy="1970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1999" dirty="0"/>
                  </a:p>
                </p:txBody>
              </p:sp>
              <p:sp>
                <p:nvSpPr>
                  <p:cNvPr id="49" name="Textfeld 48">
                    <a:extLst>
                      <a:ext uri="{FF2B5EF4-FFF2-40B4-BE49-F238E27FC236}">
                        <a16:creationId xmlns:a16="http://schemas.microsoft.com/office/drawing/2014/main" id="{382EF9D1-1FBA-4CF2-A2BD-FB4795A37A5F}"/>
                      </a:ext>
                    </a:extLst>
                  </p:cNvPr>
                  <p:cNvSpPr txBox="1"/>
                  <p:nvPr/>
                </p:nvSpPr>
                <p:spPr>
                  <a:xfrm>
                    <a:off x="1237593" y="3766842"/>
                    <a:ext cx="1113237" cy="239705"/>
                  </a:xfrm>
                  <a:prstGeom prst="rect">
                    <a:avLst/>
                  </a:prstGeom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de-DE" sz="900" dirty="0"/>
                      <a:t>LEU 3      </a:t>
                    </a:r>
                    <a:r>
                      <a:rPr lang="de-DE" sz="900" dirty="0">
                        <a:solidFill>
                          <a:schemeClr val="accent1"/>
                        </a:solidFill>
                      </a:rPr>
                      <a:t>1 EMPL</a:t>
                    </a:r>
                  </a:p>
                </p:txBody>
              </p:sp>
            </p:grpSp>
            <p:grpSp>
              <p:nvGrpSpPr>
                <p:cNvPr id="31" name="Gruppieren 30">
                  <a:extLst>
                    <a:ext uri="{FF2B5EF4-FFF2-40B4-BE49-F238E27FC236}">
                      <a16:creationId xmlns:a16="http://schemas.microsoft.com/office/drawing/2014/main" id="{1492C173-0379-402D-B61E-A482985EEDE4}"/>
                    </a:ext>
                  </a:extLst>
                </p:cNvPr>
                <p:cNvGrpSpPr/>
                <p:nvPr/>
              </p:nvGrpSpPr>
              <p:grpSpPr>
                <a:xfrm>
                  <a:off x="1237271" y="4522638"/>
                  <a:ext cx="1112948" cy="239643"/>
                  <a:chOff x="1237593" y="3766842"/>
                  <a:chExt cx="1113237" cy="239705"/>
                </a:xfrm>
              </p:grpSpPr>
              <p:sp>
                <p:nvSpPr>
                  <p:cNvPr id="46" name="Rechteck 45">
                    <a:extLst>
                      <a:ext uri="{FF2B5EF4-FFF2-40B4-BE49-F238E27FC236}">
                        <a16:creationId xmlns:a16="http://schemas.microsoft.com/office/drawing/2014/main" id="{D29D9F19-92D5-44AE-ABD9-5BCB8DF6EC3A}"/>
                      </a:ext>
                    </a:extLst>
                  </p:cNvPr>
                  <p:cNvSpPr/>
                  <p:nvPr/>
                </p:nvSpPr>
                <p:spPr>
                  <a:xfrm>
                    <a:off x="1237593" y="3783724"/>
                    <a:ext cx="1001110" cy="1970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1999" dirty="0"/>
                  </a:p>
                </p:txBody>
              </p:sp>
              <p:sp>
                <p:nvSpPr>
                  <p:cNvPr id="47" name="Textfeld 46">
                    <a:extLst>
                      <a:ext uri="{FF2B5EF4-FFF2-40B4-BE49-F238E27FC236}">
                        <a16:creationId xmlns:a16="http://schemas.microsoft.com/office/drawing/2014/main" id="{E39F394C-F802-4D8C-B728-0318B911C3F5}"/>
                      </a:ext>
                    </a:extLst>
                  </p:cNvPr>
                  <p:cNvSpPr txBox="1"/>
                  <p:nvPr/>
                </p:nvSpPr>
                <p:spPr>
                  <a:xfrm>
                    <a:off x="1237593" y="3766842"/>
                    <a:ext cx="1113237" cy="239705"/>
                  </a:xfrm>
                  <a:prstGeom prst="rect">
                    <a:avLst/>
                  </a:prstGeom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de-DE" sz="900" dirty="0"/>
                      <a:t>LEU 4      </a:t>
                    </a:r>
                    <a:r>
                      <a:rPr lang="de-DE" sz="900" dirty="0">
                        <a:solidFill>
                          <a:schemeClr val="accent1"/>
                        </a:solidFill>
                      </a:rPr>
                      <a:t>0 EMPL</a:t>
                    </a:r>
                  </a:p>
                </p:txBody>
              </p:sp>
            </p:grpSp>
            <p:sp>
              <p:nvSpPr>
                <p:cNvPr id="32" name="Textfeld 31">
                  <a:extLst>
                    <a:ext uri="{FF2B5EF4-FFF2-40B4-BE49-F238E27FC236}">
                      <a16:creationId xmlns:a16="http://schemas.microsoft.com/office/drawing/2014/main" id="{2CE725BD-4748-40B4-8972-F99C2333596B}"/>
                    </a:ext>
                  </a:extLst>
                </p:cNvPr>
                <p:cNvSpPr txBox="1"/>
                <p:nvPr/>
              </p:nvSpPr>
              <p:spPr>
                <a:xfrm>
                  <a:off x="739029" y="3515218"/>
                  <a:ext cx="812106" cy="28757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1200" dirty="0"/>
                    <a:t>Group A:</a:t>
                  </a:r>
                </a:p>
              </p:txBody>
            </p:sp>
            <p:grpSp>
              <p:nvGrpSpPr>
                <p:cNvPr id="33" name="Gruppieren 32">
                  <a:extLst>
                    <a:ext uri="{FF2B5EF4-FFF2-40B4-BE49-F238E27FC236}">
                      <a16:creationId xmlns:a16="http://schemas.microsoft.com/office/drawing/2014/main" id="{D104C8AA-1D3D-435D-927F-65482F9406BD}"/>
                    </a:ext>
                  </a:extLst>
                </p:cNvPr>
                <p:cNvGrpSpPr/>
                <p:nvPr/>
              </p:nvGrpSpPr>
              <p:grpSpPr>
                <a:xfrm>
                  <a:off x="3151610" y="3749089"/>
                  <a:ext cx="1119671" cy="239643"/>
                  <a:chOff x="1237593" y="3766842"/>
                  <a:chExt cx="1119963" cy="239705"/>
                </a:xfrm>
              </p:grpSpPr>
              <p:sp>
                <p:nvSpPr>
                  <p:cNvPr id="44" name="Rechteck 43">
                    <a:extLst>
                      <a:ext uri="{FF2B5EF4-FFF2-40B4-BE49-F238E27FC236}">
                        <a16:creationId xmlns:a16="http://schemas.microsoft.com/office/drawing/2014/main" id="{94C725F5-12B0-471E-B2D0-4D02C8EF8CF0}"/>
                      </a:ext>
                    </a:extLst>
                  </p:cNvPr>
                  <p:cNvSpPr/>
                  <p:nvPr/>
                </p:nvSpPr>
                <p:spPr>
                  <a:xfrm>
                    <a:off x="1237593" y="3783724"/>
                    <a:ext cx="1001110" cy="1970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1999" dirty="0"/>
                  </a:p>
                </p:txBody>
              </p:sp>
              <p:sp>
                <p:nvSpPr>
                  <p:cNvPr id="45" name="Textfeld 44">
                    <a:extLst>
                      <a:ext uri="{FF2B5EF4-FFF2-40B4-BE49-F238E27FC236}">
                        <a16:creationId xmlns:a16="http://schemas.microsoft.com/office/drawing/2014/main" id="{39249AF8-A8F5-4CF7-895B-3C7E8369CCCE}"/>
                      </a:ext>
                    </a:extLst>
                  </p:cNvPr>
                  <p:cNvSpPr txBox="1"/>
                  <p:nvPr/>
                </p:nvSpPr>
                <p:spPr>
                  <a:xfrm>
                    <a:off x="1237593" y="3766842"/>
                    <a:ext cx="1119963" cy="239705"/>
                  </a:xfrm>
                  <a:prstGeom prst="rect">
                    <a:avLst/>
                  </a:prstGeom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de-DE" sz="900" dirty="0"/>
                      <a:t>LEU 1   </a:t>
                    </a:r>
                    <a:r>
                      <a:rPr lang="de-DE" sz="900" dirty="0">
                        <a:solidFill>
                          <a:schemeClr val="accent1"/>
                        </a:solidFill>
                      </a:rPr>
                      <a:t>900 EMPL</a:t>
                    </a:r>
                  </a:p>
                </p:txBody>
              </p:sp>
            </p:grpSp>
            <p:grpSp>
              <p:nvGrpSpPr>
                <p:cNvPr id="34" name="Gruppieren 33">
                  <a:extLst>
                    <a:ext uri="{FF2B5EF4-FFF2-40B4-BE49-F238E27FC236}">
                      <a16:creationId xmlns:a16="http://schemas.microsoft.com/office/drawing/2014/main" id="{3AA98FE1-1131-40F7-861B-53FBB1CBD044}"/>
                    </a:ext>
                  </a:extLst>
                </p:cNvPr>
                <p:cNvGrpSpPr/>
                <p:nvPr/>
              </p:nvGrpSpPr>
              <p:grpSpPr>
                <a:xfrm>
                  <a:off x="3151610" y="4009153"/>
                  <a:ext cx="1119671" cy="239643"/>
                  <a:chOff x="1237593" y="3766842"/>
                  <a:chExt cx="1119963" cy="239705"/>
                </a:xfrm>
              </p:grpSpPr>
              <p:sp>
                <p:nvSpPr>
                  <p:cNvPr id="42" name="Rechteck 41">
                    <a:extLst>
                      <a:ext uri="{FF2B5EF4-FFF2-40B4-BE49-F238E27FC236}">
                        <a16:creationId xmlns:a16="http://schemas.microsoft.com/office/drawing/2014/main" id="{40E53D60-685A-469A-B204-FF3E5F33DEE0}"/>
                      </a:ext>
                    </a:extLst>
                  </p:cNvPr>
                  <p:cNvSpPr/>
                  <p:nvPr/>
                </p:nvSpPr>
                <p:spPr>
                  <a:xfrm>
                    <a:off x="1237593" y="3783724"/>
                    <a:ext cx="1001110" cy="1970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1999" dirty="0"/>
                  </a:p>
                </p:txBody>
              </p:sp>
              <p:sp>
                <p:nvSpPr>
                  <p:cNvPr id="43" name="Textfeld 42">
                    <a:extLst>
                      <a:ext uri="{FF2B5EF4-FFF2-40B4-BE49-F238E27FC236}">
                        <a16:creationId xmlns:a16="http://schemas.microsoft.com/office/drawing/2014/main" id="{62E59C0B-2063-4CA9-9C5A-079234D13A33}"/>
                      </a:ext>
                    </a:extLst>
                  </p:cNvPr>
                  <p:cNvSpPr txBox="1"/>
                  <p:nvPr/>
                </p:nvSpPr>
                <p:spPr>
                  <a:xfrm>
                    <a:off x="1237593" y="3766842"/>
                    <a:ext cx="1119963" cy="239705"/>
                  </a:xfrm>
                  <a:prstGeom prst="rect">
                    <a:avLst/>
                  </a:prstGeom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de-DE" sz="900" dirty="0"/>
                      <a:t>LEU 2   </a:t>
                    </a:r>
                    <a:r>
                      <a:rPr lang="de-DE" sz="900" dirty="0">
                        <a:solidFill>
                          <a:schemeClr val="accent1"/>
                        </a:solidFill>
                      </a:rPr>
                      <a:t>700 EMPL</a:t>
                    </a:r>
                  </a:p>
                </p:txBody>
              </p:sp>
            </p:grpSp>
            <p:grpSp>
              <p:nvGrpSpPr>
                <p:cNvPr id="35" name="Gruppieren 34">
                  <a:extLst>
                    <a:ext uri="{FF2B5EF4-FFF2-40B4-BE49-F238E27FC236}">
                      <a16:creationId xmlns:a16="http://schemas.microsoft.com/office/drawing/2014/main" id="{06C8B8BB-774F-4394-A467-C7A9E20B1708}"/>
                    </a:ext>
                  </a:extLst>
                </p:cNvPr>
                <p:cNvGrpSpPr/>
                <p:nvPr/>
              </p:nvGrpSpPr>
              <p:grpSpPr>
                <a:xfrm>
                  <a:off x="3151610" y="4269217"/>
                  <a:ext cx="1116310" cy="239643"/>
                  <a:chOff x="1237593" y="3766842"/>
                  <a:chExt cx="1116601" cy="239705"/>
                </a:xfrm>
              </p:grpSpPr>
              <p:sp>
                <p:nvSpPr>
                  <p:cNvPr id="40" name="Rechteck 39">
                    <a:extLst>
                      <a:ext uri="{FF2B5EF4-FFF2-40B4-BE49-F238E27FC236}">
                        <a16:creationId xmlns:a16="http://schemas.microsoft.com/office/drawing/2014/main" id="{6CA5EA13-F656-45DD-B7F3-F692787E1878}"/>
                      </a:ext>
                    </a:extLst>
                  </p:cNvPr>
                  <p:cNvSpPr/>
                  <p:nvPr/>
                </p:nvSpPr>
                <p:spPr>
                  <a:xfrm>
                    <a:off x="1237593" y="3783724"/>
                    <a:ext cx="1001110" cy="197069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1999" dirty="0"/>
                  </a:p>
                </p:txBody>
              </p:sp>
              <p:sp>
                <p:nvSpPr>
                  <p:cNvPr id="41" name="Textfeld 40">
                    <a:extLst>
                      <a:ext uri="{FF2B5EF4-FFF2-40B4-BE49-F238E27FC236}">
                        <a16:creationId xmlns:a16="http://schemas.microsoft.com/office/drawing/2014/main" id="{2F17FA4D-0EB3-478E-82F3-1F9FD150C70C}"/>
                      </a:ext>
                    </a:extLst>
                  </p:cNvPr>
                  <p:cNvSpPr txBox="1"/>
                  <p:nvPr/>
                </p:nvSpPr>
                <p:spPr>
                  <a:xfrm>
                    <a:off x="1237593" y="3766842"/>
                    <a:ext cx="1116601" cy="239705"/>
                  </a:xfrm>
                  <a:prstGeom prst="rect">
                    <a:avLst/>
                  </a:prstGeom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:r>
                      <a:rPr lang="de-DE" sz="900" dirty="0"/>
                      <a:t>LEU 6     </a:t>
                    </a:r>
                    <a:r>
                      <a:rPr lang="de-DE" sz="900" dirty="0">
                        <a:solidFill>
                          <a:schemeClr val="accent1"/>
                        </a:solidFill>
                      </a:rPr>
                      <a:t>50 EMPL</a:t>
                    </a:r>
                  </a:p>
                </p:txBody>
              </p:sp>
            </p:grpSp>
            <p:sp>
              <p:nvSpPr>
                <p:cNvPr id="36" name="Textfeld 35">
                  <a:extLst>
                    <a:ext uri="{FF2B5EF4-FFF2-40B4-BE49-F238E27FC236}">
                      <a16:creationId xmlns:a16="http://schemas.microsoft.com/office/drawing/2014/main" id="{1ACC789D-8452-44E6-B5D3-305AA1FB1760}"/>
                    </a:ext>
                  </a:extLst>
                </p:cNvPr>
                <p:cNvSpPr txBox="1"/>
                <p:nvPr/>
              </p:nvSpPr>
              <p:spPr>
                <a:xfrm>
                  <a:off x="2653367" y="3498341"/>
                  <a:ext cx="817149" cy="28757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1200" dirty="0"/>
                    <a:t>Group B:</a:t>
                  </a: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7" name="Textfeld 36">
                      <a:extLst>
                        <a:ext uri="{FF2B5EF4-FFF2-40B4-BE49-F238E27FC236}">
                          <a16:creationId xmlns:a16="http://schemas.microsoft.com/office/drawing/2014/main" id="{F0C672E5-06E5-4E9C-BA9B-E4BC9E15340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753463" y="3826574"/>
                      <a:ext cx="7811477" cy="549715"/>
                    </a:xfrm>
                    <a:prstGeom prst="rect">
                      <a:avLst/>
                    </a:prstGeom>
                  </p:spPr>
                  <p:txBody>
                    <a:bodyPr wrap="non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𝑅𝑈𝑀𝑆</m:t>
                          </m:r>
                          <m:d>
                            <m:dPr>
                              <m:ctrlPr>
                                <a:rPr lang="de-DE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de-DE" sz="20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de-DE" sz="20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  <m:r>
                            <a:rPr lang="de-DE" sz="20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0.25∗</m:t>
                          </m:r>
                          <m:f>
                            <m:fPr>
                              <m:ctrlPr>
                                <a:rPr lang="de-DE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de-DE" sz="20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de-DE" sz="2000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de-DE" sz="2000" i="1">
                              <a:latin typeface="Cambria Math" panose="02040503050406030204" pitchFamily="18" charset="0"/>
                            </a:rPr>
                            <m:t>25∗</m:t>
                          </m:r>
                          <m:f>
                            <m:fPr>
                              <m:ctrlPr>
                                <a:rPr lang="de-DE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de-DE" sz="2000" i="1">
                              <a:latin typeface="Cambria Math" panose="02040503050406030204" pitchFamily="18" charset="0"/>
                            </a:rPr>
                            <m:t>+0</m:t>
                          </m:r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.25</m:t>
                          </m:r>
                          <m:r>
                            <a:rPr lang="de-DE" sz="2000" i="1">
                              <a:latin typeface="Cambria Math" panose="02040503050406030204" pitchFamily="18" charset="0"/>
                            </a:rPr>
                            <m:t>∗</m:t>
                          </m:r>
                          <m:f>
                            <m:fPr>
                              <m:ctrlPr>
                                <a:rPr lang="de-DE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  <m:t>1600</m:t>
                              </m:r>
                            </m:num>
                            <m:den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  <m:t>1611</m:t>
                              </m:r>
                            </m:den>
                          </m:f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de-DE" sz="2000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.2</m:t>
                          </m:r>
                          <m:r>
                            <a:rPr lang="de-DE" sz="2000" i="1">
                              <a:latin typeface="Cambria Math" panose="02040503050406030204" pitchFamily="18" charset="0"/>
                            </a:rPr>
                            <m:t>5∗</m:t>
                          </m:r>
                          <m:f>
                            <m:fPr>
                              <m:ctrlP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  <m:t>1600</m:t>
                              </m:r>
                            </m:num>
                            <m:den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  <m:t>1650</m:t>
                              </m:r>
                            </m:den>
                          </m:f>
                          <m:r>
                            <a:rPr lang="de-DE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≈</m:t>
                          </m:r>
                        </m:oMath>
                      </a14:m>
                      <a:r>
                        <a:rPr lang="de-DE" sz="2000" dirty="0"/>
                        <a:t>0.76</a:t>
                      </a:r>
                    </a:p>
                  </p:txBody>
                </p:sp>
              </mc:Choice>
              <mc:Fallback xmlns="">
                <p:sp>
                  <p:nvSpPr>
                    <p:cNvPr id="37" name="Textfeld 36">
                      <a:extLst>
                        <a:ext uri="{FF2B5EF4-FFF2-40B4-BE49-F238E27FC236}">
                          <a16:creationId xmlns:a16="http://schemas.microsoft.com/office/drawing/2014/main" id="{F0C672E5-06E5-4E9C-BA9B-E4BC9E15340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753463" y="3826574"/>
                      <a:ext cx="7811477" cy="549715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 r="-736" b="-804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38" name="Gerade Verbindung mit Pfeil 37">
                  <a:extLst>
                    <a:ext uri="{FF2B5EF4-FFF2-40B4-BE49-F238E27FC236}">
                      <a16:creationId xmlns:a16="http://schemas.microsoft.com/office/drawing/2014/main" id="{A57810D4-F23C-42DF-BF6C-DB9874557EEC}"/>
                    </a:ext>
                  </a:extLst>
                </p:cNvPr>
                <p:cNvCxnSpPr/>
                <p:nvPr/>
              </p:nvCxnSpPr>
              <p:spPr>
                <a:xfrm>
                  <a:off x="4310747" y="4084248"/>
                  <a:ext cx="442716" cy="0"/>
                </a:xfrm>
                <a:prstGeom prst="straightConnector1">
                  <a:avLst/>
                </a:prstGeom>
                <a:ln w="127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" name="Textfeld 38">
                  <a:extLst>
                    <a:ext uri="{FF2B5EF4-FFF2-40B4-BE49-F238E27FC236}">
                      <a16:creationId xmlns:a16="http://schemas.microsoft.com/office/drawing/2014/main" id="{5E6EA4E7-A86B-47E9-BC16-D7731F730DF3}"/>
                    </a:ext>
                  </a:extLst>
                </p:cNvPr>
                <p:cNvSpPr txBox="1"/>
                <p:nvPr/>
              </p:nvSpPr>
              <p:spPr>
                <a:xfrm>
                  <a:off x="612737" y="3198037"/>
                  <a:ext cx="1735810" cy="3834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800" dirty="0"/>
                    <a:t>Example 3:</a:t>
                  </a:r>
                </a:p>
              </p:txBody>
            </p:sp>
          </p:grp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A1CD5340-BC5D-4D98-9AC2-71F67A318CAD}"/>
                </a:ext>
              </a:extLst>
            </p:cNvPr>
            <p:cNvGrpSpPr/>
            <p:nvPr/>
          </p:nvGrpSpPr>
          <p:grpSpPr>
            <a:xfrm>
              <a:off x="2384920" y="3439734"/>
              <a:ext cx="9954867" cy="1010519"/>
              <a:chOff x="2805767" y="3650741"/>
              <a:chExt cx="9954867" cy="1010519"/>
            </a:xfrm>
          </p:grpSpPr>
          <p:grpSp>
            <p:nvGrpSpPr>
              <p:cNvPr id="14" name="Gruppieren 13">
                <a:extLst>
                  <a:ext uri="{FF2B5EF4-FFF2-40B4-BE49-F238E27FC236}">
                    <a16:creationId xmlns:a16="http://schemas.microsoft.com/office/drawing/2014/main" id="{8FEED504-D23F-46F5-9A16-BD2BEE0CE527}"/>
                  </a:ext>
                </a:extLst>
              </p:cNvPr>
              <p:cNvGrpSpPr/>
              <p:nvPr/>
            </p:nvGrpSpPr>
            <p:grpSpPr>
              <a:xfrm>
                <a:off x="3304010" y="3901489"/>
                <a:ext cx="1049082" cy="239643"/>
                <a:chOff x="1237593" y="3766842"/>
                <a:chExt cx="1049356" cy="239705"/>
              </a:xfrm>
            </p:grpSpPr>
            <p:sp>
              <p:nvSpPr>
                <p:cNvPr id="24" name="Rechteck 23">
                  <a:extLst>
                    <a:ext uri="{FF2B5EF4-FFF2-40B4-BE49-F238E27FC236}">
                      <a16:creationId xmlns:a16="http://schemas.microsoft.com/office/drawing/2014/main" id="{7167484E-2408-4D8C-B955-F73FFB178C64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25" name="Textfeld 24">
                  <a:extLst>
                    <a:ext uri="{FF2B5EF4-FFF2-40B4-BE49-F238E27FC236}">
                      <a16:creationId xmlns:a16="http://schemas.microsoft.com/office/drawing/2014/main" id="{A8738D98-4E2D-46BB-9F7A-9F01CD6CBDDE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1049356" cy="239705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3     </a:t>
                  </a:r>
                  <a:r>
                    <a:rPr lang="de-DE" sz="900" dirty="0">
                      <a:solidFill>
                        <a:schemeClr val="accent1"/>
                      </a:solidFill>
                    </a:rPr>
                    <a:t>1 EMPL</a:t>
                  </a:r>
                </a:p>
              </p:txBody>
            </p:sp>
          </p:grpSp>
          <p:grpSp>
            <p:nvGrpSpPr>
              <p:cNvPr id="15" name="Gruppieren 14">
                <a:extLst>
                  <a:ext uri="{FF2B5EF4-FFF2-40B4-BE49-F238E27FC236}">
                    <a16:creationId xmlns:a16="http://schemas.microsoft.com/office/drawing/2014/main" id="{AB33C4AC-9FC8-41BA-AA52-53ECBD2FCBF7}"/>
                  </a:ext>
                </a:extLst>
              </p:cNvPr>
              <p:cNvGrpSpPr/>
              <p:nvPr/>
            </p:nvGrpSpPr>
            <p:grpSpPr>
              <a:xfrm>
                <a:off x="3304010" y="4161553"/>
                <a:ext cx="1049082" cy="239643"/>
                <a:chOff x="1237593" y="3766842"/>
                <a:chExt cx="1049356" cy="239705"/>
              </a:xfrm>
            </p:grpSpPr>
            <p:sp>
              <p:nvSpPr>
                <p:cNvPr id="22" name="Rechteck 21">
                  <a:extLst>
                    <a:ext uri="{FF2B5EF4-FFF2-40B4-BE49-F238E27FC236}">
                      <a16:creationId xmlns:a16="http://schemas.microsoft.com/office/drawing/2014/main" id="{295A39FA-27D1-4AEF-BABF-D315AFD34A35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23" name="Textfeld 22">
                  <a:extLst>
                    <a:ext uri="{FF2B5EF4-FFF2-40B4-BE49-F238E27FC236}">
                      <a16:creationId xmlns:a16="http://schemas.microsoft.com/office/drawing/2014/main" id="{DC94CA8A-A3F1-4D97-9B85-906C1EDA47A0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1049356" cy="239705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4     </a:t>
                  </a:r>
                  <a:r>
                    <a:rPr lang="de-DE" sz="900" dirty="0">
                      <a:solidFill>
                        <a:schemeClr val="accent1"/>
                      </a:solidFill>
                    </a:rPr>
                    <a:t>0 EMPL</a:t>
                  </a:r>
                </a:p>
              </p:txBody>
            </p:sp>
          </p:grpSp>
          <p:grpSp>
            <p:nvGrpSpPr>
              <p:cNvPr id="16" name="Gruppieren 15">
                <a:extLst>
                  <a:ext uri="{FF2B5EF4-FFF2-40B4-BE49-F238E27FC236}">
                    <a16:creationId xmlns:a16="http://schemas.microsoft.com/office/drawing/2014/main" id="{392397F0-D7FE-4F11-B0C4-CF834AF1B361}"/>
                  </a:ext>
                </a:extLst>
              </p:cNvPr>
              <p:cNvGrpSpPr/>
              <p:nvPr/>
            </p:nvGrpSpPr>
            <p:grpSpPr>
              <a:xfrm>
                <a:off x="3304011" y="4421617"/>
                <a:ext cx="1052444" cy="239643"/>
                <a:chOff x="1237593" y="3766842"/>
                <a:chExt cx="1052718" cy="239705"/>
              </a:xfrm>
            </p:grpSpPr>
            <p:sp>
              <p:nvSpPr>
                <p:cNvPr id="20" name="Rechteck 19">
                  <a:extLst>
                    <a:ext uri="{FF2B5EF4-FFF2-40B4-BE49-F238E27FC236}">
                      <a16:creationId xmlns:a16="http://schemas.microsoft.com/office/drawing/2014/main" id="{D7A74FF8-A1ED-4298-AA15-8955B5CEDCDD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21" name="Textfeld 20">
                  <a:extLst>
                    <a:ext uri="{FF2B5EF4-FFF2-40B4-BE49-F238E27FC236}">
                      <a16:creationId xmlns:a16="http://schemas.microsoft.com/office/drawing/2014/main" id="{E7300541-EFE8-40EE-AD99-AFF21A002263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1052718" cy="239705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5   </a:t>
                  </a:r>
                  <a:r>
                    <a:rPr lang="de-DE" sz="900" dirty="0">
                      <a:solidFill>
                        <a:schemeClr val="accent1"/>
                      </a:solidFill>
                    </a:rPr>
                    <a:t>10 EMPL</a:t>
                  </a:r>
                </a:p>
              </p:txBody>
            </p:sp>
          </p:grpSp>
          <p:sp>
            <p:nvSpPr>
              <p:cNvPr id="17" name="Textfeld 16">
                <a:extLst>
                  <a:ext uri="{FF2B5EF4-FFF2-40B4-BE49-F238E27FC236}">
                    <a16:creationId xmlns:a16="http://schemas.microsoft.com/office/drawing/2014/main" id="{31B9A9CC-8CB1-4C33-B116-A505F39E8A6D}"/>
                  </a:ext>
                </a:extLst>
              </p:cNvPr>
              <p:cNvSpPr txBox="1"/>
              <p:nvPr/>
            </p:nvSpPr>
            <p:spPr>
              <a:xfrm>
                <a:off x="2805767" y="3650741"/>
                <a:ext cx="810426" cy="287572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de-DE" sz="1200" dirty="0"/>
                  <a:t>Group C: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Textfeld 17">
                    <a:extLst>
                      <a:ext uri="{FF2B5EF4-FFF2-40B4-BE49-F238E27FC236}">
                        <a16:creationId xmlns:a16="http://schemas.microsoft.com/office/drawing/2014/main" id="{04916D77-B689-467C-9F35-8EB5BD95ABC6}"/>
                      </a:ext>
                    </a:extLst>
                  </p:cNvPr>
                  <p:cNvSpPr txBox="1"/>
                  <p:nvPr/>
                </p:nvSpPr>
                <p:spPr>
                  <a:xfrm>
                    <a:off x="4905863" y="3978974"/>
                    <a:ext cx="7854771" cy="549715"/>
                  </a:xfrm>
                  <a:prstGeom prst="rect">
                    <a:avLst/>
                  </a:prstGeom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de-DE" sz="2000" i="1" smtClean="0">
                            <a:latin typeface="Cambria Math" panose="02040503050406030204" pitchFamily="18" charset="0"/>
                          </a:rPr>
                          <m:t>𝑅𝑈𝑀𝑆</m:t>
                        </m:r>
                        <m:d>
                          <m:dPr>
                            <m:ctrlPr>
                              <a:rPr lang="de-DE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=0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25∗</m:t>
                        </m:r>
                        <m:f>
                          <m:fPr>
                            <m:ctrlPr>
                              <a:rPr lang="de-DE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+0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25∗</m:t>
                        </m:r>
                        <m:f>
                          <m:fPr>
                            <m:ctrlPr>
                              <a:rPr lang="de-DE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+0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25∗</m:t>
                        </m:r>
                        <m:f>
                          <m:fPr>
                            <m:ctrlPr>
                              <a:rPr lang="de-DE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11</m:t>
                            </m:r>
                          </m:num>
                          <m:den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1611</m:t>
                            </m:r>
                          </m:den>
                        </m:f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+0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25∗</m:t>
                        </m:r>
                        <m:f>
                          <m:fPr>
                            <m:ctrlPr>
                              <a:rPr lang="de-DE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11</m:t>
                            </m:r>
                          </m:num>
                          <m:den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1650</m:t>
                            </m:r>
                          </m:den>
                        </m:f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</m:oMath>
                    </a14:m>
                    <a:r>
                      <a:rPr lang="de-DE" sz="2000" dirty="0"/>
                      <a:t>0.35</a:t>
                    </a:r>
                  </a:p>
                </p:txBody>
              </p:sp>
            </mc:Choice>
            <mc:Fallback xmlns="">
              <p:sp>
                <p:nvSpPr>
                  <p:cNvPr id="18" name="Textfeld 17">
                    <a:extLst>
                      <a:ext uri="{FF2B5EF4-FFF2-40B4-BE49-F238E27FC236}">
                        <a16:creationId xmlns:a16="http://schemas.microsoft.com/office/drawing/2014/main" id="{04916D77-B689-467C-9F35-8EB5BD95ABC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05863" y="3978974"/>
                    <a:ext cx="7854771" cy="54971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9302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9" name="Gerade Verbindung mit Pfeil 18">
                <a:extLst>
                  <a:ext uri="{FF2B5EF4-FFF2-40B4-BE49-F238E27FC236}">
                    <a16:creationId xmlns:a16="http://schemas.microsoft.com/office/drawing/2014/main" id="{CEBD5991-B6A9-4892-860C-3A859BF6E976}"/>
                  </a:ext>
                </a:extLst>
              </p:cNvPr>
              <p:cNvCxnSpPr/>
              <p:nvPr/>
            </p:nvCxnSpPr>
            <p:spPr>
              <a:xfrm>
                <a:off x="4463147" y="4236648"/>
                <a:ext cx="442716" cy="0"/>
              </a:xfrm>
              <a:prstGeom prst="straightConnector1">
                <a:avLst/>
              </a:prstGeom>
              <a:ln w="127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Ellipse 55">
            <a:extLst>
              <a:ext uri="{FF2B5EF4-FFF2-40B4-BE49-F238E27FC236}">
                <a16:creationId xmlns:a16="http://schemas.microsoft.com/office/drawing/2014/main" id="{2395E0C5-901A-4E0E-B941-DEAECE2A2729}"/>
              </a:ext>
            </a:extLst>
          </p:cNvPr>
          <p:cNvSpPr/>
          <p:nvPr/>
        </p:nvSpPr>
        <p:spPr>
          <a:xfrm rot="1096642">
            <a:off x="872397" y="3040462"/>
            <a:ext cx="3573705" cy="1395631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0A2DF3EE-6A6E-4CBC-8C21-F42B708F29BF}"/>
              </a:ext>
            </a:extLst>
          </p:cNvPr>
          <p:cNvSpPr/>
          <p:nvPr/>
        </p:nvSpPr>
        <p:spPr>
          <a:xfrm>
            <a:off x="762403" y="2344755"/>
            <a:ext cx="3932468" cy="487919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2861897213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Similarity metric for comparison of enterprise groups | Rommelspacher, Urban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 dirty="0"/>
              <a:t>03.10.2023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 1: two reference years</a:t>
            </a:r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F8F21C36-EC63-46AE-9DD7-8B1D16DEC420}"/>
              </a:ext>
            </a:extLst>
          </p:cNvPr>
          <p:cNvSpPr txBox="1">
            <a:spLocks/>
          </p:cNvSpPr>
          <p:nvPr/>
        </p:nvSpPr>
        <p:spPr bwMode="gray">
          <a:xfrm>
            <a:off x="710452" y="2349500"/>
            <a:ext cx="11075148" cy="345598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rmAutofit/>
          </a:bodyPr>
          <a:lstStyle>
            <a:lvl1pPr marL="0" indent="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Tx/>
              <a:buNone/>
              <a:defRPr lang="de-DE" sz="2300" b="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5600" indent="-35560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1"/>
              </a:buClr>
              <a:buSzPct val="150000"/>
              <a:buFont typeface="Statis Sans" panose="020B0500000000000000" pitchFamily="34" charset="0"/>
              <a:buChar char="»"/>
              <a:tabLst/>
              <a:defRPr sz="2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17550" indent="-36195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2"/>
              </a:buClr>
              <a:buSzPct val="150000"/>
              <a:buFont typeface="Statis Sans" panose="020B0500000000000000" pitchFamily="34" charset="0"/>
              <a:buChar char="»"/>
              <a:defRPr lang="de-DE" sz="2000" b="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90600" indent="-238125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tabLst/>
              <a:defRPr sz="18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875008" indent="-368374" algn="l" defTabSz="1054311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1"/>
              </a:buClr>
              <a:buSzPct val="80000"/>
              <a:buFont typeface="Statis Sans" pitchFamily="2" charset="2"/>
              <a:buChar char="n"/>
              <a:defRPr sz="1900" b="0" kern="1200" baseline="0">
                <a:solidFill>
                  <a:schemeClr val="tx1"/>
                </a:solidFill>
                <a:latin typeface="Statis Sans Light" panose="020B0403050000020004" pitchFamily="34" charset="0"/>
                <a:ea typeface="+mn-ea"/>
                <a:cs typeface="+mn-cs"/>
              </a:defRPr>
            </a:lvl5pPr>
            <a:lvl6pPr marL="2875008" indent="-368374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1"/>
              </a:buClr>
              <a:buSzPct val="80000"/>
              <a:buFont typeface="Statis Sans" pitchFamily="2" charset="2"/>
              <a:buChar char="n"/>
              <a:defRPr sz="1900" b="0" kern="1200" baseline="0">
                <a:solidFill>
                  <a:schemeClr val="tx1"/>
                </a:solidFill>
                <a:latin typeface="Statis Sans Light" panose="020B0403050000020004" pitchFamily="34" charset="0"/>
                <a:ea typeface="+mn-ea"/>
                <a:cs typeface="+mn-cs"/>
              </a:defRPr>
            </a:lvl6pPr>
            <a:lvl7pPr marL="3963192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914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2636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Annual process of maintaining and updating data on enterprise groups in the German Statistical Business Register</a:t>
            </a:r>
          </a:p>
          <a:p>
            <a:pPr lvl="1"/>
            <a:r>
              <a:rPr lang="en-US" dirty="0"/>
              <a:t>Which enterprise groups have changed a lot between two reference years?</a:t>
            </a:r>
          </a:p>
          <a:p>
            <a:pPr lvl="2"/>
            <a:r>
              <a:rPr lang="en-US" dirty="0"/>
              <a:t>Can be a real change or an indication for differences in quality of data between reference years </a:t>
            </a:r>
            <a:r>
              <a:rPr lang="en-US" dirty="0">
                <a:sym typeface="Wingdings" panose="05000000000000000000" pitchFamily="2" charset="2"/>
              </a:rPr>
              <a:t> manual quality checks necessary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Are there new Enterprise groups or groups that do not exist anymore? </a:t>
            </a:r>
          </a:p>
          <a:p>
            <a:pPr lvl="1"/>
            <a:r>
              <a:rPr lang="en-US" dirty="0"/>
              <a:t>Which enterprise groups should be continued with which identifier?</a:t>
            </a:r>
          </a:p>
        </p:txBody>
      </p:sp>
    </p:spTree>
    <p:extLst>
      <p:ext uri="{BB962C8B-B14F-4D97-AF65-F5344CB8AC3E}">
        <p14:creationId xmlns:p14="http://schemas.microsoft.com/office/powerpoint/2010/main" val="2434820355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Similarity metric for comparison of enterprise groups | Rommelspacher, Urban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 dirty="0"/>
              <a:t>03.10.2023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 1: two reference years</a:t>
            </a:r>
          </a:p>
        </p:txBody>
      </p: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C6AC15F2-1385-4B62-8E58-6E51F0351652}"/>
              </a:ext>
            </a:extLst>
          </p:cNvPr>
          <p:cNvGrpSpPr/>
          <p:nvPr/>
        </p:nvGrpSpPr>
        <p:grpSpPr>
          <a:xfrm>
            <a:off x="3411972" y="2149700"/>
            <a:ext cx="5585794" cy="3785173"/>
            <a:chOff x="3411972" y="1622755"/>
            <a:chExt cx="5585794" cy="3785173"/>
          </a:xfrm>
        </p:grpSpPr>
        <p:grpSp>
          <p:nvGrpSpPr>
            <p:cNvPr id="35" name="Gruppieren 34">
              <a:extLst>
                <a:ext uri="{FF2B5EF4-FFF2-40B4-BE49-F238E27FC236}">
                  <a16:creationId xmlns:a16="http://schemas.microsoft.com/office/drawing/2014/main" id="{0A3DF3E0-4FBB-40B0-BBF3-33D44C4B7578}"/>
                </a:ext>
              </a:extLst>
            </p:cNvPr>
            <p:cNvGrpSpPr/>
            <p:nvPr/>
          </p:nvGrpSpPr>
          <p:grpSpPr>
            <a:xfrm>
              <a:off x="3411972" y="1622755"/>
              <a:ext cx="5585794" cy="3785173"/>
              <a:chOff x="3511656" y="3238191"/>
              <a:chExt cx="5585794" cy="3785173"/>
            </a:xfrm>
          </p:grpSpPr>
          <p:sp>
            <p:nvSpPr>
              <p:cNvPr id="44" name="Rechteck 43">
                <a:extLst>
                  <a:ext uri="{FF2B5EF4-FFF2-40B4-BE49-F238E27FC236}">
                    <a16:creationId xmlns:a16="http://schemas.microsoft.com/office/drawing/2014/main" id="{CF5B2735-307C-42A0-9564-A29DB14FA39C}"/>
                  </a:ext>
                </a:extLst>
              </p:cNvPr>
              <p:cNvSpPr/>
              <p:nvPr/>
            </p:nvSpPr>
            <p:spPr>
              <a:xfrm>
                <a:off x="3862551" y="3510835"/>
                <a:ext cx="1158765" cy="3053347"/>
              </a:xfrm>
              <a:prstGeom prst="rect">
                <a:avLst/>
              </a:prstGeom>
              <a:solidFill>
                <a:srgbClr val="00629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dirty="0"/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1F7F039-B9F8-4C87-ACC4-209F7681423D}"/>
                  </a:ext>
                </a:extLst>
              </p:cNvPr>
              <p:cNvSpPr txBox="1"/>
              <p:nvPr/>
            </p:nvSpPr>
            <p:spPr>
              <a:xfrm>
                <a:off x="3721323" y="3244306"/>
                <a:ext cx="1712328" cy="276999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1200" dirty="0"/>
                  <a:t>Enterprise groups in T</a:t>
                </a:r>
              </a:p>
            </p:txBody>
          </p:sp>
          <p:sp>
            <p:nvSpPr>
              <p:cNvPr id="46" name="Rechteck 45">
                <a:extLst>
                  <a:ext uri="{FF2B5EF4-FFF2-40B4-BE49-F238E27FC236}">
                    <a16:creationId xmlns:a16="http://schemas.microsoft.com/office/drawing/2014/main" id="{5D7FDA1F-33A7-4C33-9B39-B52100B33114}"/>
                  </a:ext>
                </a:extLst>
              </p:cNvPr>
              <p:cNvSpPr/>
              <p:nvPr/>
            </p:nvSpPr>
            <p:spPr>
              <a:xfrm>
                <a:off x="7361508" y="3504720"/>
                <a:ext cx="1158765" cy="2795943"/>
              </a:xfrm>
              <a:prstGeom prst="rect">
                <a:avLst/>
              </a:prstGeom>
              <a:solidFill>
                <a:srgbClr val="00629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dirty="0"/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CA0B10AF-0D0E-4389-9939-A583825AF44E}"/>
                  </a:ext>
                </a:extLst>
              </p:cNvPr>
              <p:cNvSpPr txBox="1"/>
              <p:nvPr/>
            </p:nvSpPr>
            <p:spPr>
              <a:xfrm>
                <a:off x="7236043" y="3238191"/>
                <a:ext cx="1861407" cy="276999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1200" dirty="0"/>
                  <a:t>Enterprise groups in T-1</a:t>
                </a:r>
              </a:p>
            </p:txBody>
          </p:sp>
          <p:sp>
            <p:nvSpPr>
              <p:cNvPr id="48" name="Rechteck 47">
                <a:extLst>
                  <a:ext uri="{FF2B5EF4-FFF2-40B4-BE49-F238E27FC236}">
                    <a16:creationId xmlns:a16="http://schemas.microsoft.com/office/drawing/2014/main" id="{9A876EDD-3001-4529-BF55-3699CAA6A61F}"/>
                  </a:ext>
                </a:extLst>
              </p:cNvPr>
              <p:cNvSpPr/>
              <p:nvPr/>
            </p:nvSpPr>
            <p:spPr>
              <a:xfrm>
                <a:off x="3862551" y="3510835"/>
                <a:ext cx="1158765" cy="1920386"/>
              </a:xfrm>
              <a:prstGeom prst="rect">
                <a:avLst/>
              </a:prstGeom>
              <a:solidFill>
                <a:srgbClr val="EC4E60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dirty="0"/>
              </a:p>
            </p:txBody>
          </p:sp>
          <p:sp>
            <p:nvSpPr>
              <p:cNvPr id="49" name="Rechteck 48">
                <a:extLst>
                  <a:ext uri="{FF2B5EF4-FFF2-40B4-BE49-F238E27FC236}">
                    <a16:creationId xmlns:a16="http://schemas.microsoft.com/office/drawing/2014/main" id="{B69001D7-0122-4C94-B3E1-53E85A890C8E}"/>
                  </a:ext>
                </a:extLst>
              </p:cNvPr>
              <p:cNvSpPr/>
              <p:nvPr/>
            </p:nvSpPr>
            <p:spPr>
              <a:xfrm>
                <a:off x="7361508" y="3504720"/>
                <a:ext cx="1158765" cy="1920386"/>
              </a:xfrm>
              <a:prstGeom prst="rect">
                <a:avLst/>
              </a:prstGeom>
              <a:solidFill>
                <a:srgbClr val="EC4E60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dirty="0"/>
              </a:p>
            </p:txBody>
          </p:sp>
          <p:sp>
            <p:nvSpPr>
              <p:cNvPr id="50" name="Geschweifte Klammer links 49">
                <a:extLst>
                  <a:ext uri="{FF2B5EF4-FFF2-40B4-BE49-F238E27FC236}">
                    <a16:creationId xmlns:a16="http://schemas.microsoft.com/office/drawing/2014/main" id="{9E4E202A-FAAC-4C2E-AC9B-57A12938426C}"/>
                  </a:ext>
                </a:extLst>
              </p:cNvPr>
              <p:cNvSpPr/>
              <p:nvPr/>
            </p:nvSpPr>
            <p:spPr>
              <a:xfrm>
                <a:off x="6686464" y="3521304"/>
                <a:ext cx="675044" cy="1903801"/>
              </a:xfrm>
              <a:prstGeom prst="leftBrace">
                <a:avLst>
                  <a:gd name="adj1" fmla="val 8333"/>
                  <a:gd name="adj2" fmla="val 50000"/>
                </a:avLst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51" name="Geschweifte Klammer links 50">
                <a:extLst>
                  <a:ext uri="{FF2B5EF4-FFF2-40B4-BE49-F238E27FC236}">
                    <a16:creationId xmlns:a16="http://schemas.microsoft.com/office/drawing/2014/main" id="{29566737-2B0F-40DB-80E5-2C4C31F96805}"/>
                  </a:ext>
                </a:extLst>
              </p:cNvPr>
              <p:cNvSpPr/>
              <p:nvPr/>
            </p:nvSpPr>
            <p:spPr>
              <a:xfrm flipH="1">
                <a:off x="5057181" y="3527420"/>
                <a:ext cx="730641" cy="1903801"/>
              </a:xfrm>
              <a:prstGeom prst="leftBrace">
                <a:avLst>
                  <a:gd name="adj1" fmla="val 7728"/>
                  <a:gd name="adj2" fmla="val 50000"/>
                </a:avLst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59DE2FBC-77CC-4344-8BDD-E06218879709}"/>
                  </a:ext>
                </a:extLst>
              </p:cNvPr>
              <p:cNvSpPr txBox="1"/>
              <p:nvPr/>
            </p:nvSpPr>
            <p:spPr>
              <a:xfrm>
                <a:off x="5462098" y="4014131"/>
                <a:ext cx="1528622" cy="430887"/>
              </a:xfrm>
              <a:prstGeom prst="rect">
                <a:avLst/>
              </a:prstGeom>
              <a:ln w="952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/>
                  <a:t>Identical enterprise groups (RUMS=1)</a:t>
                </a:r>
                <a:endParaRPr lang="en-GB" sz="1100" dirty="0"/>
              </a:p>
            </p:txBody>
          </p:sp>
          <p:cxnSp>
            <p:nvCxnSpPr>
              <p:cNvPr id="53" name="Gerade Verbindung mit Pfeil 52">
                <a:extLst>
                  <a:ext uri="{FF2B5EF4-FFF2-40B4-BE49-F238E27FC236}">
                    <a16:creationId xmlns:a16="http://schemas.microsoft.com/office/drawing/2014/main" id="{374A54F1-4C07-4E7F-ACB9-80C302D5323B}"/>
                  </a:ext>
                </a:extLst>
              </p:cNvPr>
              <p:cNvCxnSpPr/>
              <p:nvPr/>
            </p:nvCxnSpPr>
            <p:spPr>
              <a:xfrm>
                <a:off x="5021316" y="5454870"/>
                <a:ext cx="2340192" cy="0"/>
              </a:xfrm>
              <a:prstGeom prst="straightConnector1">
                <a:avLst/>
              </a:prstGeom>
              <a:ln w="31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Gerade Verbindung mit Pfeil 53">
                <a:extLst>
                  <a:ext uri="{FF2B5EF4-FFF2-40B4-BE49-F238E27FC236}">
                    <a16:creationId xmlns:a16="http://schemas.microsoft.com/office/drawing/2014/main" id="{1C2F2B6D-0EC6-477E-A14C-8B23C7796C6D}"/>
                  </a:ext>
                </a:extLst>
              </p:cNvPr>
              <p:cNvCxnSpPr/>
              <p:nvPr/>
            </p:nvCxnSpPr>
            <p:spPr>
              <a:xfrm>
                <a:off x="5021316" y="5528445"/>
                <a:ext cx="2340192" cy="0"/>
              </a:xfrm>
              <a:prstGeom prst="straightConnector1">
                <a:avLst/>
              </a:prstGeom>
              <a:ln w="31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Gerade Verbindung mit Pfeil 54">
                <a:extLst>
                  <a:ext uri="{FF2B5EF4-FFF2-40B4-BE49-F238E27FC236}">
                    <a16:creationId xmlns:a16="http://schemas.microsoft.com/office/drawing/2014/main" id="{622C2A76-AA65-48FC-A40F-79A244EE401B}"/>
                  </a:ext>
                </a:extLst>
              </p:cNvPr>
              <p:cNvCxnSpPr/>
              <p:nvPr/>
            </p:nvCxnSpPr>
            <p:spPr>
              <a:xfrm>
                <a:off x="5029859" y="5609900"/>
                <a:ext cx="2340192" cy="0"/>
              </a:xfrm>
              <a:prstGeom prst="straightConnector1">
                <a:avLst/>
              </a:prstGeom>
              <a:ln w="31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Gerade Verbindung mit Pfeil 55">
                <a:extLst>
                  <a:ext uri="{FF2B5EF4-FFF2-40B4-BE49-F238E27FC236}">
                    <a16:creationId xmlns:a16="http://schemas.microsoft.com/office/drawing/2014/main" id="{7E5BB5F6-6FD2-4DB8-A649-26C596E2AC69}"/>
                  </a:ext>
                </a:extLst>
              </p:cNvPr>
              <p:cNvCxnSpPr/>
              <p:nvPr/>
            </p:nvCxnSpPr>
            <p:spPr>
              <a:xfrm>
                <a:off x="5021316" y="5691352"/>
                <a:ext cx="2340192" cy="0"/>
              </a:xfrm>
              <a:prstGeom prst="straightConnector1">
                <a:avLst/>
              </a:prstGeom>
              <a:ln w="31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 Verbindung mit Pfeil 56">
                <a:extLst>
                  <a:ext uri="{FF2B5EF4-FFF2-40B4-BE49-F238E27FC236}">
                    <a16:creationId xmlns:a16="http://schemas.microsoft.com/office/drawing/2014/main" id="{50AD092A-849F-40EE-AF45-8975A69402D7}"/>
                  </a:ext>
                </a:extLst>
              </p:cNvPr>
              <p:cNvCxnSpPr/>
              <p:nvPr/>
            </p:nvCxnSpPr>
            <p:spPr>
              <a:xfrm>
                <a:off x="5021316" y="5784468"/>
                <a:ext cx="2340192" cy="0"/>
              </a:xfrm>
              <a:prstGeom prst="straightConnector1">
                <a:avLst/>
              </a:prstGeom>
              <a:ln w="31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Gerade Verbindung mit Pfeil 57">
                <a:extLst>
                  <a:ext uri="{FF2B5EF4-FFF2-40B4-BE49-F238E27FC236}">
                    <a16:creationId xmlns:a16="http://schemas.microsoft.com/office/drawing/2014/main" id="{F28E7BA8-040A-4700-BE29-E3111185A88F}"/>
                  </a:ext>
                </a:extLst>
              </p:cNvPr>
              <p:cNvCxnSpPr/>
              <p:nvPr/>
            </p:nvCxnSpPr>
            <p:spPr>
              <a:xfrm>
                <a:off x="5021316" y="5877911"/>
                <a:ext cx="2340192" cy="0"/>
              </a:xfrm>
              <a:prstGeom prst="straightConnector1">
                <a:avLst/>
              </a:prstGeom>
              <a:ln w="31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Rechteck 58">
                <a:extLst>
                  <a:ext uri="{FF2B5EF4-FFF2-40B4-BE49-F238E27FC236}">
                    <a16:creationId xmlns:a16="http://schemas.microsoft.com/office/drawing/2014/main" id="{51B04BC9-D207-4641-80F6-2A98AFDB2B20}"/>
                  </a:ext>
                </a:extLst>
              </p:cNvPr>
              <p:cNvSpPr/>
              <p:nvPr/>
            </p:nvSpPr>
            <p:spPr>
              <a:xfrm>
                <a:off x="3862552" y="6156435"/>
                <a:ext cx="1158764" cy="407748"/>
              </a:xfrm>
              <a:prstGeom prst="rect">
                <a:avLst/>
              </a:prstGeom>
              <a:solidFill>
                <a:srgbClr val="E4CB22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dirty="0"/>
              </a:p>
            </p:txBody>
          </p:sp>
          <p:cxnSp>
            <p:nvCxnSpPr>
              <p:cNvPr id="60" name="Gerade Verbindung mit Pfeil 59">
                <a:extLst>
                  <a:ext uri="{FF2B5EF4-FFF2-40B4-BE49-F238E27FC236}">
                    <a16:creationId xmlns:a16="http://schemas.microsoft.com/office/drawing/2014/main" id="{3CFE6ABA-AD7F-43DD-BEA2-7CC007244D0F}"/>
                  </a:ext>
                </a:extLst>
              </p:cNvPr>
              <p:cNvCxnSpPr>
                <a:cxnSpLocks/>
                <a:stCxn id="66" idx="0"/>
                <a:endCxn id="59" idx="2"/>
              </p:cNvCxnSpPr>
              <p:nvPr/>
            </p:nvCxnSpPr>
            <p:spPr>
              <a:xfrm flipV="1">
                <a:off x="4441933" y="6564183"/>
                <a:ext cx="1" cy="228349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Rechteck 60">
                <a:extLst>
                  <a:ext uri="{FF2B5EF4-FFF2-40B4-BE49-F238E27FC236}">
                    <a16:creationId xmlns:a16="http://schemas.microsoft.com/office/drawing/2014/main" id="{37DF245E-A43D-48AB-9BBB-5A3659CD10F0}"/>
                  </a:ext>
                </a:extLst>
              </p:cNvPr>
              <p:cNvSpPr/>
              <p:nvPr/>
            </p:nvSpPr>
            <p:spPr>
              <a:xfrm>
                <a:off x="7365782" y="6138898"/>
                <a:ext cx="1154491" cy="178349"/>
              </a:xfrm>
              <a:prstGeom prst="rect">
                <a:avLst/>
              </a:prstGeom>
              <a:solidFill>
                <a:srgbClr val="E4CB22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dirty="0"/>
              </a:p>
            </p:txBody>
          </p:sp>
          <p:sp>
            <p:nvSpPr>
              <p:cNvPr id="62" name="Textfeld 61">
                <a:extLst>
                  <a:ext uri="{FF2B5EF4-FFF2-40B4-BE49-F238E27FC236}">
                    <a16:creationId xmlns:a16="http://schemas.microsoft.com/office/drawing/2014/main" id="{72C840AE-171B-451A-B2C0-46BC273271CC}"/>
                  </a:ext>
                </a:extLst>
              </p:cNvPr>
              <p:cNvSpPr txBox="1"/>
              <p:nvPr/>
            </p:nvSpPr>
            <p:spPr>
              <a:xfrm>
                <a:off x="6990720" y="6714244"/>
                <a:ext cx="1904615" cy="230832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00"/>
                  <a:t>Enterpise groups with RUMS=0 </a:t>
                </a:r>
                <a:endParaRPr lang="en-GB" sz="900" dirty="0"/>
              </a:p>
            </p:txBody>
          </p:sp>
          <p:cxnSp>
            <p:nvCxnSpPr>
              <p:cNvPr id="63" name="Gerade Verbindung mit Pfeil 62">
                <a:extLst>
                  <a:ext uri="{FF2B5EF4-FFF2-40B4-BE49-F238E27FC236}">
                    <a16:creationId xmlns:a16="http://schemas.microsoft.com/office/drawing/2014/main" id="{F4766F08-8F1C-4EA4-8ED8-738DB10A95E2}"/>
                  </a:ext>
                </a:extLst>
              </p:cNvPr>
              <p:cNvCxnSpPr>
                <a:cxnSpLocks/>
                <a:stCxn id="62" idx="0"/>
                <a:endCxn id="61" idx="2"/>
              </p:cNvCxnSpPr>
              <p:nvPr/>
            </p:nvCxnSpPr>
            <p:spPr>
              <a:xfrm flipV="1">
                <a:off x="7943028" y="6317247"/>
                <a:ext cx="0" cy="396997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Textfeld 63">
                <a:extLst>
                  <a:ext uri="{FF2B5EF4-FFF2-40B4-BE49-F238E27FC236}">
                    <a16:creationId xmlns:a16="http://schemas.microsoft.com/office/drawing/2014/main" id="{349565C7-FBD9-4823-85E0-7E1725345847}"/>
                  </a:ext>
                </a:extLst>
              </p:cNvPr>
              <p:cNvSpPr txBox="1"/>
              <p:nvPr/>
            </p:nvSpPr>
            <p:spPr>
              <a:xfrm>
                <a:off x="5272139" y="6147163"/>
                <a:ext cx="1963904" cy="230832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00"/>
                  <a:t>Enterprise groups with 0&lt;RUMS&lt;1 </a:t>
                </a:r>
                <a:endParaRPr lang="en-GB" sz="900" dirty="0"/>
              </a:p>
            </p:txBody>
          </p:sp>
          <p:cxnSp>
            <p:nvCxnSpPr>
              <p:cNvPr id="65" name="Gerade Verbindung mit Pfeil 64">
                <a:extLst>
                  <a:ext uri="{FF2B5EF4-FFF2-40B4-BE49-F238E27FC236}">
                    <a16:creationId xmlns:a16="http://schemas.microsoft.com/office/drawing/2014/main" id="{8075DF99-DA11-4CDF-B495-BFA6E576B10B}"/>
                  </a:ext>
                </a:extLst>
              </p:cNvPr>
              <p:cNvCxnSpPr>
                <a:cxnSpLocks/>
                <a:stCxn id="64" idx="1"/>
              </p:cNvCxnSpPr>
              <p:nvPr/>
            </p:nvCxnSpPr>
            <p:spPr>
              <a:xfrm flipH="1" flipV="1">
                <a:off x="5034133" y="5755767"/>
                <a:ext cx="238006" cy="506812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Textfeld 65">
                <a:extLst>
                  <a:ext uri="{FF2B5EF4-FFF2-40B4-BE49-F238E27FC236}">
                    <a16:creationId xmlns:a16="http://schemas.microsoft.com/office/drawing/2014/main" id="{204D70CF-2927-4A24-9CED-4EF442477918}"/>
                  </a:ext>
                </a:extLst>
              </p:cNvPr>
              <p:cNvSpPr txBox="1"/>
              <p:nvPr/>
            </p:nvSpPr>
            <p:spPr>
              <a:xfrm>
                <a:off x="3511656" y="6792532"/>
                <a:ext cx="1860554" cy="230832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00"/>
                  <a:t>Enterpise groups with RUMS=0 </a:t>
                </a:r>
                <a:endParaRPr lang="en-GB" sz="900" dirty="0"/>
              </a:p>
            </p:txBody>
          </p:sp>
        </p:grpSp>
        <p:cxnSp>
          <p:nvCxnSpPr>
            <p:cNvPr id="36" name="Gerade Verbindung mit Pfeil 35">
              <a:extLst>
                <a:ext uri="{FF2B5EF4-FFF2-40B4-BE49-F238E27FC236}">
                  <a16:creationId xmlns:a16="http://schemas.microsoft.com/office/drawing/2014/main" id="{E751E3A2-1B81-4731-8A22-2086509323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21632" y="4075916"/>
              <a:ext cx="2348735" cy="93116"/>
            </a:xfrm>
            <a:prstGeom prst="straightConnector1">
              <a:avLst/>
            </a:prstGeom>
            <a:ln w="31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 Verbindung mit Pfeil 36">
              <a:extLst>
                <a:ext uri="{FF2B5EF4-FFF2-40B4-BE49-F238E27FC236}">
                  <a16:creationId xmlns:a16="http://schemas.microsoft.com/office/drawing/2014/main" id="{75B51F0A-2788-42DE-A533-3D55E1DF84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04006" y="3895517"/>
              <a:ext cx="2348735" cy="93116"/>
            </a:xfrm>
            <a:prstGeom prst="straightConnector1">
              <a:avLst/>
            </a:prstGeom>
            <a:ln w="31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 Verbindung mit Pfeil 37">
              <a:extLst>
                <a:ext uri="{FF2B5EF4-FFF2-40B4-BE49-F238E27FC236}">
                  <a16:creationId xmlns:a16="http://schemas.microsoft.com/office/drawing/2014/main" id="{E375619A-0943-4298-8F72-C17486B698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12819" y="4314041"/>
              <a:ext cx="2348735" cy="93116"/>
            </a:xfrm>
            <a:prstGeom prst="straightConnector1">
              <a:avLst/>
            </a:prstGeom>
            <a:ln w="31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 Verbindung mit Pfeil 38">
              <a:extLst>
                <a:ext uri="{FF2B5EF4-FFF2-40B4-BE49-F238E27FC236}">
                  <a16:creationId xmlns:a16="http://schemas.microsoft.com/office/drawing/2014/main" id="{C8D41F5D-8693-4A57-8785-C6C743D8447B}"/>
                </a:ext>
              </a:extLst>
            </p:cNvPr>
            <p:cNvCxnSpPr>
              <a:cxnSpLocks/>
            </p:cNvCxnSpPr>
            <p:nvPr/>
          </p:nvCxnSpPr>
          <p:spPr>
            <a:xfrm>
              <a:off x="4910323" y="4251176"/>
              <a:ext cx="2336884" cy="87660"/>
            </a:xfrm>
            <a:prstGeom prst="straightConnector1">
              <a:avLst/>
            </a:prstGeom>
            <a:ln w="31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mit Pfeil 39">
              <a:extLst>
                <a:ext uri="{FF2B5EF4-FFF2-40B4-BE49-F238E27FC236}">
                  <a16:creationId xmlns:a16="http://schemas.microsoft.com/office/drawing/2014/main" id="{8EB7E116-9F45-4F82-860B-6D075F77A16E}"/>
                </a:ext>
              </a:extLst>
            </p:cNvPr>
            <p:cNvCxnSpPr>
              <a:cxnSpLocks/>
            </p:cNvCxnSpPr>
            <p:nvPr/>
          </p:nvCxnSpPr>
          <p:spPr>
            <a:xfrm>
              <a:off x="4913811" y="4311751"/>
              <a:ext cx="2336884" cy="87660"/>
            </a:xfrm>
            <a:prstGeom prst="straightConnector1">
              <a:avLst/>
            </a:prstGeom>
            <a:ln w="31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mit Pfeil 40">
              <a:extLst>
                <a:ext uri="{FF2B5EF4-FFF2-40B4-BE49-F238E27FC236}">
                  <a16:creationId xmlns:a16="http://schemas.microsoft.com/office/drawing/2014/main" id="{0D115E3A-FF61-48F0-A790-6E5E25B09823}"/>
                </a:ext>
              </a:extLst>
            </p:cNvPr>
            <p:cNvCxnSpPr>
              <a:cxnSpLocks/>
            </p:cNvCxnSpPr>
            <p:nvPr/>
          </p:nvCxnSpPr>
          <p:spPr>
            <a:xfrm>
              <a:off x="4917299" y="4364222"/>
              <a:ext cx="2336884" cy="87660"/>
            </a:xfrm>
            <a:prstGeom prst="straightConnector1">
              <a:avLst/>
            </a:prstGeom>
            <a:ln w="31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mit Pfeil 41">
              <a:extLst>
                <a:ext uri="{FF2B5EF4-FFF2-40B4-BE49-F238E27FC236}">
                  <a16:creationId xmlns:a16="http://schemas.microsoft.com/office/drawing/2014/main" id="{53712812-53A8-4E3A-B8B2-F44D981E85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29273" y="4155198"/>
              <a:ext cx="2317934" cy="346865"/>
            </a:xfrm>
            <a:prstGeom prst="straightConnector1">
              <a:avLst/>
            </a:prstGeom>
            <a:ln w="31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 Verbindung mit Pfeil 42">
              <a:extLst>
                <a:ext uri="{FF2B5EF4-FFF2-40B4-BE49-F238E27FC236}">
                  <a16:creationId xmlns:a16="http://schemas.microsoft.com/office/drawing/2014/main" id="{209BCA28-C1C6-4742-B34F-9425E1D90D77}"/>
                </a:ext>
              </a:extLst>
            </p:cNvPr>
            <p:cNvCxnSpPr>
              <a:cxnSpLocks/>
              <a:stCxn id="64" idx="3"/>
            </p:cNvCxnSpPr>
            <p:nvPr/>
          </p:nvCxnSpPr>
          <p:spPr>
            <a:xfrm flipV="1">
              <a:off x="7136359" y="4163201"/>
              <a:ext cx="132286" cy="48394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29397733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Similarity metric for comparison of enterprise groups | Rommelspacher, Urban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 dirty="0"/>
              <a:t>03.10.2023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Use Case 2: two sources</a:t>
            </a:r>
          </a:p>
        </p:txBody>
      </p:sp>
      <p:sp>
        <p:nvSpPr>
          <p:cNvPr id="67" name="Textplatzhalter 4">
            <a:extLst>
              <a:ext uri="{FF2B5EF4-FFF2-40B4-BE49-F238E27FC236}">
                <a16:creationId xmlns:a16="http://schemas.microsoft.com/office/drawing/2014/main" id="{FD8B7D18-6DD5-444E-9E1C-5529BBDA99F2}"/>
              </a:ext>
            </a:extLst>
          </p:cNvPr>
          <p:cNvSpPr txBox="1">
            <a:spLocks/>
          </p:cNvSpPr>
          <p:nvPr/>
        </p:nvSpPr>
        <p:spPr bwMode="gray">
          <a:xfrm>
            <a:off x="710452" y="2349500"/>
            <a:ext cx="11075148" cy="345598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rmAutofit/>
          </a:bodyPr>
          <a:lstStyle>
            <a:lvl1pPr marL="0" indent="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Tx/>
              <a:buNone/>
              <a:defRPr lang="de-DE" sz="2300" b="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5600" indent="-35560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1"/>
              </a:buClr>
              <a:buSzPct val="150000"/>
              <a:buFont typeface="Statis Sans" panose="020B0500000000000000" pitchFamily="34" charset="0"/>
              <a:buChar char="»"/>
              <a:tabLst/>
              <a:defRPr sz="2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17550" indent="-36195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2"/>
              </a:buClr>
              <a:buSzPct val="150000"/>
              <a:buFont typeface="Statis Sans" panose="020B0500000000000000" pitchFamily="34" charset="0"/>
              <a:buChar char="»"/>
              <a:defRPr lang="de-DE" sz="2000" b="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90600" indent="-238125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tabLst/>
              <a:defRPr sz="18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875008" indent="-368374" algn="l" defTabSz="1054311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1"/>
              </a:buClr>
              <a:buSzPct val="80000"/>
              <a:buFont typeface="Statis Sans" pitchFamily="2" charset="2"/>
              <a:buChar char="n"/>
              <a:defRPr sz="1900" b="0" kern="1200" baseline="0">
                <a:solidFill>
                  <a:schemeClr val="tx1"/>
                </a:solidFill>
                <a:latin typeface="Statis Sans Light" panose="020B0403050000020004" pitchFamily="34" charset="0"/>
                <a:ea typeface="+mn-ea"/>
                <a:cs typeface="+mn-cs"/>
              </a:defRPr>
            </a:lvl5pPr>
            <a:lvl6pPr marL="2875008" indent="-368374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1"/>
              </a:buClr>
              <a:buSzPct val="80000"/>
              <a:buFont typeface="Statis Sans" pitchFamily="2" charset="2"/>
              <a:buChar char="n"/>
              <a:defRPr sz="1900" b="0" kern="1200" baseline="0">
                <a:solidFill>
                  <a:schemeClr val="tx1"/>
                </a:solidFill>
                <a:latin typeface="Statis Sans Light" panose="020B0403050000020004" pitchFamily="34" charset="0"/>
                <a:ea typeface="+mn-ea"/>
                <a:cs typeface="+mn-cs"/>
              </a:defRPr>
            </a:lvl6pPr>
            <a:lvl7pPr marL="3963192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914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2636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Comparison of enterprise groups between German Business Register and EuroGroups Register </a:t>
            </a:r>
          </a:p>
          <a:p>
            <a:pPr lvl="1"/>
            <a:r>
              <a:rPr lang="en-US" dirty="0"/>
              <a:t>EuroGroups Register collects and processes the global data on multinational enterprise groups </a:t>
            </a:r>
          </a:p>
          <a:p>
            <a:pPr lvl="1"/>
            <a:r>
              <a:rPr lang="en-US" dirty="0"/>
              <a:t>To what extent do enterprise groups differ between both registers? Why do they differ?</a:t>
            </a:r>
          </a:p>
          <a:p>
            <a:pPr lvl="2"/>
            <a:r>
              <a:rPr lang="en-US" dirty="0"/>
              <a:t>New information on group structures can be identified</a:t>
            </a:r>
          </a:p>
          <a:p>
            <a:pPr lvl="2"/>
            <a:r>
              <a:rPr lang="en-US" dirty="0"/>
              <a:t>Possible detection of errors in the transmission of the data</a:t>
            </a:r>
          </a:p>
          <a:p>
            <a:pPr lvl="2"/>
            <a:r>
              <a:rPr lang="en-US" dirty="0"/>
              <a:t>Focus manual quality checks on the most relevant groups</a:t>
            </a:r>
          </a:p>
        </p:txBody>
      </p:sp>
    </p:spTree>
    <p:extLst>
      <p:ext uri="{BB962C8B-B14F-4D97-AF65-F5344CB8AC3E}">
        <p14:creationId xmlns:p14="http://schemas.microsoft.com/office/powerpoint/2010/main" val="1748265545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Similarity metric for comparison of enterprise groups | Rommelspacher, Urban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 dirty="0"/>
              <a:t>03.10.2023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Outlook</a:t>
            </a:r>
            <a:endParaRPr lang="en-GB" dirty="0"/>
          </a:p>
        </p:txBody>
      </p:sp>
      <p:sp>
        <p:nvSpPr>
          <p:cNvPr id="67" name="Textplatzhalter 4">
            <a:extLst>
              <a:ext uri="{FF2B5EF4-FFF2-40B4-BE49-F238E27FC236}">
                <a16:creationId xmlns:a16="http://schemas.microsoft.com/office/drawing/2014/main" id="{FD8B7D18-6DD5-444E-9E1C-5529BBDA99F2}"/>
              </a:ext>
            </a:extLst>
          </p:cNvPr>
          <p:cNvSpPr txBox="1">
            <a:spLocks/>
          </p:cNvSpPr>
          <p:nvPr/>
        </p:nvSpPr>
        <p:spPr bwMode="gray">
          <a:xfrm>
            <a:off x="710452" y="2349500"/>
            <a:ext cx="11075148" cy="345598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rmAutofit/>
          </a:bodyPr>
          <a:lstStyle>
            <a:lvl1pPr marL="0" indent="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Tx/>
              <a:buNone/>
              <a:defRPr lang="de-DE" sz="2300" b="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5600" indent="-35560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1"/>
              </a:buClr>
              <a:buSzPct val="150000"/>
              <a:buFont typeface="Statis Sans" panose="020B0500000000000000" pitchFamily="34" charset="0"/>
              <a:buChar char="»"/>
              <a:tabLst/>
              <a:defRPr sz="2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17550" indent="-36195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2"/>
              </a:buClr>
              <a:buSzPct val="150000"/>
              <a:buFont typeface="Statis Sans" panose="020B0500000000000000" pitchFamily="34" charset="0"/>
              <a:buChar char="»"/>
              <a:defRPr lang="de-DE" sz="2000" b="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90600" indent="-238125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tabLst/>
              <a:defRPr sz="18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875008" indent="-368374" algn="l" defTabSz="1054311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1"/>
              </a:buClr>
              <a:buSzPct val="80000"/>
              <a:buFont typeface="Statis Sans" pitchFamily="2" charset="2"/>
              <a:buChar char="n"/>
              <a:defRPr sz="1900" b="0" kern="1200" baseline="0">
                <a:solidFill>
                  <a:schemeClr val="tx1"/>
                </a:solidFill>
                <a:latin typeface="Statis Sans Light" panose="020B0403050000020004" pitchFamily="34" charset="0"/>
                <a:ea typeface="+mn-ea"/>
                <a:cs typeface="+mn-cs"/>
              </a:defRPr>
            </a:lvl5pPr>
            <a:lvl6pPr marL="2875008" indent="-368374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1"/>
              </a:buClr>
              <a:buSzPct val="80000"/>
              <a:buFont typeface="Statis Sans" pitchFamily="2" charset="2"/>
              <a:buChar char="n"/>
              <a:defRPr sz="1900" b="0" kern="1200" baseline="0">
                <a:solidFill>
                  <a:schemeClr val="tx1"/>
                </a:solidFill>
                <a:latin typeface="Statis Sans Light" panose="020B0403050000020004" pitchFamily="34" charset="0"/>
                <a:ea typeface="+mn-ea"/>
                <a:cs typeface="+mn-cs"/>
              </a:defRPr>
            </a:lvl6pPr>
            <a:lvl7pPr marL="3963192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914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2636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C32A885-F11E-4A3D-A002-93ECAD13F4FF}"/>
              </a:ext>
            </a:extLst>
          </p:cNvPr>
          <p:cNvSpPr txBox="1">
            <a:spLocks/>
          </p:cNvSpPr>
          <p:nvPr/>
        </p:nvSpPr>
        <p:spPr bwMode="gray">
          <a:xfrm>
            <a:off x="710452" y="2349500"/>
            <a:ext cx="11075148" cy="366443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rmAutofit/>
          </a:bodyPr>
          <a:lstStyle>
            <a:lvl1pPr marL="0" indent="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Tx/>
              <a:buNone/>
              <a:defRPr lang="de-DE" sz="2300" b="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5600" indent="-35560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1"/>
              </a:buClr>
              <a:buSzPct val="150000"/>
              <a:buFont typeface="Statis Sans" panose="020B0500000000000000" pitchFamily="34" charset="0"/>
              <a:buChar char="»"/>
              <a:tabLst/>
              <a:defRPr sz="2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17550" indent="-36195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2"/>
              </a:buClr>
              <a:buSzPct val="150000"/>
              <a:buFont typeface="Statis Sans" panose="020B0500000000000000" pitchFamily="34" charset="0"/>
              <a:buChar char="»"/>
              <a:defRPr lang="de-DE" sz="2000" b="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90600" indent="-238125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tabLst/>
              <a:defRPr sz="18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875008" indent="-368374" algn="l" defTabSz="1054311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1"/>
              </a:buClr>
              <a:buSzPct val="80000"/>
              <a:buFont typeface="Statis Sans" pitchFamily="2" charset="2"/>
              <a:buChar char="n"/>
              <a:defRPr sz="1900" b="0" kern="1200" baseline="0">
                <a:solidFill>
                  <a:schemeClr val="tx1"/>
                </a:solidFill>
                <a:latin typeface="Statis Sans Light" panose="020B0403050000020004" pitchFamily="34" charset="0"/>
                <a:ea typeface="+mn-ea"/>
                <a:cs typeface="+mn-cs"/>
              </a:defRPr>
            </a:lvl5pPr>
            <a:lvl6pPr marL="2875008" indent="-368374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1"/>
              </a:buClr>
              <a:buSzPct val="80000"/>
              <a:buFont typeface="Statis Sans" pitchFamily="2" charset="2"/>
              <a:buChar char="n"/>
              <a:defRPr sz="1900" b="0" kern="1200" baseline="0">
                <a:solidFill>
                  <a:schemeClr val="tx1"/>
                </a:solidFill>
                <a:latin typeface="Statis Sans Light" panose="020B0403050000020004" pitchFamily="34" charset="0"/>
                <a:ea typeface="+mn-ea"/>
                <a:cs typeface="+mn-cs"/>
              </a:defRPr>
            </a:lvl6pPr>
            <a:lvl7pPr marL="3963192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914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2636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By using RUMS, the processing of enterprise groups in business registers can become more efficient</a:t>
            </a:r>
          </a:p>
          <a:p>
            <a:pPr lvl="2"/>
            <a:r>
              <a:rPr lang="en-US" dirty="0"/>
              <a:t>Rules can be defined for automated processes on a quantitative basis</a:t>
            </a:r>
          </a:p>
          <a:p>
            <a:pPr lvl="2"/>
            <a:r>
              <a:rPr lang="en-US" dirty="0"/>
              <a:t>Manual quality checks can be more targeted and data errors more easily detected</a:t>
            </a:r>
          </a:p>
          <a:p>
            <a:pPr lvl="1"/>
            <a:r>
              <a:rPr lang="en-US" dirty="0"/>
              <a:t>Further opportunities for development of the RUMS</a:t>
            </a:r>
          </a:p>
          <a:p>
            <a:pPr lvl="2"/>
            <a:r>
              <a:rPr lang="en-US" dirty="0"/>
              <a:t>Comparison of enterprise groups with no overlapping legal units, e.g. with respect to their structure or their economic characteristics</a:t>
            </a:r>
          </a:p>
          <a:p>
            <a:pPr lvl="2"/>
            <a:r>
              <a:rPr lang="en-US" dirty="0"/>
              <a:t>Are enterprise groups from specific industries often structured similarly? </a:t>
            </a:r>
          </a:p>
          <a:p>
            <a:pPr lvl="2"/>
            <a:r>
              <a:rPr lang="en-US" dirty="0"/>
              <a:t>Time series analysis: Are there noticeable structural changes in many enterprise groups in certain reference years?</a:t>
            </a:r>
          </a:p>
        </p:txBody>
      </p:sp>
    </p:spTree>
    <p:extLst>
      <p:ext uri="{BB962C8B-B14F-4D97-AF65-F5344CB8AC3E}">
        <p14:creationId xmlns:p14="http://schemas.microsoft.com/office/powerpoint/2010/main" val="1930436336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Similarity metric for comparison of enterprise groups | Rommelspacher, Urban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 dirty="0"/>
              <a:t>03.10.2023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</a:t>
            </a:r>
          </a:p>
        </p:txBody>
      </p:sp>
      <p:sp>
        <p:nvSpPr>
          <p:cNvPr id="67" name="Textplatzhalter 4">
            <a:extLst>
              <a:ext uri="{FF2B5EF4-FFF2-40B4-BE49-F238E27FC236}">
                <a16:creationId xmlns:a16="http://schemas.microsoft.com/office/drawing/2014/main" id="{FD8B7D18-6DD5-444E-9E1C-5529BBDA99F2}"/>
              </a:ext>
            </a:extLst>
          </p:cNvPr>
          <p:cNvSpPr txBox="1">
            <a:spLocks/>
          </p:cNvSpPr>
          <p:nvPr/>
        </p:nvSpPr>
        <p:spPr bwMode="gray">
          <a:xfrm>
            <a:off x="710452" y="2349500"/>
            <a:ext cx="11075148" cy="345598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rmAutofit/>
          </a:bodyPr>
          <a:lstStyle>
            <a:lvl1pPr marL="0" indent="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Tx/>
              <a:buNone/>
              <a:defRPr lang="de-DE" sz="2300" b="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5600" indent="-35560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1"/>
              </a:buClr>
              <a:buSzPct val="150000"/>
              <a:buFont typeface="Statis Sans" panose="020B0500000000000000" pitchFamily="34" charset="0"/>
              <a:buChar char="»"/>
              <a:tabLst/>
              <a:defRPr sz="2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17550" indent="-36195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2"/>
              </a:buClr>
              <a:buSzPct val="150000"/>
              <a:buFont typeface="Statis Sans" panose="020B0500000000000000" pitchFamily="34" charset="0"/>
              <a:buChar char="»"/>
              <a:defRPr lang="de-DE" sz="2000" b="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90600" indent="-238125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tabLst/>
              <a:defRPr sz="18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875008" indent="-368374" algn="l" defTabSz="1054311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1"/>
              </a:buClr>
              <a:buSzPct val="80000"/>
              <a:buFont typeface="Statis Sans" pitchFamily="2" charset="2"/>
              <a:buChar char="n"/>
              <a:defRPr sz="1900" b="0" kern="1200" baseline="0">
                <a:solidFill>
                  <a:schemeClr val="tx1"/>
                </a:solidFill>
                <a:latin typeface="Statis Sans Light" panose="020B0403050000020004" pitchFamily="34" charset="0"/>
                <a:ea typeface="+mn-ea"/>
                <a:cs typeface="+mn-cs"/>
              </a:defRPr>
            </a:lvl5pPr>
            <a:lvl6pPr marL="2875008" indent="-368374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1"/>
              </a:buClr>
              <a:buSzPct val="80000"/>
              <a:buFont typeface="Statis Sans" pitchFamily="2" charset="2"/>
              <a:buChar char="n"/>
              <a:defRPr sz="1900" b="0" kern="1200" baseline="0">
                <a:solidFill>
                  <a:schemeClr val="tx1"/>
                </a:solidFill>
                <a:latin typeface="Statis Sans Light" panose="020B0403050000020004" pitchFamily="34" charset="0"/>
                <a:ea typeface="+mn-ea"/>
                <a:cs typeface="+mn-cs"/>
              </a:defRPr>
            </a:lvl6pPr>
            <a:lvl7pPr marL="3963192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914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2636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C32A885-F11E-4A3D-A002-93ECAD13F4FF}"/>
              </a:ext>
            </a:extLst>
          </p:cNvPr>
          <p:cNvSpPr txBox="1">
            <a:spLocks/>
          </p:cNvSpPr>
          <p:nvPr/>
        </p:nvSpPr>
        <p:spPr bwMode="gray">
          <a:xfrm>
            <a:off x="710452" y="2349500"/>
            <a:ext cx="11075148" cy="366443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rmAutofit/>
          </a:bodyPr>
          <a:lstStyle>
            <a:lvl1pPr marL="0" indent="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Tx/>
              <a:buNone/>
              <a:defRPr lang="de-DE" sz="2300" b="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5600" indent="-35560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1"/>
              </a:buClr>
              <a:buSzPct val="150000"/>
              <a:buFont typeface="Statis Sans" panose="020B0500000000000000" pitchFamily="34" charset="0"/>
              <a:buChar char="»"/>
              <a:tabLst/>
              <a:defRPr sz="2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17550" indent="-361950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2"/>
              </a:buClr>
              <a:buSzPct val="150000"/>
              <a:buFont typeface="Statis Sans" panose="020B0500000000000000" pitchFamily="34" charset="0"/>
              <a:buChar char="»"/>
              <a:defRPr lang="de-DE" sz="2000" b="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90600" indent="-238125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tabLst/>
              <a:defRPr sz="18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875008" indent="-368374" algn="l" defTabSz="1054311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1"/>
              </a:buClr>
              <a:buSzPct val="80000"/>
              <a:buFont typeface="Statis Sans" pitchFamily="2" charset="2"/>
              <a:buChar char="n"/>
              <a:defRPr sz="1900" b="0" kern="1200" baseline="0">
                <a:solidFill>
                  <a:schemeClr val="tx1"/>
                </a:solidFill>
                <a:latin typeface="Statis Sans Light" panose="020B0403050000020004" pitchFamily="34" charset="0"/>
                <a:ea typeface="+mn-ea"/>
                <a:cs typeface="+mn-cs"/>
              </a:defRPr>
            </a:lvl5pPr>
            <a:lvl6pPr marL="2875008" indent="-368374" algn="l" defTabSz="1219444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1"/>
              </a:buClr>
              <a:buSzPct val="80000"/>
              <a:buFont typeface="Statis Sans" pitchFamily="2" charset="2"/>
              <a:buChar char="n"/>
              <a:defRPr sz="1900" b="0" kern="1200" baseline="0">
                <a:solidFill>
                  <a:schemeClr val="tx1"/>
                </a:solidFill>
                <a:latin typeface="Statis Sans Light" panose="020B0403050000020004" pitchFamily="34" charset="0"/>
                <a:ea typeface="+mn-ea"/>
                <a:cs typeface="+mn-cs"/>
              </a:defRPr>
            </a:lvl6pPr>
            <a:lvl7pPr marL="3963192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914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2636" indent="-304861" algn="l" defTabSz="1219444" rtl="0" eaLnBrk="1" latinLnBrk="0" hangingPunct="1">
              <a:spcBef>
                <a:spcPct val="20000"/>
              </a:spcBef>
              <a:buFont typeface="Statis Sans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dirty="0"/>
              <a:t>Do you have other approaches for comparing data on enterprise groups? 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Do you have use cases for a similarity metric for enterprise groups in your business register?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011004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CCC3D72B-D512-4559-8706-1D73DCCEE8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0389" y="861373"/>
            <a:ext cx="9975211" cy="1617401"/>
          </a:xfrm>
        </p:spPr>
        <p:txBody>
          <a:bodyPr/>
          <a:lstStyle/>
          <a:p>
            <a:r>
              <a:rPr lang="en-GB" dirty="0"/>
              <a:t>Contact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08939D16-2777-48C6-A21B-37277D82D4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97027" y="2729990"/>
            <a:ext cx="3864741" cy="1160813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GB" dirty="0" err="1"/>
              <a:t>Statistisches</a:t>
            </a:r>
            <a:r>
              <a:rPr lang="en-GB" dirty="0"/>
              <a:t> </a:t>
            </a:r>
            <a:r>
              <a:rPr lang="en-GB" dirty="0" err="1"/>
              <a:t>Bundesamt</a:t>
            </a:r>
            <a:br>
              <a:rPr lang="en-GB" dirty="0"/>
            </a:br>
            <a:r>
              <a:rPr lang="en-GB" dirty="0"/>
              <a:t>65180 Wiesbaden 	</a:t>
            </a:r>
          </a:p>
          <a:p>
            <a:r>
              <a:rPr lang="en-GB" dirty="0"/>
              <a:t>Germany</a:t>
            </a:r>
          </a:p>
          <a:p>
            <a:endParaRPr lang="en-GB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807C1761-F894-4DA7-925E-0557A13ECB8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92418" y="2729991"/>
            <a:ext cx="4924659" cy="2658219"/>
          </a:xfrm>
        </p:spPr>
        <p:txBody>
          <a:bodyPr/>
          <a:lstStyle/>
          <a:p>
            <a:r>
              <a:rPr lang="en-GB" dirty="0"/>
              <a:t>Contact Persons:</a:t>
            </a:r>
            <a:br>
              <a:rPr lang="en-GB" dirty="0"/>
            </a:br>
            <a:r>
              <a:rPr lang="en-GB" dirty="0"/>
              <a:t>Simon </a:t>
            </a:r>
            <a:r>
              <a:rPr lang="en-GB" dirty="0" err="1"/>
              <a:t>Rommelspacher</a:t>
            </a:r>
            <a:br>
              <a:rPr lang="en-GB" dirty="0"/>
            </a:br>
            <a:r>
              <a:rPr lang="en-GB" dirty="0"/>
              <a:t>simon.rommelspacher@destatis.de</a:t>
            </a:r>
            <a:br>
              <a:rPr lang="en-GB" dirty="0"/>
            </a:br>
            <a:r>
              <a:rPr lang="en-GB" dirty="0"/>
              <a:t>Phone +49 611 75-3471</a:t>
            </a:r>
          </a:p>
          <a:p>
            <a:endParaRPr lang="en-GB" dirty="0"/>
          </a:p>
          <a:p>
            <a:r>
              <a:rPr lang="en-GB" dirty="0"/>
              <a:t>Adrian Urban</a:t>
            </a:r>
            <a:br>
              <a:rPr lang="en-GB" dirty="0"/>
            </a:br>
            <a:r>
              <a:rPr lang="en-GB" dirty="0"/>
              <a:t>adrian.urban@destatis.de</a:t>
            </a:r>
            <a:br>
              <a:rPr lang="en-GB" dirty="0"/>
            </a:br>
            <a:r>
              <a:rPr lang="en-GB" dirty="0"/>
              <a:t>Phone +49 611 75-4813</a:t>
            </a:r>
          </a:p>
          <a:p>
            <a:endParaRPr lang="en-GB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71694305-A723-40DC-A9D3-481DEFAC027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797027" y="4191512"/>
            <a:ext cx="3864741" cy="1196698"/>
          </a:xfrm>
        </p:spPr>
        <p:txBody>
          <a:bodyPr/>
          <a:lstStyle/>
          <a:p>
            <a:pPr lvl="0"/>
            <a:r>
              <a:rPr lang="en-GB" dirty="0"/>
              <a:t>www.destatis.de</a:t>
            </a:r>
          </a:p>
          <a:p>
            <a:pPr lvl="0"/>
            <a:r>
              <a:rPr lang="en-GB" dirty="0"/>
              <a:t>www.destatis.de/kontakt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696992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Similarity metric for comparison of enterprise groups | Rommelspacher, Urban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 dirty="0"/>
              <a:t>03.10.2023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Enterprise Groups in Business Registers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91A4630-7B88-4E1E-BA7D-DE8AA12D9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3535" y="1953087"/>
            <a:ext cx="6088103" cy="395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27110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Similarity metric for comparison of enterprise groups | Rommelspacher, Urban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 dirty="0"/>
              <a:t>03.10.2023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 lvl="1"/>
            <a:r>
              <a:rPr lang="en-GB" dirty="0"/>
              <a:t>More than 290 000 enterprise groups in the German Business Register</a:t>
            </a:r>
          </a:p>
          <a:p>
            <a:pPr lvl="1"/>
            <a:r>
              <a:rPr lang="en-GB" dirty="0"/>
              <a:t>More than 150 000 multinational enterprise groups in the EuroGroups Register (EGR)</a:t>
            </a:r>
          </a:p>
          <a:p>
            <a:pPr lvl="1"/>
            <a:r>
              <a:rPr lang="en-GB" dirty="0"/>
              <a:t>Annual processing</a:t>
            </a:r>
          </a:p>
          <a:p>
            <a:pPr lvl="1"/>
            <a:r>
              <a:rPr lang="en-US" dirty="0"/>
              <a:t>Various sources of information are used</a:t>
            </a:r>
          </a:p>
          <a:p>
            <a:pPr lvl="2"/>
            <a:r>
              <a:rPr lang="en-US" dirty="0"/>
              <a:t>Administrative data</a:t>
            </a:r>
          </a:p>
          <a:p>
            <a:pPr lvl="2"/>
            <a:r>
              <a:rPr lang="en-US" dirty="0"/>
              <a:t>Commercial data</a:t>
            </a:r>
          </a:p>
          <a:p>
            <a:pPr lvl="2"/>
            <a:r>
              <a:rPr lang="en-US" dirty="0"/>
              <a:t>Other sources (e.g. annual reports, websites)</a:t>
            </a:r>
            <a:endParaRPr lang="en-GB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Enterprise Groups</a:t>
            </a:r>
          </a:p>
        </p:txBody>
      </p:sp>
    </p:spTree>
    <p:extLst>
      <p:ext uri="{BB962C8B-B14F-4D97-AF65-F5344CB8AC3E}">
        <p14:creationId xmlns:p14="http://schemas.microsoft.com/office/powerpoint/2010/main" val="317946094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Similarity metric for comparison of enterprise groups | Rommelspacher, Urban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 dirty="0"/>
              <a:t>03.10.2023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 lvl="1"/>
            <a:r>
              <a:rPr lang="en-US" dirty="0"/>
              <a:t>At what change is an enterprise group still the same enterprise group?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How can enterprise groups from two sources be compared?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How can similarity be measured?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Manual quality checks are foreseen for the most significant enterprise groups</a:t>
            </a:r>
            <a:endParaRPr lang="de-DE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Enterprise Groups</a:t>
            </a:r>
          </a:p>
        </p:txBody>
      </p:sp>
    </p:spTree>
    <p:extLst>
      <p:ext uri="{BB962C8B-B14F-4D97-AF65-F5344CB8AC3E}">
        <p14:creationId xmlns:p14="http://schemas.microsoft.com/office/powerpoint/2010/main" val="1847071004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Similarity metric for comparison of enterprise groups | Rommelspacher, Urban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 dirty="0"/>
              <a:t>03.10.2023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Comparison of Enterprise Groups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4052234-25CF-44A0-BA08-CC6CFACF2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01" y="1806152"/>
            <a:ext cx="4633362" cy="41883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FE30C61-7224-4406-B71A-24A8ED390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025" y="1806152"/>
            <a:ext cx="4633362" cy="431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83375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Similarity metric for comparison of enterprise groups | Rommelspacher, Urban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 dirty="0"/>
              <a:t>03.10.2023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 lvl="1"/>
            <a:r>
              <a:rPr lang="en-GB" dirty="0"/>
              <a:t>What characteristics can be taken into account to assess whether two enterprise groups are similar or the same?</a:t>
            </a:r>
          </a:p>
          <a:p>
            <a:pPr lvl="2"/>
            <a:r>
              <a:rPr lang="en-GB" dirty="0"/>
              <a:t>Comparison of related legal units (LEU)</a:t>
            </a:r>
          </a:p>
          <a:p>
            <a:pPr lvl="2"/>
            <a:r>
              <a:rPr lang="en-GB" dirty="0"/>
              <a:t>Comparison of economic characteristics</a:t>
            </a:r>
          </a:p>
          <a:p>
            <a:pPr lvl="2"/>
            <a:r>
              <a:rPr lang="en-GB" dirty="0"/>
              <a:t>Comparison of relationships between legal units</a:t>
            </a:r>
          </a:p>
          <a:p>
            <a:pPr lvl="2"/>
            <a:r>
              <a:rPr lang="en-GB" dirty="0"/>
              <a:t>Comparison of the Global Group Head or Decision Centre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Comparison of Enterprise Groups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247452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Similarity metric for comparison of enterprise groups | Rommelspacher, Urban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 dirty="0"/>
              <a:t>03.10.2023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 lvl="1"/>
            <a:r>
              <a:rPr lang="en-US" dirty="0"/>
              <a:t>For more or less complex objects, there are a variety of similarity and distance metrics:</a:t>
            </a:r>
          </a:p>
          <a:p>
            <a:pPr lvl="2"/>
            <a:r>
              <a:rPr lang="en-US" dirty="0"/>
              <a:t>String comparison</a:t>
            </a:r>
          </a:p>
          <a:p>
            <a:pPr lvl="2"/>
            <a:r>
              <a:rPr lang="en-US" dirty="0"/>
              <a:t>Comparison of plants</a:t>
            </a:r>
          </a:p>
          <a:p>
            <a:pPr lvl="2"/>
            <a:r>
              <a:rPr lang="en-US" dirty="0"/>
              <a:t>Comparison of genes</a:t>
            </a:r>
          </a:p>
          <a:p>
            <a:pPr lvl="2"/>
            <a:r>
              <a:rPr lang="en-US" dirty="0"/>
              <a:t>Comparison of faces</a:t>
            </a:r>
          </a:p>
          <a:p>
            <a:pPr lvl="2"/>
            <a:r>
              <a:rPr lang="en-US" dirty="0"/>
              <a:t>…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How can similarity be quantified?</a:t>
            </a:r>
            <a:endParaRPr lang="en-GB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Idea of a similarity metric</a:t>
            </a:r>
          </a:p>
        </p:txBody>
      </p:sp>
    </p:spTree>
    <p:extLst>
      <p:ext uri="{BB962C8B-B14F-4D97-AF65-F5344CB8AC3E}">
        <p14:creationId xmlns:p14="http://schemas.microsoft.com/office/powerpoint/2010/main" val="174333628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Similarity metric for comparison of enterprise groups | Rommelspacher, Urban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 dirty="0"/>
              <a:t>03.10.2023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 lvl="1"/>
            <a:r>
              <a:rPr lang="en-GB" dirty="0"/>
              <a:t>Distance metric d(x, y)</a:t>
            </a:r>
          </a:p>
          <a:p>
            <a:pPr lvl="1"/>
            <a:r>
              <a:rPr lang="en-GB" dirty="0"/>
              <a:t>What is the distance from object x to object y?</a:t>
            </a:r>
          </a:p>
          <a:p>
            <a:pPr lvl="1"/>
            <a:r>
              <a:rPr lang="en-GB" dirty="0"/>
              <a:t>How much change do I have to make to x to get y?</a:t>
            </a:r>
          </a:p>
          <a:p>
            <a:pPr lvl="1"/>
            <a:r>
              <a:rPr lang="en-GB" dirty="0"/>
              <a:t>d(x, y) = 0 for identical objects</a:t>
            </a:r>
          </a:p>
          <a:p>
            <a:pPr lvl="1"/>
            <a:r>
              <a:rPr lang="en-GB" dirty="0"/>
              <a:t>Normalised distance metric: 0 ≤ d(x, y) ≤ 1</a:t>
            </a:r>
          </a:p>
          <a:p>
            <a:pPr lvl="1"/>
            <a:r>
              <a:rPr lang="en-GB" dirty="0"/>
              <a:t>Normalised similarity metric: 0 ≤ s(x, y) ≤ 1 and s(x, y) = 1 - d(x, y)</a:t>
            </a:r>
          </a:p>
          <a:p>
            <a:pPr lvl="2"/>
            <a:r>
              <a:rPr lang="en-GB" dirty="0"/>
              <a:t>If x and y have no similarity, then s(x, y) = 0</a:t>
            </a:r>
          </a:p>
          <a:p>
            <a:pPr lvl="2"/>
            <a:r>
              <a:rPr lang="en-GB" dirty="0"/>
              <a:t>If x and y are identical, then s(x, y) = 1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Idea of a similarity metric</a:t>
            </a:r>
          </a:p>
        </p:txBody>
      </p:sp>
    </p:spTree>
    <p:extLst>
      <p:ext uri="{BB962C8B-B14F-4D97-AF65-F5344CB8AC3E}">
        <p14:creationId xmlns:p14="http://schemas.microsoft.com/office/powerpoint/2010/main" val="270893967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Similarity metric for comparison of enterprise groups | Rommelspacher, Urban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de-DE" dirty="0"/>
              <a:t>03.10.2023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/>
              <a:t>Federal Statistical Office (Destatis)</a:t>
            </a:r>
            <a:endParaRPr lang="en-GB" sz="12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90D50AA-A47B-42B3-AEBF-DBC41AAA668C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710452" y="897326"/>
            <a:ext cx="11075147" cy="1043344"/>
          </a:xfrm>
        </p:spPr>
        <p:txBody>
          <a:bodyPr/>
          <a:lstStyle/>
          <a:p>
            <a:r>
              <a:rPr lang="en-US" dirty="0"/>
              <a:t>Development of a similarity metric for enterprise groups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platzhalter 6">
                <a:extLst>
                  <a:ext uri="{FF2B5EF4-FFF2-40B4-BE49-F238E27FC236}">
                    <a16:creationId xmlns:a16="http://schemas.microsoft.com/office/drawing/2014/main" id="{F7D75321-79D3-4345-AA28-78B280759863}"/>
                  </a:ext>
                </a:extLst>
              </p:cNvPr>
              <p:cNvSpPr txBox="1">
                <a:spLocks/>
              </p:cNvSpPr>
              <p:nvPr/>
            </p:nvSpPr>
            <p:spPr bwMode="gray">
              <a:xfrm>
                <a:off x="739028" y="2056652"/>
                <a:ext cx="11072265" cy="96168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rmAutofit/>
              </a:bodyPr>
              <a:lstStyle>
                <a:lvl1pPr marL="0" indent="0" algn="l" defTabSz="1219444" rtl="0" eaLnBrk="1" latinLnBrk="0" hangingPunct="1">
                  <a:lnSpc>
                    <a:spcPct val="100000"/>
                  </a:lnSpc>
                  <a:spcBef>
                    <a:spcPts val="800"/>
                  </a:spcBef>
                  <a:spcAft>
                    <a:spcPts val="800"/>
                  </a:spcAft>
                  <a:buFontTx/>
                  <a:buNone/>
                  <a:defRPr lang="de-DE" sz="2300" b="0" kern="1200" baseline="0" dirty="0" smtClean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355600" indent="-355600" algn="l" defTabSz="1219444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Clr>
                    <a:schemeClr val="accent1"/>
                  </a:buClr>
                  <a:buSzPct val="150000"/>
                  <a:buFont typeface="Statis Sans" panose="020B0500000000000000" pitchFamily="34" charset="0"/>
                  <a:buChar char="»"/>
                  <a:tabLst/>
                  <a:defRPr sz="2000" b="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717550" indent="-361950" algn="l" defTabSz="1219444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Clr>
                    <a:schemeClr val="accent2"/>
                  </a:buClr>
                  <a:buSzPct val="150000"/>
                  <a:buFont typeface="Statis Sans" panose="020B0500000000000000" pitchFamily="34" charset="0"/>
                  <a:buChar char="»"/>
                  <a:defRPr lang="de-DE" sz="2000" b="0" kern="1200" baseline="0" dirty="0" smtClean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990600" indent="-238125" algn="l" defTabSz="1219444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Clr>
                    <a:schemeClr val="tx2"/>
                  </a:buClr>
                  <a:buSzPct val="100000"/>
                  <a:buFont typeface="Arial" panose="020B0604020202020204" pitchFamily="34" charset="0"/>
                  <a:buChar char="•"/>
                  <a:tabLst/>
                  <a:defRPr sz="1800" b="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875008" indent="-368374" algn="l" defTabSz="1054311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Clr>
                    <a:schemeClr val="bg1"/>
                  </a:buClr>
                  <a:buSzPct val="80000"/>
                  <a:buFont typeface="Statis Sans" pitchFamily="2" charset="2"/>
                  <a:buChar char="n"/>
                  <a:defRPr sz="1900" b="0" kern="1200" baseline="0">
                    <a:solidFill>
                      <a:schemeClr val="tx1"/>
                    </a:solidFill>
                    <a:latin typeface="Statis Sans Light" panose="020B0403050000020004" pitchFamily="34" charset="0"/>
                    <a:ea typeface="+mn-ea"/>
                    <a:cs typeface="+mn-cs"/>
                  </a:defRPr>
                </a:lvl5pPr>
                <a:lvl6pPr marL="2875008" indent="-368374" algn="l" defTabSz="1219444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Clr>
                    <a:schemeClr val="bg1"/>
                  </a:buClr>
                  <a:buSzPct val="80000"/>
                  <a:buFont typeface="Statis Sans" pitchFamily="2" charset="2"/>
                  <a:buChar char="n"/>
                  <a:defRPr sz="1900" b="0" kern="1200" baseline="0">
                    <a:solidFill>
                      <a:schemeClr val="tx1"/>
                    </a:solidFill>
                    <a:latin typeface="Statis Sans Light" panose="020B0403050000020004" pitchFamily="34" charset="0"/>
                    <a:ea typeface="+mn-ea"/>
                    <a:cs typeface="+mn-cs"/>
                  </a:defRPr>
                </a:lvl6pPr>
                <a:lvl7pPr marL="3963192" indent="-304861" algn="l" defTabSz="1219444" rtl="0" eaLnBrk="1" latinLnBrk="0" hangingPunct="1">
                  <a:spcBef>
                    <a:spcPct val="20000"/>
                  </a:spcBef>
                  <a:buFont typeface="Statis Sans" pitchFamily="34" charset="0"/>
                  <a:buChar char="•"/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572914" indent="-304861" algn="l" defTabSz="1219444" rtl="0" eaLnBrk="1" latinLnBrk="0" hangingPunct="1">
                  <a:spcBef>
                    <a:spcPct val="20000"/>
                  </a:spcBef>
                  <a:buFont typeface="Statis Sans" pitchFamily="34" charset="0"/>
                  <a:buChar char="•"/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82636" indent="-304861" algn="l" defTabSz="1219444" rtl="0" eaLnBrk="1" latinLnBrk="0" hangingPunct="1">
                  <a:spcBef>
                    <a:spcPct val="20000"/>
                  </a:spcBef>
                  <a:buFont typeface="Statis Sans" pitchFamily="34" charset="0"/>
                  <a:buChar char="•"/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1"/>
                <a:r>
                  <a:rPr lang="en-US" dirty="0"/>
                  <a:t>Similarity of legal units (LEU) of groups A and B:</a:t>
                </a:r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400" b="0" i="1" smtClean="0">
                          <a:latin typeface="Cambria Math" panose="02040503050406030204" pitchFamily="18" charset="0"/>
                        </a:rPr>
                        <m:t>𝑆𝑖𝑚𝑖𝑙𝑎𝑟𝑖𝑡𝑦</m:t>
                      </m:r>
                      <m:d>
                        <m:dPr>
                          <m:ctrlPr>
                            <a:rPr lang="de-DE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de-DE" sz="140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de-DE" sz="1400" b="0" i="1" smtClean="0">
                              <a:latin typeface="Cambria Math" panose="02040503050406030204" pitchFamily="18" charset="0"/>
                            </a:rPr>
                            <m:t>𝐿𝐸𝑈</m:t>
                          </m:r>
                          <m:r>
                            <a:rPr lang="de-DE" sz="1400" i="1" smtClean="0">
                              <a:latin typeface="Cambria Math" panose="02040503050406030204" pitchFamily="18" charset="0"/>
                            </a:rPr>
                            <m:t>),</m:t>
                          </m:r>
                          <m:r>
                            <a:rPr lang="de-DE" sz="1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de-DE" sz="140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de-DE" sz="1400" b="0" i="1" smtClean="0">
                              <a:latin typeface="Cambria Math" panose="02040503050406030204" pitchFamily="18" charset="0"/>
                            </a:rPr>
                            <m:t>𝐿𝐸𝑈</m:t>
                          </m:r>
                          <m:r>
                            <a:rPr lang="de-DE" sz="140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de-DE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1400" i="1" smtClean="0">
                          <a:latin typeface="Cambria Math" panose="02040503050406030204" pitchFamily="18" charset="0"/>
                        </a:rPr>
                        <m:t>0.5∗</m:t>
                      </m:r>
                      <m:f>
                        <m:fPr>
                          <m:ctrlPr>
                            <a:rPr lang="de-DE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1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de-DE" sz="1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de-DE" sz="1400" b="0" i="1" smtClean="0">
                              <a:latin typeface="Cambria Math" panose="02040503050406030204" pitchFamily="18" charset="0"/>
                            </a:rPr>
                            <m:t>𝐿𝐸𝑈</m:t>
                          </m:r>
                          <m:r>
                            <a:rPr lang="de-DE" sz="1400" i="1">
                              <a:latin typeface="Cambria Math" panose="02040503050406030204" pitchFamily="18" charset="0"/>
                            </a:rPr>
                            <m:t>)∩</m:t>
                          </m:r>
                          <m:r>
                            <a:rPr lang="de-DE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de-DE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de-DE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𝐿𝐸𝑈</m:t>
                          </m:r>
                          <m:r>
                            <a:rPr lang="de-DE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de-DE" sz="1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de-DE" sz="1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de-DE" sz="1400" b="0" i="1" smtClean="0">
                              <a:latin typeface="Cambria Math" panose="02040503050406030204" pitchFamily="18" charset="0"/>
                            </a:rPr>
                            <m:t>𝐿𝐸𝑈</m:t>
                          </m:r>
                          <m:r>
                            <a:rPr lang="de-DE" sz="1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de-DE" sz="1400" i="1" smtClean="0">
                          <a:latin typeface="Cambria Math" panose="02040503050406030204" pitchFamily="18" charset="0"/>
                        </a:rPr>
                        <m:t>+0.5∗</m:t>
                      </m:r>
                      <m:f>
                        <m:fPr>
                          <m:ctrlPr>
                            <a:rPr lang="de-DE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140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de-DE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1400" b="0" i="1" smtClean="0">
                                  <a:latin typeface="Cambria Math" panose="02040503050406030204" pitchFamily="18" charset="0"/>
                                </a:rPr>
                                <m:t>𝐿𝐸𝑈</m:t>
                              </m:r>
                            </m:e>
                          </m:d>
                          <m:r>
                            <a:rPr lang="de-DE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de-DE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d>
                            <m:dPr>
                              <m:ctrlPr>
                                <a:rPr lang="de-DE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𝐿𝐸𝑈</m:t>
                              </m:r>
                            </m:e>
                          </m:d>
                        </m:num>
                        <m:den>
                          <m:r>
                            <a:rPr lang="de-DE" sz="140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d>
                            <m:dPr>
                              <m:ctrlPr>
                                <a:rPr lang="de-DE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1400" b="0" i="1" smtClean="0">
                                  <a:latin typeface="Cambria Math" panose="02040503050406030204" pitchFamily="18" charset="0"/>
                                </a:rPr>
                                <m:t>𝐿𝐸𝑈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de-DE" sz="1400" dirty="0"/>
              </a:p>
              <a:p>
                <a:pPr marL="0" lvl="1" indent="0">
                  <a:buFont typeface="Statis Sans" panose="020B0500000000000000" pitchFamily="34" charset="0"/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10" name="Textplatzhalter 6">
                <a:extLst>
                  <a:ext uri="{FF2B5EF4-FFF2-40B4-BE49-F238E27FC236}">
                    <a16:creationId xmlns:a16="http://schemas.microsoft.com/office/drawing/2014/main" id="{F7D75321-79D3-4345-AA28-78B2807598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gray">
              <a:xfrm>
                <a:off x="739028" y="2056652"/>
                <a:ext cx="11072265" cy="961686"/>
              </a:xfrm>
              <a:prstGeom prst="rect">
                <a:avLst/>
              </a:prstGeom>
              <a:blipFill>
                <a:blip r:embed="rId2"/>
                <a:stretch>
                  <a:fillRect l="-2091" t="-2468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88A3C30F-CB0F-409F-84C9-557E0B1DCF1C}"/>
              </a:ext>
            </a:extLst>
          </p:cNvPr>
          <p:cNvGrpSpPr/>
          <p:nvPr/>
        </p:nvGrpSpPr>
        <p:grpSpPr>
          <a:xfrm>
            <a:off x="612737" y="2790913"/>
            <a:ext cx="10447645" cy="1813659"/>
            <a:chOff x="612737" y="2896416"/>
            <a:chExt cx="10447645" cy="1813659"/>
          </a:xfrm>
        </p:grpSpPr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EA2D64C2-4439-4F4E-9A5B-93D4877E5B57}"/>
                </a:ext>
              </a:extLst>
            </p:cNvPr>
            <p:cNvGrpSpPr/>
            <p:nvPr/>
          </p:nvGrpSpPr>
          <p:grpSpPr>
            <a:xfrm>
              <a:off x="1237271" y="4479243"/>
              <a:ext cx="1000849" cy="230832"/>
              <a:chOff x="1237593" y="3766842"/>
              <a:chExt cx="1001110" cy="230892"/>
            </a:xfrm>
          </p:grpSpPr>
          <p:sp>
            <p:nvSpPr>
              <p:cNvPr id="40" name="Rechteck 39">
                <a:extLst>
                  <a:ext uri="{FF2B5EF4-FFF2-40B4-BE49-F238E27FC236}">
                    <a16:creationId xmlns:a16="http://schemas.microsoft.com/office/drawing/2014/main" id="{C5B37B56-5983-4CDC-8B35-087656944F6D}"/>
                  </a:ext>
                </a:extLst>
              </p:cNvPr>
              <p:cNvSpPr/>
              <p:nvPr/>
            </p:nvSpPr>
            <p:spPr>
              <a:xfrm>
                <a:off x="1237593" y="3783724"/>
                <a:ext cx="1001110" cy="197069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999" dirty="0"/>
              </a:p>
            </p:txBody>
          </p:sp>
          <p:sp>
            <p:nvSpPr>
              <p:cNvPr id="41" name="Textfeld 40">
                <a:extLst>
                  <a:ext uri="{FF2B5EF4-FFF2-40B4-BE49-F238E27FC236}">
                    <a16:creationId xmlns:a16="http://schemas.microsoft.com/office/drawing/2014/main" id="{E527C5E5-396F-4AFD-96BA-2B2E7CC03F24}"/>
                  </a:ext>
                </a:extLst>
              </p:cNvPr>
              <p:cNvSpPr txBox="1"/>
              <p:nvPr/>
            </p:nvSpPr>
            <p:spPr>
              <a:xfrm>
                <a:off x="1237593" y="3766842"/>
                <a:ext cx="476536" cy="230892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de-DE" sz="900" dirty="0"/>
                  <a:t>LEU 5</a:t>
                </a:r>
              </a:p>
            </p:txBody>
          </p: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591E5254-8321-4248-A0E8-F494D91CC000}"/>
                </a:ext>
              </a:extLst>
            </p:cNvPr>
            <p:cNvGrpSpPr/>
            <p:nvPr/>
          </p:nvGrpSpPr>
          <p:grpSpPr>
            <a:xfrm>
              <a:off x="612737" y="2896416"/>
              <a:ext cx="10447645" cy="1555428"/>
              <a:chOff x="612737" y="3198037"/>
              <a:chExt cx="10447645" cy="1555428"/>
            </a:xfrm>
          </p:grpSpPr>
          <p:grpSp>
            <p:nvGrpSpPr>
              <p:cNvPr id="14" name="Gruppieren 13">
                <a:extLst>
                  <a:ext uri="{FF2B5EF4-FFF2-40B4-BE49-F238E27FC236}">
                    <a16:creationId xmlns:a16="http://schemas.microsoft.com/office/drawing/2014/main" id="{7BF11EB2-9360-41EE-9252-A1DC9579EF04}"/>
                  </a:ext>
                </a:extLst>
              </p:cNvPr>
              <p:cNvGrpSpPr/>
              <p:nvPr/>
            </p:nvGrpSpPr>
            <p:grpSpPr>
              <a:xfrm>
                <a:off x="1237271" y="3765960"/>
                <a:ext cx="1000849" cy="230832"/>
                <a:chOff x="1237593" y="3766842"/>
                <a:chExt cx="1001110" cy="230892"/>
              </a:xfrm>
            </p:grpSpPr>
            <p:sp>
              <p:nvSpPr>
                <p:cNvPr id="38" name="Rechteck 37">
                  <a:extLst>
                    <a:ext uri="{FF2B5EF4-FFF2-40B4-BE49-F238E27FC236}">
                      <a16:creationId xmlns:a16="http://schemas.microsoft.com/office/drawing/2014/main" id="{C0A8D487-0B4D-45E4-BBF7-E2084141D8F4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39" name="Textfeld 38">
                  <a:extLst>
                    <a:ext uri="{FF2B5EF4-FFF2-40B4-BE49-F238E27FC236}">
                      <a16:creationId xmlns:a16="http://schemas.microsoft.com/office/drawing/2014/main" id="{6A3CE6EA-D157-4E5B-8E57-CB0DBDC0601F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446072" cy="23089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LEU1</a:t>
                  </a:r>
                </a:p>
              </p:txBody>
            </p:sp>
          </p:grpSp>
          <p:grpSp>
            <p:nvGrpSpPr>
              <p:cNvPr id="15" name="Gruppieren 14">
                <a:extLst>
                  <a:ext uri="{FF2B5EF4-FFF2-40B4-BE49-F238E27FC236}">
                    <a16:creationId xmlns:a16="http://schemas.microsoft.com/office/drawing/2014/main" id="{2CCB2974-223C-4341-B7C1-3BF6A6EBC000}"/>
                  </a:ext>
                </a:extLst>
              </p:cNvPr>
              <p:cNvGrpSpPr/>
              <p:nvPr/>
            </p:nvGrpSpPr>
            <p:grpSpPr>
              <a:xfrm>
                <a:off x="1237271" y="4026024"/>
                <a:ext cx="1000849" cy="230832"/>
                <a:chOff x="1237593" y="3766842"/>
                <a:chExt cx="1001110" cy="230892"/>
              </a:xfrm>
            </p:grpSpPr>
            <p:sp>
              <p:nvSpPr>
                <p:cNvPr id="36" name="Rechteck 35">
                  <a:extLst>
                    <a:ext uri="{FF2B5EF4-FFF2-40B4-BE49-F238E27FC236}">
                      <a16:creationId xmlns:a16="http://schemas.microsoft.com/office/drawing/2014/main" id="{B95B4BE6-C55E-433F-AFC2-4070011673EE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37" name="Textfeld 36">
                  <a:extLst>
                    <a:ext uri="{FF2B5EF4-FFF2-40B4-BE49-F238E27FC236}">
                      <a16:creationId xmlns:a16="http://schemas.microsoft.com/office/drawing/2014/main" id="{697A16AB-364A-4EF9-8C2C-1CFE6DA3B0A0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476536" cy="23089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2</a:t>
                  </a:r>
                </a:p>
              </p:txBody>
            </p:sp>
          </p:grpSp>
          <p:grpSp>
            <p:nvGrpSpPr>
              <p:cNvPr id="16" name="Gruppieren 15">
                <a:extLst>
                  <a:ext uri="{FF2B5EF4-FFF2-40B4-BE49-F238E27FC236}">
                    <a16:creationId xmlns:a16="http://schemas.microsoft.com/office/drawing/2014/main" id="{EE1EB4C0-ABEC-4EA5-952F-4AF6C33ED9E7}"/>
                  </a:ext>
                </a:extLst>
              </p:cNvPr>
              <p:cNvGrpSpPr/>
              <p:nvPr/>
            </p:nvGrpSpPr>
            <p:grpSpPr>
              <a:xfrm>
                <a:off x="1237271" y="4286089"/>
                <a:ext cx="1000849" cy="230832"/>
                <a:chOff x="1237593" y="3766842"/>
                <a:chExt cx="1001110" cy="230892"/>
              </a:xfrm>
            </p:grpSpPr>
            <p:sp>
              <p:nvSpPr>
                <p:cNvPr id="34" name="Rechteck 33">
                  <a:extLst>
                    <a:ext uri="{FF2B5EF4-FFF2-40B4-BE49-F238E27FC236}">
                      <a16:creationId xmlns:a16="http://schemas.microsoft.com/office/drawing/2014/main" id="{3D4EBDE5-B883-4924-A303-DD10ACB6B0A3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35" name="Textfeld 34">
                  <a:extLst>
                    <a:ext uri="{FF2B5EF4-FFF2-40B4-BE49-F238E27FC236}">
                      <a16:creationId xmlns:a16="http://schemas.microsoft.com/office/drawing/2014/main" id="{57FD0E3C-0E69-4FAB-AB0D-630042C83BEA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476536" cy="23089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3</a:t>
                  </a:r>
                </a:p>
              </p:txBody>
            </p:sp>
          </p:grpSp>
          <p:grpSp>
            <p:nvGrpSpPr>
              <p:cNvPr id="17" name="Gruppieren 16">
                <a:extLst>
                  <a:ext uri="{FF2B5EF4-FFF2-40B4-BE49-F238E27FC236}">
                    <a16:creationId xmlns:a16="http://schemas.microsoft.com/office/drawing/2014/main" id="{7E0D0570-758D-4A6E-9A4D-325F8A2DE57C}"/>
                  </a:ext>
                </a:extLst>
              </p:cNvPr>
              <p:cNvGrpSpPr/>
              <p:nvPr/>
            </p:nvGrpSpPr>
            <p:grpSpPr>
              <a:xfrm>
                <a:off x="1237271" y="4522633"/>
                <a:ext cx="1000849" cy="230832"/>
                <a:chOff x="1237593" y="3766842"/>
                <a:chExt cx="1001110" cy="230892"/>
              </a:xfrm>
            </p:grpSpPr>
            <p:sp>
              <p:nvSpPr>
                <p:cNvPr id="32" name="Rechteck 31">
                  <a:extLst>
                    <a:ext uri="{FF2B5EF4-FFF2-40B4-BE49-F238E27FC236}">
                      <a16:creationId xmlns:a16="http://schemas.microsoft.com/office/drawing/2014/main" id="{730B7871-D570-4301-A033-27EB0EA265CC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33" name="Textfeld 32">
                  <a:extLst>
                    <a:ext uri="{FF2B5EF4-FFF2-40B4-BE49-F238E27FC236}">
                      <a16:creationId xmlns:a16="http://schemas.microsoft.com/office/drawing/2014/main" id="{F6B16AC7-F05D-453F-A80F-9AFBA73C801E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476536" cy="23089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4</a:t>
                  </a:r>
                </a:p>
              </p:txBody>
            </p:sp>
          </p:grpSp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32D0E7CB-4262-46A6-9FBD-4A89CA242E60}"/>
                  </a:ext>
                </a:extLst>
              </p:cNvPr>
              <p:cNvSpPr txBox="1"/>
              <p:nvPr/>
            </p:nvSpPr>
            <p:spPr>
              <a:xfrm>
                <a:off x="739029" y="3515218"/>
                <a:ext cx="774571" cy="276999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de-DE" sz="1200" dirty="0"/>
                  <a:t>Group A:</a:t>
                </a:r>
              </a:p>
            </p:txBody>
          </p:sp>
          <p:grpSp>
            <p:nvGrpSpPr>
              <p:cNvPr id="19" name="Gruppieren 18">
                <a:extLst>
                  <a:ext uri="{FF2B5EF4-FFF2-40B4-BE49-F238E27FC236}">
                    <a16:creationId xmlns:a16="http://schemas.microsoft.com/office/drawing/2014/main" id="{C507E71D-BF20-440E-A8C4-62A96534AF6A}"/>
                  </a:ext>
                </a:extLst>
              </p:cNvPr>
              <p:cNvGrpSpPr/>
              <p:nvPr/>
            </p:nvGrpSpPr>
            <p:grpSpPr>
              <a:xfrm>
                <a:off x="3151610" y="3749084"/>
                <a:ext cx="1000849" cy="230832"/>
                <a:chOff x="1237593" y="3766842"/>
                <a:chExt cx="1001110" cy="230892"/>
              </a:xfrm>
            </p:grpSpPr>
            <p:sp>
              <p:nvSpPr>
                <p:cNvPr id="30" name="Rechteck 29">
                  <a:extLst>
                    <a:ext uri="{FF2B5EF4-FFF2-40B4-BE49-F238E27FC236}">
                      <a16:creationId xmlns:a16="http://schemas.microsoft.com/office/drawing/2014/main" id="{DB5A5914-E56C-44EA-9113-4E1C8E4E796C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31" name="Textfeld 30">
                  <a:extLst>
                    <a:ext uri="{FF2B5EF4-FFF2-40B4-BE49-F238E27FC236}">
                      <a16:creationId xmlns:a16="http://schemas.microsoft.com/office/drawing/2014/main" id="{E6C9F449-51FE-4A20-A7C5-ED8F1B6C218E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476536" cy="23089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1</a:t>
                  </a:r>
                </a:p>
              </p:txBody>
            </p:sp>
          </p:grpSp>
          <p:grpSp>
            <p:nvGrpSpPr>
              <p:cNvPr id="20" name="Gruppieren 19">
                <a:extLst>
                  <a:ext uri="{FF2B5EF4-FFF2-40B4-BE49-F238E27FC236}">
                    <a16:creationId xmlns:a16="http://schemas.microsoft.com/office/drawing/2014/main" id="{9AE95460-5819-4BC0-9243-F437C01D8373}"/>
                  </a:ext>
                </a:extLst>
              </p:cNvPr>
              <p:cNvGrpSpPr/>
              <p:nvPr/>
            </p:nvGrpSpPr>
            <p:grpSpPr>
              <a:xfrm>
                <a:off x="3151610" y="4009148"/>
                <a:ext cx="1000849" cy="230832"/>
                <a:chOff x="1237593" y="3766842"/>
                <a:chExt cx="1001110" cy="230892"/>
              </a:xfrm>
            </p:grpSpPr>
            <p:sp>
              <p:nvSpPr>
                <p:cNvPr id="28" name="Rechteck 27">
                  <a:extLst>
                    <a:ext uri="{FF2B5EF4-FFF2-40B4-BE49-F238E27FC236}">
                      <a16:creationId xmlns:a16="http://schemas.microsoft.com/office/drawing/2014/main" id="{FCBF143A-EA90-4F51-884C-21E120AF3DD9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29" name="Textfeld 28">
                  <a:extLst>
                    <a:ext uri="{FF2B5EF4-FFF2-40B4-BE49-F238E27FC236}">
                      <a16:creationId xmlns:a16="http://schemas.microsoft.com/office/drawing/2014/main" id="{9FCDA4E5-2116-4B39-BA57-F0885AF532A8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476536" cy="23089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2</a:t>
                  </a:r>
                </a:p>
              </p:txBody>
            </p:sp>
          </p:grpSp>
          <p:grpSp>
            <p:nvGrpSpPr>
              <p:cNvPr id="21" name="Gruppieren 20">
                <a:extLst>
                  <a:ext uri="{FF2B5EF4-FFF2-40B4-BE49-F238E27FC236}">
                    <a16:creationId xmlns:a16="http://schemas.microsoft.com/office/drawing/2014/main" id="{4B3E2B75-4AE1-4922-A7D4-062946B3D3F0}"/>
                  </a:ext>
                </a:extLst>
              </p:cNvPr>
              <p:cNvGrpSpPr/>
              <p:nvPr/>
            </p:nvGrpSpPr>
            <p:grpSpPr>
              <a:xfrm>
                <a:off x="3151610" y="4269212"/>
                <a:ext cx="1000849" cy="230832"/>
                <a:chOff x="1237593" y="3766842"/>
                <a:chExt cx="1001110" cy="230892"/>
              </a:xfrm>
            </p:grpSpPr>
            <p:sp>
              <p:nvSpPr>
                <p:cNvPr id="26" name="Rechteck 25">
                  <a:extLst>
                    <a:ext uri="{FF2B5EF4-FFF2-40B4-BE49-F238E27FC236}">
                      <a16:creationId xmlns:a16="http://schemas.microsoft.com/office/drawing/2014/main" id="{3943D429-37B5-4E09-BF0F-6ACE7A7FCA1C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27" name="Textfeld 26">
                  <a:extLst>
                    <a:ext uri="{FF2B5EF4-FFF2-40B4-BE49-F238E27FC236}">
                      <a16:creationId xmlns:a16="http://schemas.microsoft.com/office/drawing/2014/main" id="{BF74862C-FA1E-4F92-A739-E4D88F779022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476536" cy="23089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6</a:t>
                  </a:r>
                </a:p>
              </p:txBody>
            </p:sp>
          </p:grpSp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F5551169-DA7C-4A03-B00D-5468E6E08D1D}"/>
                  </a:ext>
                </a:extLst>
              </p:cNvPr>
              <p:cNvSpPr txBox="1"/>
              <p:nvPr/>
            </p:nvSpPr>
            <p:spPr>
              <a:xfrm>
                <a:off x="2653367" y="3498341"/>
                <a:ext cx="779381" cy="276999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de-DE" sz="1200" dirty="0"/>
                  <a:t>Group B: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feld 22">
                    <a:extLst>
                      <a:ext uri="{FF2B5EF4-FFF2-40B4-BE49-F238E27FC236}">
                        <a16:creationId xmlns:a16="http://schemas.microsoft.com/office/drawing/2014/main" id="{41F738CA-E79A-4751-A886-DCB028D5555D}"/>
                      </a:ext>
                    </a:extLst>
                  </p:cNvPr>
                  <p:cNvSpPr txBox="1"/>
                  <p:nvPr/>
                </p:nvSpPr>
                <p:spPr>
                  <a:xfrm>
                    <a:off x="4753463" y="3826574"/>
                    <a:ext cx="6306919" cy="529504"/>
                  </a:xfrm>
                  <a:prstGeom prst="rect">
                    <a:avLst/>
                  </a:prstGeom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𝑆𝑖𝑚𝑖𝑙𝑎𝑟𝑖𝑡𝑦</m:t>
                        </m:r>
                        <m:d>
                          <m:dPr>
                            <m:ctrlPr>
                              <a:rPr lang="de-DE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𝐿𝐸𝑈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),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𝐿𝐸𝑈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0.5∗</m:t>
                        </m:r>
                        <m:f>
                          <m:fPr>
                            <m:ctrlPr>
                              <a:rPr lang="de-DE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+0.5∗</m:t>
                        </m:r>
                        <m:f>
                          <m:fPr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de-DE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</m:oMath>
                    </a14:m>
                    <a:r>
                      <a:rPr lang="de-DE" sz="2000" dirty="0"/>
                      <a:t>0.53</a:t>
                    </a:r>
                  </a:p>
                </p:txBody>
              </p:sp>
            </mc:Choice>
            <mc:Fallback xmlns="">
              <p:sp>
                <p:nvSpPr>
                  <p:cNvPr id="23" name="Textfeld 22">
                    <a:extLst>
                      <a:ext uri="{FF2B5EF4-FFF2-40B4-BE49-F238E27FC236}">
                        <a16:creationId xmlns:a16="http://schemas.microsoft.com/office/drawing/2014/main" id="{41F738CA-E79A-4751-A886-DCB028D5555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53463" y="3826574"/>
                    <a:ext cx="6306919" cy="52950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8046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4" name="Gerade Verbindung mit Pfeil 23">
                <a:extLst>
                  <a:ext uri="{FF2B5EF4-FFF2-40B4-BE49-F238E27FC236}">
                    <a16:creationId xmlns:a16="http://schemas.microsoft.com/office/drawing/2014/main" id="{8B1D2D1F-3174-4153-A271-AE71DC5EEFA8}"/>
                  </a:ext>
                </a:extLst>
              </p:cNvPr>
              <p:cNvCxnSpPr/>
              <p:nvPr/>
            </p:nvCxnSpPr>
            <p:spPr>
              <a:xfrm>
                <a:off x="4310747" y="4084248"/>
                <a:ext cx="442716" cy="0"/>
              </a:xfrm>
              <a:prstGeom prst="straightConnector1">
                <a:avLst/>
              </a:prstGeom>
              <a:ln w="127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feld 24">
                <a:extLst>
                  <a:ext uri="{FF2B5EF4-FFF2-40B4-BE49-F238E27FC236}">
                    <a16:creationId xmlns:a16="http://schemas.microsoft.com/office/drawing/2014/main" id="{83291AAF-506E-4C02-9163-E937AB087BED}"/>
                  </a:ext>
                </a:extLst>
              </p:cNvPr>
              <p:cNvSpPr txBox="1"/>
              <p:nvPr/>
            </p:nvSpPr>
            <p:spPr>
              <a:xfrm>
                <a:off x="612737" y="3198037"/>
                <a:ext cx="17358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800" dirty="0"/>
                  <a:t>Example 1:</a:t>
                </a:r>
              </a:p>
            </p:txBody>
          </p:sp>
        </p:grpSp>
      </p:grpSp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DA1376DE-A386-4E42-9154-ECBD7E43380E}"/>
              </a:ext>
            </a:extLst>
          </p:cNvPr>
          <p:cNvGrpSpPr/>
          <p:nvPr/>
        </p:nvGrpSpPr>
        <p:grpSpPr>
          <a:xfrm>
            <a:off x="612737" y="4655445"/>
            <a:ext cx="10468038" cy="1723548"/>
            <a:chOff x="612737" y="4738971"/>
            <a:chExt cx="10468038" cy="1723548"/>
          </a:xfrm>
        </p:grpSpPr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50325E0B-FF81-4C09-9ED4-6D506834FFD6}"/>
                </a:ext>
              </a:extLst>
            </p:cNvPr>
            <p:cNvGrpSpPr/>
            <p:nvPr/>
          </p:nvGrpSpPr>
          <p:grpSpPr>
            <a:xfrm>
              <a:off x="612737" y="4738971"/>
              <a:ext cx="10468038" cy="1723548"/>
              <a:chOff x="744744" y="3424155"/>
              <a:chExt cx="10468038" cy="1723548"/>
            </a:xfrm>
          </p:grpSpPr>
          <p:grpSp>
            <p:nvGrpSpPr>
              <p:cNvPr id="46" name="Gruppieren 45">
                <a:extLst>
                  <a:ext uri="{FF2B5EF4-FFF2-40B4-BE49-F238E27FC236}">
                    <a16:creationId xmlns:a16="http://schemas.microsoft.com/office/drawing/2014/main" id="{CF4A1EBC-4692-41D7-8B21-A0055D72B20B}"/>
                  </a:ext>
                </a:extLst>
              </p:cNvPr>
              <p:cNvGrpSpPr/>
              <p:nvPr/>
            </p:nvGrpSpPr>
            <p:grpSpPr>
              <a:xfrm>
                <a:off x="1389671" y="3918360"/>
                <a:ext cx="1000849" cy="230832"/>
                <a:chOff x="1237593" y="3766842"/>
                <a:chExt cx="1001110" cy="230892"/>
              </a:xfrm>
            </p:grpSpPr>
            <p:sp>
              <p:nvSpPr>
                <p:cNvPr id="73" name="Rechteck 72">
                  <a:extLst>
                    <a:ext uri="{FF2B5EF4-FFF2-40B4-BE49-F238E27FC236}">
                      <a16:creationId xmlns:a16="http://schemas.microsoft.com/office/drawing/2014/main" id="{50F099B4-8FC6-4488-BC47-4D7CB75C49C5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74" name="Textfeld 73">
                  <a:extLst>
                    <a:ext uri="{FF2B5EF4-FFF2-40B4-BE49-F238E27FC236}">
                      <a16:creationId xmlns:a16="http://schemas.microsoft.com/office/drawing/2014/main" id="{2E847487-1F6A-4F91-B117-0F11028C59D3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476536" cy="23089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1</a:t>
                  </a:r>
                </a:p>
              </p:txBody>
            </p:sp>
          </p:grpSp>
          <p:grpSp>
            <p:nvGrpSpPr>
              <p:cNvPr id="47" name="Gruppieren 46">
                <a:extLst>
                  <a:ext uri="{FF2B5EF4-FFF2-40B4-BE49-F238E27FC236}">
                    <a16:creationId xmlns:a16="http://schemas.microsoft.com/office/drawing/2014/main" id="{44AFD161-454B-4AE9-892D-1CA6C3F185D4}"/>
                  </a:ext>
                </a:extLst>
              </p:cNvPr>
              <p:cNvGrpSpPr/>
              <p:nvPr/>
            </p:nvGrpSpPr>
            <p:grpSpPr>
              <a:xfrm>
                <a:off x="1389671" y="4178424"/>
                <a:ext cx="1000849" cy="230832"/>
                <a:chOff x="1237593" y="3766842"/>
                <a:chExt cx="1001110" cy="230892"/>
              </a:xfrm>
            </p:grpSpPr>
            <p:sp>
              <p:nvSpPr>
                <p:cNvPr id="71" name="Rechteck 70">
                  <a:extLst>
                    <a:ext uri="{FF2B5EF4-FFF2-40B4-BE49-F238E27FC236}">
                      <a16:creationId xmlns:a16="http://schemas.microsoft.com/office/drawing/2014/main" id="{D860EB60-B60A-47F3-93D0-EB727CE8AE7C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72" name="Textfeld 71">
                  <a:extLst>
                    <a:ext uri="{FF2B5EF4-FFF2-40B4-BE49-F238E27FC236}">
                      <a16:creationId xmlns:a16="http://schemas.microsoft.com/office/drawing/2014/main" id="{BA8AB6F6-6B7F-4A37-B0FD-2EBDDDC39446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476536" cy="23089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2</a:t>
                  </a:r>
                </a:p>
              </p:txBody>
            </p:sp>
          </p:grpSp>
          <p:grpSp>
            <p:nvGrpSpPr>
              <p:cNvPr id="48" name="Gruppieren 47">
                <a:extLst>
                  <a:ext uri="{FF2B5EF4-FFF2-40B4-BE49-F238E27FC236}">
                    <a16:creationId xmlns:a16="http://schemas.microsoft.com/office/drawing/2014/main" id="{D9329F95-6CC9-4C96-88DF-5AEB5CD852AA}"/>
                  </a:ext>
                </a:extLst>
              </p:cNvPr>
              <p:cNvGrpSpPr/>
              <p:nvPr/>
            </p:nvGrpSpPr>
            <p:grpSpPr>
              <a:xfrm>
                <a:off x="1389671" y="4438489"/>
                <a:ext cx="1000849" cy="230832"/>
                <a:chOff x="1237593" y="3766842"/>
                <a:chExt cx="1001110" cy="230892"/>
              </a:xfrm>
            </p:grpSpPr>
            <p:sp>
              <p:nvSpPr>
                <p:cNvPr id="69" name="Rechteck 68">
                  <a:extLst>
                    <a:ext uri="{FF2B5EF4-FFF2-40B4-BE49-F238E27FC236}">
                      <a16:creationId xmlns:a16="http://schemas.microsoft.com/office/drawing/2014/main" id="{EED05508-55EE-4C1D-94EE-AECAE8205630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70" name="Textfeld 69">
                  <a:extLst>
                    <a:ext uri="{FF2B5EF4-FFF2-40B4-BE49-F238E27FC236}">
                      <a16:creationId xmlns:a16="http://schemas.microsoft.com/office/drawing/2014/main" id="{CF0BD7D5-524B-4863-9A47-4B81EB3AAAB5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476536" cy="23089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3</a:t>
                  </a:r>
                </a:p>
              </p:txBody>
            </p:sp>
          </p:grpSp>
          <p:grpSp>
            <p:nvGrpSpPr>
              <p:cNvPr id="49" name="Gruppieren 48">
                <a:extLst>
                  <a:ext uri="{FF2B5EF4-FFF2-40B4-BE49-F238E27FC236}">
                    <a16:creationId xmlns:a16="http://schemas.microsoft.com/office/drawing/2014/main" id="{322D62DC-1E5D-4E38-B29D-A0C072DCE3E4}"/>
                  </a:ext>
                </a:extLst>
              </p:cNvPr>
              <p:cNvGrpSpPr/>
              <p:nvPr/>
            </p:nvGrpSpPr>
            <p:grpSpPr>
              <a:xfrm>
                <a:off x="1389671" y="4675033"/>
                <a:ext cx="1000849" cy="230832"/>
                <a:chOff x="1237593" y="3766842"/>
                <a:chExt cx="1001110" cy="230892"/>
              </a:xfrm>
            </p:grpSpPr>
            <p:sp>
              <p:nvSpPr>
                <p:cNvPr id="67" name="Rechteck 66">
                  <a:extLst>
                    <a:ext uri="{FF2B5EF4-FFF2-40B4-BE49-F238E27FC236}">
                      <a16:creationId xmlns:a16="http://schemas.microsoft.com/office/drawing/2014/main" id="{14CB464F-1627-4F1D-BFC5-BBC9F42A9ADA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68" name="Textfeld 67">
                  <a:extLst>
                    <a:ext uri="{FF2B5EF4-FFF2-40B4-BE49-F238E27FC236}">
                      <a16:creationId xmlns:a16="http://schemas.microsoft.com/office/drawing/2014/main" id="{63150B45-478F-427C-A7AE-797DFE5BE0CB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476536" cy="23089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4</a:t>
                  </a:r>
                </a:p>
              </p:txBody>
            </p:sp>
          </p:grpSp>
          <p:grpSp>
            <p:nvGrpSpPr>
              <p:cNvPr id="50" name="Gruppieren 49">
                <a:extLst>
                  <a:ext uri="{FF2B5EF4-FFF2-40B4-BE49-F238E27FC236}">
                    <a16:creationId xmlns:a16="http://schemas.microsoft.com/office/drawing/2014/main" id="{D2F85FA1-46BC-4E1D-B8FC-E2C3E4BE18D4}"/>
                  </a:ext>
                </a:extLst>
              </p:cNvPr>
              <p:cNvGrpSpPr/>
              <p:nvPr/>
            </p:nvGrpSpPr>
            <p:grpSpPr>
              <a:xfrm>
                <a:off x="1389671" y="4916871"/>
                <a:ext cx="1000849" cy="230832"/>
                <a:chOff x="1237593" y="3766842"/>
                <a:chExt cx="1001110" cy="230892"/>
              </a:xfrm>
            </p:grpSpPr>
            <p:sp>
              <p:nvSpPr>
                <p:cNvPr id="65" name="Rechteck 64">
                  <a:extLst>
                    <a:ext uri="{FF2B5EF4-FFF2-40B4-BE49-F238E27FC236}">
                      <a16:creationId xmlns:a16="http://schemas.microsoft.com/office/drawing/2014/main" id="{686CFAFC-E719-4CC3-AC18-7A1063044C0B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66" name="Textfeld 65">
                  <a:extLst>
                    <a:ext uri="{FF2B5EF4-FFF2-40B4-BE49-F238E27FC236}">
                      <a16:creationId xmlns:a16="http://schemas.microsoft.com/office/drawing/2014/main" id="{6C9CB025-372C-47A2-B244-E5E553CC30FD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476536" cy="23089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5</a:t>
                  </a:r>
                </a:p>
              </p:txBody>
            </p:sp>
          </p:grp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8FF61632-DCBD-4CC9-9076-A5001CF0BB46}"/>
                  </a:ext>
                </a:extLst>
              </p:cNvPr>
              <p:cNvSpPr txBox="1"/>
              <p:nvPr/>
            </p:nvSpPr>
            <p:spPr>
              <a:xfrm>
                <a:off x="891429" y="3667618"/>
                <a:ext cx="774571" cy="276999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de-DE" sz="1200" dirty="0"/>
                  <a:t>Group A:</a:t>
                </a:r>
              </a:p>
            </p:txBody>
          </p:sp>
          <p:grpSp>
            <p:nvGrpSpPr>
              <p:cNvPr id="52" name="Gruppieren 51">
                <a:extLst>
                  <a:ext uri="{FF2B5EF4-FFF2-40B4-BE49-F238E27FC236}">
                    <a16:creationId xmlns:a16="http://schemas.microsoft.com/office/drawing/2014/main" id="{EBB30BAE-4599-4910-828C-F34AFF0BE400}"/>
                  </a:ext>
                </a:extLst>
              </p:cNvPr>
              <p:cNvGrpSpPr/>
              <p:nvPr/>
            </p:nvGrpSpPr>
            <p:grpSpPr>
              <a:xfrm>
                <a:off x="3304010" y="3901484"/>
                <a:ext cx="1000849" cy="230832"/>
                <a:chOff x="1237593" y="3766842"/>
                <a:chExt cx="1001110" cy="230892"/>
              </a:xfrm>
            </p:grpSpPr>
            <p:sp>
              <p:nvSpPr>
                <p:cNvPr id="63" name="Rechteck 62">
                  <a:extLst>
                    <a:ext uri="{FF2B5EF4-FFF2-40B4-BE49-F238E27FC236}">
                      <a16:creationId xmlns:a16="http://schemas.microsoft.com/office/drawing/2014/main" id="{1646E12F-52F3-4116-9983-BF757126B83C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64" name="Textfeld 63">
                  <a:extLst>
                    <a:ext uri="{FF2B5EF4-FFF2-40B4-BE49-F238E27FC236}">
                      <a16:creationId xmlns:a16="http://schemas.microsoft.com/office/drawing/2014/main" id="{8CB6483D-5BE4-450B-8022-6C6E8FB8073F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476536" cy="23089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1</a:t>
                  </a:r>
                </a:p>
              </p:txBody>
            </p:sp>
          </p:grpSp>
          <p:grpSp>
            <p:nvGrpSpPr>
              <p:cNvPr id="53" name="Gruppieren 52">
                <a:extLst>
                  <a:ext uri="{FF2B5EF4-FFF2-40B4-BE49-F238E27FC236}">
                    <a16:creationId xmlns:a16="http://schemas.microsoft.com/office/drawing/2014/main" id="{DDC0D323-D511-47DB-A9D6-F0F1D3AF3614}"/>
                  </a:ext>
                </a:extLst>
              </p:cNvPr>
              <p:cNvGrpSpPr/>
              <p:nvPr/>
            </p:nvGrpSpPr>
            <p:grpSpPr>
              <a:xfrm>
                <a:off x="3304010" y="4161548"/>
                <a:ext cx="1000849" cy="230832"/>
                <a:chOff x="1237593" y="3766842"/>
                <a:chExt cx="1001110" cy="230892"/>
              </a:xfrm>
            </p:grpSpPr>
            <p:sp>
              <p:nvSpPr>
                <p:cNvPr id="61" name="Rechteck 60">
                  <a:extLst>
                    <a:ext uri="{FF2B5EF4-FFF2-40B4-BE49-F238E27FC236}">
                      <a16:creationId xmlns:a16="http://schemas.microsoft.com/office/drawing/2014/main" id="{FF4AC94A-8F58-41B3-B60D-75F937F7435C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62" name="Textfeld 61">
                  <a:extLst>
                    <a:ext uri="{FF2B5EF4-FFF2-40B4-BE49-F238E27FC236}">
                      <a16:creationId xmlns:a16="http://schemas.microsoft.com/office/drawing/2014/main" id="{AC651BC0-8F0D-4C9E-A154-76CE43F8EA3E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476536" cy="23089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2</a:t>
                  </a:r>
                </a:p>
              </p:txBody>
            </p:sp>
          </p:grpSp>
          <p:grpSp>
            <p:nvGrpSpPr>
              <p:cNvPr id="54" name="Gruppieren 53">
                <a:extLst>
                  <a:ext uri="{FF2B5EF4-FFF2-40B4-BE49-F238E27FC236}">
                    <a16:creationId xmlns:a16="http://schemas.microsoft.com/office/drawing/2014/main" id="{8D7299C8-F22F-4750-A478-5CC6A06CB653}"/>
                  </a:ext>
                </a:extLst>
              </p:cNvPr>
              <p:cNvGrpSpPr/>
              <p:nvPr/>
            </p:nvGrpSpPr>
            <p:grpSpPr>
              <a:xfrm>
                <a:off x="3304010" y="4421612"/>
                <a:ext cx="1000849" cy="230832"/>
                <a:chOff x="1237593" y="3766842"/>
                <a:chExt cx="1001110" cy="230892"/>
              </a:xfrm>
            </p:grpSpPr>
            <p:sp>
              <p:nvSpPr>
                <p:cNvPr id="59" name="Rechteck 58">
                  <a:extLst>
                    <a:ext uri="{FF2B5EF4-FFF2-40B4-BE49-F238E27FC236}">
                      <a16:creationId xmlns:a16="http://schemas.microsoft.com/office/drawing/2014/main" id="{32C36393-38F6-470C-AAFA-633F22E76D70}"/>
                    </a:ext>
                  </a:extLst>
                </p:cNvPr>
                <p:cNvSpPr/>
                <p:nvPr/>
              </p:nvSpPr>
              <p:spPr>
                <a:xfrm>
                  <a:off x="1237593" y="3783724"/>
                  <a:ext cx="1001110" cy="19706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999" dirty="0"/>
                </a:p>
              </p:txBody>
            </p:sp>
            <p:sp>
              <p:nvSpPr>
                <p:cNvPr id="60" name="Textfeld 59">
                  <a:extLst>
                    <a:ext uri="{FF2B5EF4-FFF2-40B4-BE49-F238E27FC236}">
                      <a16:creationId xmlns:a16="http://schemas.microsoft.com/office/drawing/2014/main" id="{B3586A08-4F65-442D-92E6-3FF30CED8EA0}"/>
                    </a:ext>
                  </a:extLst>
                </p:cNvPr>
                <p:cNvSpPr txBox="1"/>
                <p:nvPr/>
              </p:nvSpPr>
              <p:spPr>
                <a:xfrm>
                  <a:off x="1237593" y="3766842"/>
                  <a:ext cx="476536" cy="230892"/>
                </a:xfrm>
                <a:prstGeom prst="rect">
                  <a:avLst/>
                </a:prstGeom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de-DE" sz="900" dirty="0"/>
                    <a:t>LEU 6</a:t>
                  </a:r>
                </a:p>
              </p:txBody>
            </p:sp>
          </p:grpSp>
          <p:sp>
            <p:nvSpPr>
              <p:cNvPr id="55" name="Textfeld 54">
                <a:extLst>
                  <a:ext uri="{FF2B5EF4-FFF2-40B4-BE49-F238E27FC236}">
                    <a16:creationId xmlns:a16="http://schemas.microsoft.com/office/drawing/2014/main" id="{C356051D-9763-44C7-9BAB-0D2D7AD85670}"/>
                  </a:ext>
                </a:extLst>
              </p:cNvPr>
              <p:cNvSpPr txBox="1"/>
              <p:nvPr/>
            </p:nvSpPr>
            <p:spPr>
              <a:xfrm>
                <a:off x="2805767" y="3650741"/>
                <a:ext cx="779381" cy="276999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de-DE" sz="1200" dirty="0"/>
                  <a:t>Group B: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Textfeld 55">
                    <a:extLst>
                      <a:ext uri="{FF2B5EF4-FFF2-40B4-BE49-F238E27FC236}">
                        <a16:creationId xmlns:a16="http://schemas.microsoft.com/office/drawing/2014/main" id="{0878718A-9844-4052-A175-E6AFA7504678}"/>
                      </a:ext>
                    </a:extLst>
                  </p:cNvPr>
                  <p:cNvSpPr txBox="1"/>
                  <p:nvPr/>
                </p:nvSpPr>
                <p:spPr>
                  <a:xfrm>
                    <a:off x="4905863" y="3978974"/>
                    <a:ext cx="6306919" cy="529504"/>
                  </a:xfrm>
                  <a:prstGeom prst="rect">
                    <a:avLst/>
                  </a:prstGeom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𝑆𝑖𝑚𝑖𝑙𝑎𝑟𝑖𝑡𝑦</m:t>
                        </m:r>
                        <m:d>
                          <m:dPr>
                            <m:ctrlPr>
                              <a:rPr lang="de-DE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𝐿𝐸𝑈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),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𝐿𝐸𝑈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0.5∗</m:t>
                        </m:r>
                        <m:f>
                          <m:fPr>
                            <m:ctrlPr>
                              <a:rPr lang="de-DE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+0.5∗</m:t>
                        </m:r>
                        <m:f>
                          <m:fPr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de-DE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</m:oMath>
                    </a14:m>
                    <a:r>
                      <a:rPr lang="de-DE" sz="2000" dirty="0"/>
                      <a:t>0.45</a:t>
                    </a:r>
                  </a:p>
                </p:txBody>
              </p:sp>
            </mc:Choice>
            <mc:Fallback xmlns="">
              <p:sp>
                <p:nvSpPr>
                  <p:cNvPr id="56" name="Textfeld 55">
                    <a:extLst>
                      <a:ext uri="{FF2B5EF4-FFF2-40B4-BE49-F238E27FC236}">
                        <a16:creationId xmlns:a16="http://schemas.microsoft.com/office/drawing/2014/main" id="{0878718A-9844-4052-A175-E6AFA750467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05863" y="3978974"/>
                    <a:ext cx="6306919" cy="529504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b="-8046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7" name="Gerade Verbindung mit Pfeil 56">
                <a:extLst>
                  <a:ext uri="{FF2B5EF4-FFF2-40B4-BE49-F238E27FC236}">
                    <a16:creationId xmlns:a16="http://schemas.microsoft.com/office/drawing/2014/main" id="{EC439B80-89A3-468E-B79D-55FE897BBF2B}"/>
                  </a:ext>
                </a:extLst>
              </p:cNvPr>
              <p:cNvCxnSpPr/>
              <p:nvPr/>
            </p:nvCxnSpPr>
            <p:spPr>
              <a:xfrm>
                <a:off x="4463147" y="4236648"/>
                <a:ext cx="442716" cy="0"/>
              </a:xfrm>
              <a:prstGeom prst="straightConnector1">
                <a:avLst/>
              </a:prstGeom>
              <a:ln w="127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Textfeld 57">
                <a:extLst>
                  <a:ext uri="{FF2B5EF4-FFF2-40B4-BE49-F238E27FC236}">
                    <a16:creationId xmlns:a16="http://schemas.microsoft.com/office/drawing/2014/main" id="{A38D3677-1C5D-41EC-9526-E1675229CD89}"/>
                  </a:ext>
                </a:extLst>
              </p:cNvPr>
              <p:cNvSpPr txBox="1"/>
              <p:nvPr/>
            </p:nvSpPr>
            <p:spPr>
              <a:xfrm>
                <a:off x="744744" y="3424155"/>
                <a:ext cx="17358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800" dirty="0"/>
                  <a:t>Example 2:</a:t>
                </a:r>
              </a:p>
            </p:txBody>
          </p:sp>
        </p:grpSp>
        <p:sp>
          <p:nvSpPr>
            <p:cNvPr id="44" name="Rechteck 43">
              <a:extLst>
                <a:ext uri="{FF2B5EF4-FFF2-40B4-BE49-F238E27FC236}">
                  <a16:creationId xmlns:a16="http://schemas.microsoft.com/office/drawing/2014/main" id="{7BE89102-EA64-4F1D-8E68-4F14EB151E24}"/>
                </a:ext>
              </a:extLst>
            </p:cNvPr>
            <p:cNvSpPr/>
            <p:nvPr/>
          </p:nvSpPr>
          <p:spPr>
            <a:xfrm>
              <a:off x="3172002" y="5997777"/>
              <a:ext cx="1000849" cy="19701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999" dirty="0"/>
            </a:p>
          </p:txBody>
        </p:sp>
        <p:sp>
          <p:nvSpPr>
            <p:cNvPr id="45" name="Textfeld 44">
              <a:extLst>
                <a:ext uri="{FF2B5EF4-FFF2-40B4-BE49-F238E27FC236}">
                  <a16:creationId xmlns:a16="http://schemas.microsoft.com/office/drawing/2014/main" id="{3156776E-A7A9-41D4-A372-42AD09BA663F}"/>
                </a:ext>
              </a:extLst>
            </p:cNvPr>
            <p:cNvSpPr txBox="1"/>
            <p:nvPr/>
          </p:nvSpPr>
          <p:spPr>
            <a:xfrm>
              <a:off x="3172003" y="5972913"/>
              <a:ext cx="476412" cy="230832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algn="l"/>
              <a:r>
                <a:rPr lang="de-DE" sz="900" dirty="0"/>
                <a:t>LEU 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6833324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Destatis_PP_Master_16x9_deutsch_2018">
  <a:themeElements>
    <a:clrScheme name="Statis">
      <a:dk1>
        <a:srgbClr val="1E1E1E"/>
      </a:dk1>
      <a:lt1>
        <a:sysClr val="window" lastClr="FFFFFF"/>
      </a:lt1>
      <a:dk2>
        <a:srgbClr val="4B4B4B"/>
      </a:dk2>
      <a:lt2>
        <a:srgbClr val="90D2FC"/>
      </a:lt2>
      <a:accent1>
        <a:srgbClr val="006298"/>
      </a:accent1>
      <a:accent2>
        <a:srgbClr val="EC4E60"/>
      </a:accent2>
      <a:accent3>
        <a:srgbClr val="E4D022"/>
      </a:accent3>
      <a:accent4>
        <a:srgbClr val="449ADC"/>
      </a:accent4>
      <a:accent5>
        <a:srgbClr val="A02438"/>
      </a:accent5>
      <a:accent6>
        <a:srgbClr val="00B288"/>
      </a:accent6>
      <a:hlink>
        <a:srgbClr val="2C74B5"/>
      </a:hlink>
      <a:folHlink>
        <a:srgbClr val="093261"/>
      </a:folHlink>
    </a:clrScheme>
    <a:fontScheme name="Statis">
      <a:majorFont>
        <a:latin typeface="Statis Sans"/>
        <a:ea typeface=""/>
        <a:cs typeface=""/>
      </a:majorFont>
      <a:minorFont>
        <a:latin typeface="Statis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6350">
          <a:noFill/>
        </a:ln>
      </a:spPr>
      <a:bodyPr rtlCol="0" anchor="ctr"/>
      <a:lstStyle>
        <a:defPPr algn="ctr">
          <a:defRPr sz="20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wrap="none" rtlCol="0">
        <a:spAutoFit/>
      </a:bodyPr>
      <a:lstStyle>
        <a:defPPr algn="l">
          <a:defRPr sz="23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tatisSans_Destatis_PPT_Master_16x9_englisch_2021__MF2021_01_12.pptx" id="{3E6B6A87-AB33-49F8-A46A-89FA3B53122F}" vid="{8BF115E7-3C2B-4E9B-A039-97C8163AC0F5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tatis Sans"/>
        <a:font script="Hebr" typeface="Statis Sans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tatis Sans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tatis Sans"/>
        <a:font script="Hebr" typeface="Statis Sans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tatis Sans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StatisSans_Destatis_PPT_Master_16x9_englisch_2021__MF2021_01_12</Template>
  <TotalTime>0</TotalTime>
  <Words>1455</Words>
  <Application>Microsoft Office PowerPoint</Application>
  <PresentationFormat>Benutzerdefiniert</PresentationFormat>
  <Paragraphs>230</Paragraphs>
  <Slides>18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4" baseType="lpstr">
      <vt:lpstr>Arial</vt:lpstr>
      <vt:lpstr>Statis Sans</vt:lpstr>
      <vt:lpstr>Wingdings</vt:lpstr>
      <vt:lpstr>Cambria Math</vt:lpstr>
      <vt:lpstr>Statis Sans Light</vt:lpstr>
      <vt:lpstr>Destatis_PP_Master_16x9_deutsch_2018</vt:lpstr>
      <vt:lpstr>Similarity metric for comparison of enterprise groups</vt:lpstr>
      <vt:lpstr>Enterprise Groups in Business Registers</vt:lpstr>
      <vt:lpstr>Enterprise Groups</vt:lpstr>
      <vt:lpstr>Enterprise Groups</vt:lpstr>
      <vt:lpstr>Comparison of Enterprise Groups</vt:lpstr>
      <vt:lpstr>Comparison of Enterprise Groups</vt:lpstr>
      <vt:lpstr>Idea of a similarity metric</vt:lpstr>
      <vt:lpstr>Idea of a similarity metric</vt:lpstr>
      <vt:lpstr>Development of a similarity metric for enterprise groups</vt:lpstr>
      <vt:lpstr>Development of a similarity metric for enterprise groups</vt:lpstr>
      <vt:lpstr>Rommelspacher-Urban Metric for the Similarity</vt:lpstr>
      <vt:lpstr>Rommelspacher-Urban Metric for the Similarity</vt:lpstr>
      <vt:lpstr>Use Case 1: two reference years</vt:lpstr>
      <vt:lpstr>Use Case 1: two reference years</vt:lpstr>
      <vt:lpstr>Use Case 2: two sources</vt:lpstr>
      <vt:lpstr>Outlook</vt:lpstr>
      <vt:lpstr>Discussion</vt:lpstr>
      <vt:lpstr>Contact</vt:lpstr>
    </vt:vector>
  </TitlesOfParts>
  <Company>ZIVIT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Gabriele.Bentele@destatis.de</dc:creator>
  <cp:lastModifiedBy>Rommelspacher, Simon (E11)</cp:lastModifiedBy>
  <cp:revision>28</cp:revision>
  <cp:lastPrinted>2020-08-06T18:12:26Z</cp:lastPrinted>
  <dcterms:created xsi:type="dcterms:W3CDTF">2021-01-25T13:27:52Z</dcterms:created>
  <dcterms:modified xsi:type="dcterms:W3CDTF">2023-09-22T08:54:15Z</dcterms:modified>
</cp:coreProperties>
</file>