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7" r:id="rId2"/>
    <p:sldId id="439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36" r:id="rId19"/>
  </p:sldIdLst>
  <p:sldSz cx="12195175" cy="6859588"/>
  <p:notesSz cx="6797675" cy="9928225"/>
  <p:embeddedFontLst>
    <p:embeddedFont>
      <p:font typeface="Cambria Math" panose="02040503050406030204" pitchFamily="18" charset="0"/>
      <p:regular r:id="rId22"/>
    </p:embeddedFont>
    <p:embeddedFont>
      <p:font typeface="Statis Sans" panose="020B0503050000020004" pitchFamily="34" charset="0"/>
      <p:regular r:id="rId23"/>
      <p:bold r:id="rId24"/>
      <p:italic r:id="rId25"/>
      <p:boldItalic r:id="rId26"/>
    </p:embeddedFont>
    <p:embeddedFont>
      <p:font typeface="Statis Sans Light" panose="020B0403050000020004" pitchFamily="34" charset="0"/>
      <p:regular r:id="rId27"/>
      <p:italic r:id="rId28"/>
    </p:embeddedFont>
  </p:embeddedFontLst>
  <p:defaultTextStyle>
    <a:defPPr>
      <a:defRPr lang="de-DE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as Friedrich" initials="MF" lastIdx="1" clrIdx="0">
    <p:extLst>
      <p:ext uri="{19B8F6BF-5375-455C-9EA6-DF929625EA0E}">
        <p15:presenceInfo xmlns:p15="http://schemas.microsoft.com/office/powerpoint/2012/main" userId="8550697cc3795f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EF"/>
    <a:srgbClr val="E1E1E1"/>
    <a:srgbClr val="EAEAEA"/>
    <a:srgbClr val="C3C3C3"/>
    <a:srgbClr val="999999"/>
    <a:srgbClr val="696969"/>
    <a:srgbClr val="FFCC00"/>
    <a:srgbClr val="CC0033"/>
    <a:srgbClr val="90D2FC"/>
    <a:srgbClr val="00B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7382" autoAdjust="0"/>
  </p:normalViewPr>
  <p:slideViewPr>
    <p:cSldViewPr snapToGrid="0" snapToObjects="1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l">
              <a:defRPr sz="1200"/>
            </a:lvl1pPr>
          </a:lstStyle>
          <a:p>
            <a:endParaRPr lang="de-DE" dirty="0">
              <a:latin typeface="Statis Sans" panose="020B05030500000200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7" y="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r">
              <a:defRPr sz="1200"/>
            </a:lvl1pPr>
          </a:lstStyle>
          <a:p>
            <a:fld id="{3CF4DE4A-EBEF-48E6-8F0E-519C84312126}" type="datetimeFigureOut">
              <a:rPr lang="en-GB" smtClean="0">
                <a:latin typeface="Statis Sans" panose="020B0503050000020004" pitchFamily="34" charset="0"/>
              </a:rPr>
              <a:t>22/09/2023</a:t>
            </a:fld>
            <a:endParaRPr lang="en-GB" dirty="0">
              <a:latin typeface="Statis Sans" panose="020B05030500000200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l">
              <a:defRPr sz="1200"/>
            </a:lvl1pPr>
          </a:lstStyle>
          <a:p>
            <a:endParaRPr lang="de-DE" dirty="0">
              <a:latin typeface="Statis Sans" panose="020B05030500000200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7" y="942975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r">
              <a:defRPr sz="1200"/>
            </a:lvl1pPr>
          </a:lstStyle>
          <a:p>
            <a:fld id="{988AD56A-E425-4921-84C1-03420AB58DAC}" type="slidenum">
              <a:rPr lang="en-GB" smtClean="0">
                <a:latin typeface="Statis Sans" panose="020B0503050000020004" pitchFamily="34" charset="0"/>
              </a:rPr>
              <a:t>‹Nr.›</a:t>
            </a:fld>
            <a:endParaRPr lang="en-GB" dirty="0">
              <a:latin typeface="Statis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0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l">
              <a:defRPr sz="1200">
                <a:latin typeface="Statis Sans" panose="020B05030500000200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r">
              <a:defRPr sz="1200">
                <a:latin typeface="Statis Sans" panose="020B0503050000020004" pitchFamily="34" charset="0"/>
              </a:defRPr>
            </a:lvl1pPr>
          </a:lstStyle>
          <a:p>
            <a:fld id="{8D9BBD62-E87A-4D5C-B70B-7C95F8DCB9B3}" type="datetimeFigureOut">
              <a:rPr lang="en-GB" smtClean="0"/>
              <a:pPr/>
              <a:t>22/09/2023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6" tIns="45878" rIns="91756" bIns="4587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756" tIns="45878" rIns="91756" bIns="45878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l">
              <a:defRPr sz="1200">
                <a:latin typeface="Statis Sans" panose="020B05030500000200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r">
              <a:defRPr sz="1200">
                <a:latin typeface="Statis Sans" panose="020B0503050000020004" pitchFamily="34" charset="0"/>
              </a:defRPr>
            </a:lvl1pPr>
          </a:lstStyle>
          <a:p>
            <a:fld id="{74870A76-7E73-40B4-AABF-FD9679C021E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Statis Sans" panose="020B05030500000200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3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13183"/>
            <a:ext cx="9975211" cy="242346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10389" y="3473549"/>
            <a:ext cx="9979973" cy="175300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="0">
                <a:solidFill>
                  <a:schemeClr val="accent4"/>
                </a:solidFill>
                <a:latin typeface="+mn-lt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E72C74-FB13-4409-8728-BAF5C9855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7645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E3EBBA-D243-4CDB-8947-693C2E8359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5678" y="1988360"/>
            <a:ext cx="5289923" cy="38171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3" y="1988360"/>
            <a:ext cx="5289924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4EB37E-F834-4CAD-9441-9A4AFF17A63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45B3F4-00E6-45A8-B9C8-3CD5A4EF231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7CC2905-E077-4A9E-92BB-9749C013B59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67EE67-C119-47EC-8AF4-3B03C57BD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283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2D68EDA-619E-4539-A383-F869491E40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09776" y="1988360"/>
            <a:ext cx="3775825" cy="38171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2" y="1988360"/>
            <a:ext cx="6804772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BFAE45-42CD-44F4-8C78-38F334EA5E6C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40C119-AAF7-4ADB-AD18-FA2B6F5889E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C66147-FE14-499F-9991-ACA939ECD39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03463F-62AB-43DC-B4E1-EE42AC0A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82435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Inh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9F1EA6A-AAA0-4CB2-8B2E-395C5F2913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9201" y="1988360"/>
            <a:ext cx="3775825" cy="38171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81576" y="1988360"/>
            <a:ext cx="6804024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FD51E3-B4EA-47ED-A0BA-D939DF19261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AF7E846-CAE7-4330-AB5F-CF0977AED1F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C92483A-BD93-4B58-B10B-A9F15B6ADA0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5A15C9-E0DE-4199-A42D-479D3A683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982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A6785E-C316-4AF8-8008-FDB1413E746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8D606E-AD1D-4C90-A021-5BD013751D8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AD15A47-E9D7-4B08-B8B8-2423630FD0B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76722E-AD1A-4650-A3F1-353038E56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603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2B5176-54E6-415C-8807-CE6D7F2007E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F95E4E-002D-48BA-BA4C-CB3E50DB0E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B21A35-5B3A-4FF1-8928-216EFFA9EB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530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esttagslogo_Abschluss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05AE674-85F5-42FB-B4AF-6221EAD1D9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61373"/>
            <a:ext cx="9975211" cy="161740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A6B5378-86D3-496A-B164-7393A8185E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7027" y="2729990"/>
            <a:ext cx="3864741" cy="11608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latin typeface="+mn-lt"/>
              </a:defRPr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C26FD313-9B7C-4EF6-9408-353179C4F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2419" y="2729991"/>
            <a:ext cx="3864741" cy="26582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latin typeface="+mn-lt"/>
              </a:defRPr>
            </a:lvl1pPr>
          </a:lstStyle>
          <a:p>
            <a:pPr marL="0" marR="0" lvl="0" indent="0" algn="l" defTabSz="1219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/>
              <a:defRPr/>
            </a:pPr>
            <a:r>
              <a:rPr lang="en-GB"/>
              <a:t>Content (text)</a:t>
            </a:r>
            <a:endParaRPr lang="en-GB" dirty="0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D259C415-7CB8-4480-BE46-B9B5A4AB0C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7027" y="4191512"/>
            <a:ext cx="3864741" cy="11966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1219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+mj-lt"/>
              <a:buNone/>
              <a:tabLst/>
              <a:defRPr/>
            </a:pPr>
            <a:r>
              <a:rPr lang="en-GB"/>
              <a:t>Content (text)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44965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05AE674-85F5-42FB-B4AF-6221EAD1D9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61373"/>
            <a:ext cx="9975211" cy="161740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A6B5378-86D3-496A-B164-7393A8185E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7027" y="2729990"/>
            <a:ext cx="3864741" cy="11608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latin typeface="+mn-lt"/>
              </a:defRPr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C26FD313-9B7C-4EF6-9408-353179C4F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2419" y="2729991"/>
            <a:ext cx="3864741" cy="26582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latin typeface="+mn-lt"/>
              </a:defRPr>
            </a:lvl1pPr>
          </a:lstStyle>
          <a:p>
            <a:pPr marL="0" marR="0" lvl="0" indent="0" algn="l" defTabSz="1219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/>
              <a:defRPr/>
            </a:pPr>
            <a:r>
              <a:rPr lang="en-GB"/>
              <a:t>Content (text)</a:t>
            </a:r>
            <a:endParaRPr lang="en-GB" dirty="0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D259C415-7CB8-4480-BE46-B9B5A4AB0C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7027" y="4191512"/>
            <a:ext cx="3864741" cy="11966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1219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+mj-lt"/>
              <a:buNone/>
              <a:tabLst/>
              <a:defRPr/>
            </a:pPr>
            <a:r>
              <a:rPr lang="en-GB"/>
              <a:t>Content (text)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CA5CF2-658F-4718-A893-27BB6FEE80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872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05AE674-85F5-42FB-B4AF-6221EAD1D9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61373"/>
            <a:ext cx="9975211" cy="161740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51D1F1-D98D-40F0-8B93-05567BEBE3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11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Pikto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03406-CB79-4DD3-B20D-1FBA375E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810389" y="2932092"/>
            <a:ext cx="2607012" cy="2607012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GB" dirty="0" err="1"/>
              <a:t>Pictogramm</a:t>
            </a:r>
            <a:endParaRPr lang="en-GB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361FC6C-EC00-4E24-8F38-577617AFF0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61373"/>
            <a:ext cx="9975211" cy="161740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9C20B6-BD28-4D8D-B3BE-A837E821AD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56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425601" y="1050180"/>
            <a:ext cx="10364761" cy="822413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BE3E3986-A2A0-43FE-859B-2577C12FB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CFCF018-E038-4AB9-9937-D64160637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0444FF5-E3F2-4F30-8A45-2A6424F92F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5601" y="2349500"/>
            <a:ext cx="10364762" cy="3050983"/>
          </a:xfrm>
        </p:spPr>
        <p:txBody>
          <a:bodyPr>
            <a:normAutofit/>
          </a:bodyPr>
          <a:lstStyle>
            <a:lvl1pPr marL="638175" indent="-638175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arabicParenBoth"/>
              <a:defRPr sz="2800">
                <a:latin typeface="+mn-lt"/>
              </a:defRPr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CB6718-03AF-4533-A22F-A4C0AC17C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4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ktu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425601" y="1050180"/>
            <a:ext cx="10359999" cy="822413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BE3E3986-A2A0-43FE-859B-2577C12FB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CFCF018-E038-4AB9-9937-D64160637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0444FF5-E3F2-4F30-8A45-2A6424F92F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5601" y="2349500"/>
            <a:ext cx="10364761" cy="3050983"/>
          </a:xfrm>
        </p:spPr>
        <p:txBody>
          <a:bodyPr>
            <a:normAutofit/>
          </a:bodyPr>
          <a:lstStyle>
            <a:lvl1pPr marL="638175" indent="-63817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+mj-lt"/>
              <a:buAutoNum type="arabicParenBoth"/>
              <a:defRPr sz="2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BFCBC1-CA47-4BE0-98C7-482D103256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54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14D8478D-46B5-406F-8E99-F689FE325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0452" y="1809306"/>
            <a:ext cx="11075148" cy="353943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CD2D89-560C-4313-B38C-EEB12FED9BC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7CE18-4E51-4705-A7C9-37530F4664E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1267FA-818C-433A-93E1-4E52A2D7D8D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2F5BB9A-844B-4DA8-A998-AFB9A5A90F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0452" y="2349500"/>
            <a:ext cx="11075148" cy="3455988"/>
          </a:xfrm>
        </p:spPr>
        <p:txBody>
          <a:bodyPr/>
          <a:lstStyle/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06EFFB-F64C-4099-B364-910EF69DB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810763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4B881-F928-48E8-874D-872087871C0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1863A1-721C-4BED-BB4A-62AFCAC7F2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EB5BB1-DF2C-4B5C-84C1-4F3333EC633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75E2B-8360-4CD8-9C92-232AFF6620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452" y="2349500"/>
            <a:ext cx="11075148" cy="3455988"/>
          </a:xfrm>
        </p:spPr>
        <p:txBody>
          <a:bodyPr/>
          <a:lstStyle/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D7D596B-7FD9-442E-86BF-E6CA6B73F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9223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2" y="1988360"/>
            <a:ext cx="11075148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3E1FC1-44B4-483F-8D32-3644D311230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7262C7-2384-4A84-A42D-686F68DD2D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95786E-038E-43F9-A832-01F4057F228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BE6734-C1B9-4B3A-A19D-A21180B59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0349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2" y="1139617"/>
            <a:ext cx="11075148" cy="46658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A1DDBC-6E29-4BD2-B7A8-987EADE97AB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8E8219-8DB4-44AB-89DD-E403A9C95FB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18398-E3A7-4C53-A8E7-3885DFD45D0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5874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A4754E0-5E52-4526-8320-B7065F1A7A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6437" y="6368385"/>
            <a:ext cx="180000" cy="160606"/>
            <a:chOff x="1264596" y="1634247"/>
            <a:chExt cx="3242553" cy="2893196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C4B1179-38E7-4E2E-BA19-13D7D4D5B48E}"/>
                </a:ext>
              </a:extLst>
            </p:cNvPr>
            <p:cNvSpPr/>
            <p:nvPr/>
          </p:nvSpPr>
          <p:spPr>
            <a:xfrm>
              <a:off x="1290139" y="1883661"/>
              <a:ext cx="681334" cy="1894917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D4889E4-79E8-4BB9-9BC6-44514AF35517}"/>
                </a:ext>
              </a:extLst>
            </p:cNvPr>
            <p:cNvSpPr/>
            <p:nvPr/>
          </p:nvSpPr>
          <p:spPr>
            <a:xfrm>
              <a:off x="2531376" y="2334638"/>
              <a:ext cx="681334" cy="1443940"/>
            </a:xfrm>
            <a:prstGeom prst="rect">
              <a:avLst/>
            </a:prstGeom>
            <a:solidFill>
              <a:srgbClr val="CC00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379256A-BFC9-47D5-80C7-BA5F527234BE}"/>
                </a:ext>
              </a:extLst>
            </p:cNvPr>
            <p:cNvSpPr/>
            <p:nvPr/>
          </p:nvSpPr>
          <p:spPr>
            <a:xfrm>
              <a:off x="3772613" y="1634247"/>
              <a:ext cx="681334" cy="2144331"/>
            </a:xfrm>
            <a:prstGeom prst="rect">
              <a:avLst/>
            </a:prstGeom>
            <a:solidFill>
              <a:srgbClr val="FFCC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9479E7E-3434-462A-9623-B66E5C71DF45}"/>
                </a:ext>
              </a:extLst>
            </p:cNvPr>
            <p:cNvSpPr/>
            <p:nvPr/>
          </p:nvSpPr>
          <p:spPr>
            <a:xfrm>
              <a:off x="1264596" y="4033736"/>
              <a:ext cx="3242553" cy="493707"/>
            </a:xfrm>
            <a:prstGeom prst="rect">
              <a:avLst/>
            </a:prstGeom>
            <a:solidFill>
              <a:srgbClr val="99999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7A948261-0855-4559-A4B1-7EB7DB88C4A8}"/>
              </a:ext>
            </a:extLst>
          </p:cNvPr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710452" y="1118925"/>
            <a:ext cx="11075147" cy="600146"/>
          </a:xfrm>
          <a:prstGeom prst="rect">
            <a:avLst/>
          </a:prstGeom>
        </p:spPr>
        <p:txBody>
          <a:bodyPr vert="horz" lIns="0" tIns="72000" rIns="0" bIns="72000" rtlCol="0" anchor="ctr" anchorCtr="0">
            <a:spAutoFit/>
          </a:bodyPr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710452" y="2349500"/>
            <a:ext cx="11075148" cy="34559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9516742" y="6300663"/>
            <a:ext cx="1501778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0" smtClean="0">
                <a:solidFill>
                  <a:schemeClr val="tx2"/>
                </a:solidFill>
                <a:latin typeface="Statis Sans Light" panose="020B0403050000020004" pitchFamily="34" charset="0"/>
              </a:defRPr>
            </a:lvl1pPr>
          </a:lstStyle>
          <a:p>
            <a:r>
              <a:rPr lang="de-DE">
                <a:latin typeface="Statis Sans Light" panose="020B0403050000020004" pitchFamily="34" charset="0"/>
              </a:rPr>
              <a:t>25.01.2021</a:t>
            </a:r>
            <a:endParaRPr lang="en-GB" dirty="0">
              <a:latin typeface="Statis Sans Light" panose="020B0403050000020004" pitchFamily="34" charset="0"/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1087099" y="6300663"/>
            <a:ext cx="687235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0" smtClean="0">
                <a:solidFill>
                  <a:schemeClr val="tx2"/>
                </a:solidFill>
                <a:latin typeface="Statis Sans Light" panose="020B0403050000020004" pitchFamily="34" charset="0"/>
              </a:defRPr>
            </a:lvl1pPr>
          </a:lstStyle>
          <a:p>
            <a:fld id="{490D50AA-A47B-42B3-AEBF-DBC41AAA668C}" type="slidenum">
              <a:rPr lang="en-GB" smtClean="0"/>
              <a:pPr/>
              <a:t>‹Nr.›</a:t>
            </a:fld>
            <a:endParaRPr lang="en-GB" dirty="0">
              <a:latin typeface="Statis Sans Light" panose="020B0403050000020004" pitchFamily="34" charset="0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2976" y="6300661"/>
            <a:ext cx="849459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Statis Sans Light" panose="020B0403050000020004" pitchFamily="34" charset="0"/>
              </a:defRPr>
            </a:lvl1pPr>
          </a:lstStyle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dirty="0">
              <a:latin typeface="Statis Sans Light" panose="020B04030500000200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3E24834-4765-43C9-A4E2-666FDDDE9889}"/>
              </a:ext>
            </a:extLst>
          </p:cNvPr>
          <p:cNvSpPr/>
          <p:nvPr userDrawn="1"/>
        </p:nvSpPr>
        <p:spPr>
          <a:xfrm>
            <a:off x="10231148" y="561252"/>
            <a:ext cx="1557637" cy="2147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GB" sz="1600" kern="1200" dirty="0">
                <a:solidFill>
                  <a:srgbClr val="999999"/>
                </a:solidFill>
                <a:latin typeface="Statis Sans" panose="020B0503050000020004" pitchFamily="34" charset="0"/>
                <a:ea typeface="+mn-ea"/>
                <a:cs typeface="+mn-cs"/>
              </a:rPr>
              <a:t>destatis.de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9CF110F-0FEB-4A21-9272-A660909721D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60077" y="414912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1" r:id="rId6"/>
    <p:sldLayoutId id="2147483657" r:id="rId7"/>
    <p:sldLayoutId id="2147483659" r:id="rId8"/>
    <p:sldLayoutId id="2147483665" r:id="rId9"/>
    <p:sldLayoutId id="2147483661" r:id="rId10"/>
    <p:sldLayoutId id="2147483664" r:id="rId11"/>
    <p:sldLayoutId id="2147483663" r:id="rId12"/>
    <p:sldLayoutId id="2147483658" r:id="rId13"/>
    <p:sldLayoutId id="2147483662" r:id="rId14"/>
    <p:sldLayoutId id="2147483683" r:id="rId15"/>
    <p:sldLayoutId id="2147483682" r:id="rId16"/>
  </p:sldLayoutIdLst>
  <p:transition>
    <p:fade/>
  </p:transition>
  <p:hf hdr="0"/>
  <p:txStyles>
    <p:titleStyle>
      <a:lvl1pPr algn="l" defTabSz="1219444" rtl="0" eaLnBrk="1" latinLnBrk="0" hangingPunct="1">
        <a:lnSpc>
          <a:spcPct val="8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44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Tx/>
        <a:buNone/>
        <a:defRPr lang="de-DE" sz="2300" b="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355600" indent="-355600" algn="l" defTabSz="1219444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SzPct val="150000"/>
        <a:buFont typeface="Statis Sans" panose="020B0500000000000000" pitchFamily="34" charset="0"/>
        <a:buChar char="»"/>
        <a:tabLst/>
        <a:defRPr sz="2000" b="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17550" indent="-361950" algn="l" defTabSz="1219444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150000"/>
        <a:buFont typeface="Statis Sans" panose="020B0500000000000000" pitchFamily="34" charset="0"/>
        <a:buChar char="»"/>
        <a:defRPr lang="de-DE" sz="2000" b="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990600" indent="-238125" algn="l" defTabSz="1219444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875008" indent="-368374" algn="l" defTabSz="1054311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Statis Sans" pitchFamily="2" charset="2"/>
        <a:buChar char="n"/>
        <a:defRPr sz="1900" b="0" kern="1200" baseline="0">
          <a:solidFill>
            <a:schemeClr val="tx1"/>
          </a:solidFill>
          <a:latin typeface="Statis Sans Light" panose="020B0403050000020004" pitchFamily="34" charset="0"/>
          <a:ea typeface="+mn-ea"/>
          <a:cs typeface="+mn-cs"/>
        </a:defRPr>
      </a:lvl5pPr>
      <a:lvl6pPr marL="2875008" indent="-368374" algn="l" defTabSz="1219444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Statis Sans" pitchFamily="2" charset="2"/>
        <a:buChar char="n"/>
        <a:defRPr sz="1900" b="0" kern="1200" baseline="0">
          <a:solidFill>
            <a:schemeClr val="tx1"/>
          </a:solidFill>
          <a:latin typeface="Statis Sans Light" panose="020B0403050000020004" pitchFamily="34" charset="0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Statis Sans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Statis Sans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Statis Sans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55" userDrawn="1">
          <p15:clr>
            <a:srgbClr val="F26B43"/>
          </p15:clr>
        </p15:guide>
        <p15:guide id="2" pos="439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6" orient="horz" pos="1072" userDrawn="1">
          <p15:clr>
            <a:srgbClr val="F26B43"/>
          </p15:clr>
        </p15:guide>
        <p15:guide id="7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Similarity metric for comparison of enterprise groups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28th Meeting of the Wiesbaden Group on Business Registers</a:t>
            </a:r>
          </a:p>
          <a:p>
            <a:r>
              <a:rPr lang="en-US" dirty="0"/>
              <a:t>The Hague, 03</a:t>
            </a:r>
            <a:r>
              <a:rPr lang="en-US" baseline="30000" dirty="0"/>
              <a:t>rd</a:t>
            </a:r>
            <a:r>
              <a:rPr lang="en-US" dirty="0"/>
              <a:t> October 2023</a:t>
            </a:r>
          </a:p>
          <a:p>
            <a:r>
              <a:rPr lang="en-US" dirty="0"/>
              <a:t>Session 3: </a:t>
            </a:r>
            <a:r>
              <a:rPr lang="en-GB" dirty="0"/>
              <a:t>Globalisation</a:t>
            </a:r>
            <a:r>
              <a:rPr lang="en-US" dirty="0"/>
              <a:t> and Large Case Units</a:t>
            </a:r>
          </a:p>
          <a:p>
            <a:r>
              <a:rPr lang="en-US" dirty="0"/>
              <a:t>Simon Rommelspacher, Adrian Urban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71594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710452" y="897326"/>
            <a:ext cx="11075147" cy="1043344"/>
          </a:xfrm>
        </p:spPr>
        <p:txBody>
          <a:bodyPr/>
          <a:lstStyle/>
          <a:p>
            <a:r>
              <a:rPr lang="en-US" dirty="0"/>
              <a:t>Development of a similarity metric for enterprise groups</a:t>
            </a:r>
            <a:endParaRPr lang="en-GB" dirty="0"/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11F5AEE-979A-4895-AA23-087DD3D233A4}"/>
              </a:ext>
            </a:extLst>
          </p:cNvPr>
          <p:cNvGrpSpPr/>
          <p:nvPr/>
        </p:nvGrpSpPr>
        <p:grpSpPr>
          <a:xfrm>
            <a:off x="612737" y="1917105"/>
            <a:ext cx="10447645" cy="2615968"/>
            <a:chOff x="612737" y="1917105"/>
            <a:chExt cx="10447645" cy="2615968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E2F36231-CF2C-422D-A07D-7E846F73C4A3}"/>
                </a:ext>
              </a:extLst>
            </p:cNvPr>
            <p:cNvGrpSpPr/>
            <p:nvPr/>
          </p:nvGrpSpPr>
          <p:grpSpPr>
            <a:xfrm>
              <a:off x="612737" y="1917105"/>
              <a:ext cx="10447645" cy="1828219"/>
              <a:chOff x="612737" y="1917105"/>
              <a:chExt cx="10447645" cy="1828219"/>
            </a:xfrm>
          </p:grpSpPr>
          <p:grpSp>
            <p:nvGrpSpPr>
              <p:cNvPr id="71" name="Gruppieren 70">
                <a:extLst>
                  <a:ext uri="{FF2B5EF4-FFF2-40B4-BE49-F238E27FC236}">
                    <a16:creationId xmlns:a16="http://schemas.microsoft.com/office/drawing/2014/main" id="{497C8404-AAA7-41C9-9F1E-84657000E4F4}"/>
                  </a:ext>
                </a:extLst>
              </p:cNvPr>
              <p:cNvGrpSpPr/>
              <p:nvPr/>
            </p:nvGrpSpPr>
            <p:grpSpPr>
              <a:xfrm>
                <a:off x="1237269" y="3514492"/>
                <a:ext cx="1064715" cy="230832"/>
                <a:chOff x="1237593" y="3766842"/>
                <a:chExt cx="1064993" cy="230892"/>
              </a:xfrm>
            </p:grpSpPr>
            <p:sp>
              <p:nvSpPr>
                <p:cNvPr id="99" name="Rechteck 98">
                  <a:extLst>
                    <a:ext uri="{FF2B5EF4-FFF2-40B4-BE49-F238E27FC236}">
                      <a16:creationId xmlns:a16="http://schemas.microsoft.com/office/drawing/2014/main" id="{DD4CB67D-9649-4C25-B6D5-B2CE9831B14F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100" name="Textfeld 99">
                  <a:extLst>
                    <a:ext uri="{FF2B5EF4-FFF2-40B4-BE49-F238E27FC236}">
                      <a16:creationId xmlns:a16="http://schemas.microsoft.com/office/drawing/2014/main" id="{6EF24170-53E0-403C-AF93-66A3C86FA9ED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1064993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5     </a:t>
                  </a:r>
                  <a:r>
                    <a:rPr lang="de-DE" sz="900" dirty="0">
                      <a:solidFill>
                        <a:schemeClr val="accent1"/>
                      </a:solidFill>
                    </a:rPr>
                    <a:t>10 EMPL</a:t>
                  </a:r>
                </a:p>
              </p:txBody>
            </p:sp>
          </p:grpSp>
          <p:grpSp>
            <p:nvGrpSpPr>
              <p:cNvPr id="72" name="Gruppieren 71">
                <a:extLst>
                  <a:ext uri="{FF2B5EF4-FFF2-40B4-BE49-F238E27FC236}">
                    <a16:creationId xmlns:a16="http://schemas.microsoft.com/office/drawing/2014/main" id="{817DA452-4B1F-447F-99DC-2B878594DA2C}"/>
                  </a:ext>
                </a:extLst>
              </p:cNvPr>
              <p:cNvGrpSpPr/>
              <p:nvPr/>
            </p:nvGrpSpPr>
            <p:grpSpPr>
              <a:xfrm>
                <a:off x="612737" y="1917105"/>
                <a:ext cx="10447645" cy="1555428"/>
                <a:chOff x="612737" y="3198037"/>
                <a:chExt cx="10447645" cy="1555428"/>
              </a:xfrm>
            </p:grpSpPr>
            <p:grpSp>
              <p:nvGrpSpPr>
                <p:cNvPr id="73" name="Gruppieren 72">
                  <a:extLst>
                    <a:ext uri="{FF2B5EF4-FFF2-40B4-BE49-F238E27FC236}">
                      <a16:creationId xmlns:a16="http://schemas.microsoft.com/office/drawing/2014/main" id="{F3FBD892-97B9-49D7-9143-01129907E756}"/>
                    </a:ext>
                  </a:extLst>
                </p:cNvPr>
                <p:cNvGrpSpPr/>
                <p:nvPr/>
              </p:nvGrpSpPr>
              <p:grpSpPr>
                <a:xfrm>
                  <a:off x="1237269" y="3765960"/>
                  <a:ext cx="1099981" cy="230832"/>
                  <a:chOff x="1237593" y="3766842"/>
                  <a:chExt cx="1100269" cy="230892"/>
                </a:xfrm>
              </p:grpSpPr>
              <p:sp>
                <p:nvSpPr>
                  <p:cNvPr id="97" name="Rechteck 96">
                    <a:extLst>
                      <a:ext uri="{FF2B5EF4-FFF2-40B4-BE49-F238E27FC236}">
                        <a16:creationId xmlns:a16="http://schemas.microsoft.com/office/drawing/2014/main" id="{FE9E215D-DA2E-44F6-B280-886E8E620FE3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98" name="Textfeld 97">
                    <a:extLst>
                      <a:ext uri="{FF2B5EF4-FFF2-40B4-BE49-F238E27FC236}">
                        <a16:creationId xmlns:a16="http://schemas.microsoft.com/office/drawing/2014/main" id="{F49B544F-02EA-4A91-8BE2-5EB0EE554BC1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100269" cy="230892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1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900 EMPL</a:t>
                    </a:r>
                  </a:p>
                </p:txBody>
              </p:sp>
            </p:grpSp>
            <p:grpSp>
              <p:nvGrpSpPr>
                <p:cNvPr id="74" name="Gruppieren 73">
                  <a:extLst>
                    <a:ext uri="{FF2B5EF4-FFF2-40B4-BE49-F238E27FC236}">
                      <a16:creationId xmlns:a16="http://schemas.microsoft.com/office/drawing/2014/main" id="{E890EF09-AE4C-43D9-8945-9E50635C838C}"/>
                    </a:ext>
                  </a:extLst>
                </p:cNvPr>
                <p:cNvGrpSpPr/>
                <p:nvPr/>
              </p:nvGrpSpPr>
              <p:grpSpPr>
                <a:xfrm>
                  <a:off x="1237271" y="4026024"/>
                  <a:ext cx="1099981" cy="230832"/>
                  <a:chOff x="1237593" y="3766842"/>
                  <a:chExt cx="1100268" cy="230892"/>
                </a:xfrm>
              </p:grpSpPr>
              <p:sp>
                <p:nvSpPr>
                  <p:cNvPr id="95" name="Rechteck 94">
                    <a:extLst>
                      <a:ext uri="{FF2B5EF4-FFF2-40B4-BE49-F238E27FC236}">
                        <a16:creationId xmlns:a16="http://schemas.microsoft.com/office/drawing/2014/main" id="{43E17117-0FC8-464C-A48E-6116440BAF53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96" name="Textfeld 95">
                    <a:extLst>
                      <a:ext uri="{FF2B5EF4-FFF2-40B4-BE49-F238E27FC236}">
                        <a16:creationId xmlns:a16="http://schemas.microsoft.com/office/drawing/2014/main" id="{02F55885-A4C7-4766-AB35-0FCA6F413AC2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100268" cy="230892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2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700 EMPL</a:t>
                    </a:r>
                  </a:p>
                </p:txBody>
              </p:sp>
            </p:grpSp>
            <p:grpSp>
              <p:nvGrpSpPr>
                <p:cNvPr id="75" name="Gruppieren 74">
                  <a:extLst>
                    <a:ext uri="{FF2B5EF4-FFF2-40B4-BE49-F238E27FC236}">
                      <a16:creationId xmlns:a16="http://schemas.microsoft.com/office/drawing/2014/main" id="{B80508F6-8ECF-4D9A-9954-BB31CB2C8718}"/>
                    </a:ext>
                  </a:extLst>
                </p:cNvPr>
                <p:cNvGrpSpPr/>
                <p:nvPr/>
              </p:nvGrpSpPr>
              <p:grpSpPr>
                <a:xfrm>
                  <a:off x="1237271" y="4286089"/>
                  <a:ext cx="1091966" cy="230832"/>
                  <a:chOff x="1237593" y="3766842"/>
                  <a:chExt cx="1092251" cy="230892"/>
                </a:xfrm>
              </p:grpSpPr>
              <p:sp>
                <p:nvSpPr>
                  <p:cNvPr id="93" name="Rechteck 92">
                    <a:extLst>
                      <a:ext uri="{FF2B5EF4-FFF2-40B4-BE49-F238E27FC236}">
                        <a16:creationId xmlns:a16="http://schemas.microsoft.com/office/drawing/2014/main" id="{BBB080ED-D8B3-4A84-B1EC-A7EA50CB04DF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94" name="Textfeld 93">
                    <a:extLst>
                      <a:ext uri="{FF2B5EF4-FFF2-40B4-BE49-F238E27FC236}">
                        <a16:creationId xmlns:a16="http://schemas.microsoft.com/office/drawing/2014/main" id="{3F969699-5734-4FD3-B570-91CFDAF20A3E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092251" cy="230892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3    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1 EMPL</a:t>
                    </a:r>
                  </a:p>
                </p:txBody>
              </p:sp>
            </p:grpSp>
            <p:grpSp>
              <p:nvGrpSpPr>
                <p:cNvPr id="76" name="Gruppieren 75">
                  <a:extLst>
                    <a:ext uri="{FF2B5EF4-FFF2-40B4-BE49-F238E27FC236}">
                      <a16:creationId xmlns:a16="http://schemas.microsoft.com/office/drawing/2014/main" id="{6047FC84-4B97-4D2B-B780-31BA0C57768E}"/>
                    </a:ext>
                  </a:extLst>
                </p:cNvPr>
                <p:cNvGrpSpPr/>
                <p:nvPr/>
              </p:nvGrpSpPr>
              <p:grpSpPr>
                <a:xfrm>
                  <a:off x="1237271" y="4522633"/>
                  <a:ext cx="1061509" cy="230832"/>
                  <a:chOff x="1237593" y="3766842"/>
                  <a:chExt cx="1061786" cy="230892"/>
                </a:xfrm>
              </p:grpSpPr>
              <p:sp>
                <p:nvSpPr>
                  <p:cNvPr id="91" name="Rechteck 90">
                    <a:extLst>
                      <a:ext uri="{FF2B5EF4-FFF2-40B4-BE49-F238E27FC236}">
                        <a16:creationId xmlns:a16="http://schemas.microsoft.com/office/drawing/2014/main" id="{746CA04A-DF19-41F5-903A-CF5698AAA155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92" name="Textfeld 91">
                    <a:extLst>
                      <a:ext uri="{FF2B5EF4-FFF2-40B4-BE49-F238E27FC236}">
                        <a16:creationId xmlns:a16="http://schemas.microsoft.com/office/drawing/2014/main" id="{5F820B8B-CA7D-46EE-BE9D-29F159A6BD67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061786" cy="230892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4    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0 EMPL</a:t>
                    </a:r>
                  </a:p>
                </p:txBody>
              </p:sp>
            </p:grpSp>
            <p:sp>
              <p:nvSpPr>
                <p:cNvPr id="77" name="Textfeld 76">
                  <a:extLst>
                    <a:ext uri="{FF2B5EF4-FFF2-40B4-BE49-F238E27FC236}">
                      <a16:creationId xmlns:a16="http://schemas.microsoft.com/office/drawing/2014/main" id="{DF93206E-CB12-49AF-B1F8-F487EDFC2AAF}"/>
                    </a:ext>
                  </a:extLst>
                </p:cNvPr>
                <p:cNvSpPr txBox="1"/>
                <p:nvPr/>
              </p:nvSpPr>
              <p:spPr>
                <a:xfrm>
                  <a:off x="739029" y="3515218"/>
                  <a:ext cx="774571" cy="276999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1200" dirty="0"/>
                    <a:t>Group A:</a:t>
                  </a:r>
                </a:p>
              </p:txBody>
            </p:sp>
            <p:grpSp>
              <p:nvGrpSpPr>
                <p:cNvPr id="78" name="Gruppieren 77">
                  <a:extLst>
                    <a:ext uri="{FF2B5EF4-FFF2-40B4-BE49-F238E27FC236}">
                      <a16:creationId xmlns:a16="http://schemas.microsoft.com/office/drawing/2014/main" id="{339926EE-1867-4043-AFF3-35C78D827B35}"/>
                    </a:ext>
                  </a:extLst>
                </p:cNvPr>
                <p:cNvGrpSpPr/>
                <p:nvPr/>
              </p:nvGrpSpPr>
              <p:grpSpPr>
                <a:xfrm>
                  <a:off x="3151610" y="3749084"/>
                  <a:ext cx="1099981" cy="230832"/>
                  <a:chOff x="1237593" y="3766842"/>
                  <a:chExt cx="1100268" cy="230892"/>
                </a:xfrm>
              </p:grpSpPr>
              <p:sp>
                <p:nvSpPr>
                  <p:cNvPr id="89" name="Rechteck 88">
                    <a:extLst>
                      <a:ext uri="{FF2B5EF4-FFF2-40B4-BE49-F238E27FC236}">
                        <a16:creationId xmlns:a16="http://schemas.microsoft.com/office/drawing/2014/main" id="{88E6A747-4B09-4CB2-A97A-D1BDB60D31BE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90" name="Textfeld 89">
                    <a:extLst>
                      <a:ext uri="{FF2B5EF4-FFF2-40B4-BE49-F238E27FC236}">
                        <a16:creationId xmlns:a16="http://schemas.microsoft.com/office/drawing/2014/main" id="{07C2069F-7FF0-4087-87DE-47B383FA737A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100268" cy="230892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1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900 EMPL</a:t>
                    </a:r>
                  </a:p>
                </p:txBody>
              </p:sp>
            </p:grpSp>
            <p:grpSp>
              <p:nvGrpSpPr>
                <p:cNvPr id="79" name="Gruppieren 78">
                  <a:extLst>
                    <a:ext uri="{FF2B5EF4-FFF2-40B4-BE49-F238E27FC236}">
                      <a16:creationId xmlns:a16="http://schemas.microsoft.com/office/drawing/2014/main" id="{00228DAD-2638-4F49-A1B1-95EF439F2F8F}"/>
                    </a:ext>
                  </a:extLst>
                </p:cNvPr>
                <p:cNvGrpSpPr/>
                <p:nvPr/>
              </p:nvGrpSpPr>
              <p:grpSpPr>
                <a:xfrm>
                  <a:off x="3151610" y="4009148"/>
                  <a:ext cx="1099981" cy="230832"/>
                  <a:chOff x="1237593" y="3766842"/>
                  <a:chExt cx="1100268" cy="230892"/>
                </a:xfrm>
              </p:grpSpPr>
              <p:sp>
                <p:nvSpPr>
                  <p:cNvPr id="87" name="Rechteck 86">
                    <a:extLst>
                      <a:ext uri="{FF2B5EF4-FFF2-40B4-BE49-F238E27FC236}">
                        <a16:creationId xmlns:a16="http://schemas.microsoft.com/office/drawing/2014/main" id="{7EBEAF35-EF54-4437-A1EF-926DFD438AEB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88" name="Textfeld 87">
                    <a:extLst>
                      <a:ext uri="{FF2B5EF4-FFF2-40B4-BE49-F238E27FC236}">
                        <a16:creationId xmlns:a16="http://schemas.microsoft.com/office/drawing/2014/main" id="{EFD750F7-2C60-46D7-A415-CFED86CEEAAF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100268" cy="230892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2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700 EMPL</a:t>
                    </a:r>
                  </a:p>
                </p:txBody>
              </p:sp>
            </p:grpSp>
            <p:grpSp>
              <p:nvGrpSpPr>
                <p:cNvPr id="80" name="Gruppieren 79">
                  <a:extLst>
                    <a:ext uri="{FF2B5EF4-FFF2-40B4-BE49-F238E27FC236}">
                      <a16:creationId xmlns:a16="http://schemas.microsoft.com/office/drawing/2014/main" id="{E83B86EB-3452-45BC-9A19-74EA9A751B3A}"/>
                    </a:ext>
                  </a:extLst>
                </p:cNvPr>
                <p:cNvGrpSpPr/>
                <p:nvPr/>
              </p:nvGrpSpPr>
              <p:grpSpPr>
                <a:xfrm>
                  <a:off x="3151610" y="4269212"/>
                  <a:ext cx="1096775" cy="230832"/>
                  <a:chOff x="1237593" y="3766842"/>
                  <a:chExt cx="1097061" cy="230892"/>
                </a:xfrm>
              </p:grpSpPr>
              <p:sp>
                <p:nvSpPr>
                  <p:cNvPr id="85" name="Rechteck 84">
                    <a:extLst>
                      <a:ext uri="{FF2B5EF4-FFF2-40B4-BE49-F238E27FC236}">
                        <a16:creationId xmlns:a16="http://schemas.microsoft.com/office/drawing/2014/main" id="{83C74618-27C0-4443-8BBC-4521EA602F7D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86" name="Textfeld 85">
                    <a:extLst>
                      <a:ext uri="{FF2B5EF4-FFF2-40B4-BE49-F238E27FC236}">
                        <a16:creationId xmlns:a16="http://schemas.microsoft.com/office/drawing/2014/main" id="{FBD50CA1-8E8F-45F7-8EBC-6577EDEAC6E9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097061" cy="230892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6  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50 EMPL</a:t>
                    </a:r>
                  </a:p>
                </p:txBody>
              </p:sp>
            </p:grpSp>
            <p:sp>
              <p:nvSpPr>
                <p:cNvPr id="81" name="Textfeld 80">
                  <a:extLst>
                    <a:ext uri="{FF2B5EF4-FFF2-40B4-BE49-F238E27FC236}">
                      <a16:creationId xmlns:a16="http://schemas.microsoft.com/office/drawing/2014/main" id="{65C4E8FD-35DE-4EBE-97F0-5095C799A633}"/>
                    </a:ext>
                  </a:extLst>
                </p:cNvPr>
                <p:cNvSpPr txBox="1"/>
                <p:nvPr/>
              </p:nvSpPr>
              <p:spPr>
                <a:xfrm>
                  <a:off x="2653367" y="3498341"/>
                  <a:ext cx="779381" cy="276999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1200" dirty="0"/>
                    <a:t>Group B: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feld 81">
                      <a:extLst>
                        <a:ext uri="{FF2B5EF4-FFF2-40B4-BE49-F238E27FC236}">
                          <a16:creationId xmlns:a16="http://schemas.microsoft.com/office/drawing/2014/main" id="{C5B06895-4A80-4123-92B5-40E39A828C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53463" y="3826574"/>
                      <a:ext cx="6306919" cy="52950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𝑆𝑖𝑚𝑖𝑙𝑎𝑟𝑖𝑡𝑦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𝐿𝐸𝑈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𝐿𝐸𝑈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0.5∗</m:t>
                          </m:r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+0.5∗</m:t>
                          </m:r>
                          <m:f>
                            <m:f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</m:oMath>
                      </a14:m>
                      <a:r>
                        <a:rPr lang="de-DE" sz="2000" dirty="0"/>
                        <a:t>0.53</a:t>
                      </a:r>
                    </a:p>
                  </p:txBody>
                </p:sp>
              </mc:Choice>
              <mc:Fallback xmlns="">
                <p:sp>
                  <p:nvSpPr>
                    <p:cNvPr id="82" name="Textfeld 81">
                      <a:extLst>
                        <a:ext uri="{FF2B5EF4-FFF2-40B4-BE49-F238E27FC236}">
                          <a16:creationId xmlns:a16="http://schemas.microsoft.com/office/drawing/2014/main" id="{C5B06895-4A80-4123-92B5-40E39A828C1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53463" y="3826574"/>
                      <a:ext cx="6306919" cy="529504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930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3" name="Gerade Verbindung mit Pfeil 82">
                  <a:extLst>
                    <a:ext uri="{FF2B5EF4-FFF2-40B4-BE49-F238E27FC236}">
                      <a16:creationId xmlns:a16="http://schemas.microsoft.com/office/drawing/2014/main" id="{35044CE7-4B30-4A4E-A82E-D0BE89166E4C}"/>
                    </a:ext>
                  </a:extLst>
                </p:cNvPr>
                <p:cNvCxnSpPr/>
                <p:nvPr/>
              </p:nvCxnSpPr>
              <p:spPr>
                <a:xfrm>
                  <a:off x="4310747" y="4084248"/>
                  <a:ext cx="442716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feld 83">
                  <a:extLst>
                    <a:ext uri="{FF2B5EF4-FFF2-40B4-BE49-F238E27FC236}">
                      <a16:creationId xmlns:a16="http://schemas.microsoft.com/office/drawing/2014/main" id="{0F670408-85F5-43B9-95AE-68945B0D7BE2}"/>
                    </a:ext>
                  </a:extLst>
                </p:cNvPr>
                <p:cNvSpPr txBox="1"/>
                <p:nvPr/>
              </p:nvSpPr>
              <p:spPr>
                <a:xfrm>
                  <a:off x="612737" y="3198037"/>
                  <a:ext cx="17358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800" dirty="0"/>
                    <a:t>Example 3:</a:t>
                  </a:r>
                </a:p>
              </p:txBody>
            </p:sp>
          </p:grpSp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06D7A678-D03E-4C91-BA21-78EE96545EBC}"/>
                </a:ext>
              </a:extLst>
            </p:cNvPr>
            <p:cNvGrpSpPr/>
            <p:nvPr/>
          </p:nvGrpSpPr>
          <p:grpSpPr>
            <a:xfrm>
              <a:off x="2653367" y="3531370"/>
              <a:ext cx="8251139" cy="1001703"/>
              <a:chOff x="2805767" y="3650741"/>
              <a:chExt cx="8251139" cy="1001703"/>
            </a:xfrm>
          </p:grpSpPr>
          <p:grpSp>
            <p:nvGrpSpPr>
              <p:cNvPr id="59" name="Gruppieren 58">
                <a:extLst>
                  <a:ext uri="{FF2B5EF4-FFF2-40B4-BE49-F238E27FC236}">
                    <a16:creationId xmlns:a16="http://schemas.microsoft.com/office/drawing/2014/main" id="{A381E281-BCF6-4A27-A2B0-28B99E518456}"/>
                  </a:ext>
                </a:extLst>
              </p:cNvPr>
              <p:cNvGrpSpPr/>
              <p:nvPr/>
            </p:nvGrpSpPr>
            <p:grpSpPr>
              <a:xfrm>
                <a:off x="3304010" y="3901484"/>
                <a:ext cx="1032655" cy="230832"/>
                <a:chOff x="1237593" y="3766842"/>
                <a:chExt cx="1032924" cy="230892"/>
              </a:xfrm>
            </p:grpSpPr>
            <p:sp>
              <p:nvSpPr>
                <p:cNvPr id="69" name="Rechteck 68">
                  <a:extLst>
                    <a:ext uri="{FF2B5EF4-FFF2-40B4-BE49-F238E27FC236}">
                      <a16:creationId xmlns:a16="http://schemas.microsoft.com/office/drawing/2014/main" id="{EB41F68A-A374-4A9D-B1D2-5AD5739231D6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70" name="Textfeld 69">
                  <a:extLst>
                    <a:ext uri="{FF2B5EF4-FFF2-40B4-BE49-F238E27FC236}">
                      <a16:creationId xmlns:a16="http://schemas.microsoft.com/office/drawing/2014/main" id="{4EA60A19-3199-400B-92B0-6B0879D1E832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1032924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3     </a:t>
                  </a:r>
                  <a:r>
                    <a:rPr lang="de-DE" sz="900" dirty="0">
                      <a:solidFill>
                        <a:schemeClr val="accent1"/>
                      </a:solidFill>
                    </a:rPr>
                    <a:t>1 EMPL</a:t>
                  </a:r>
                </a:p>
              </p:txBody>
            </p:sp>
          </p:grpSp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DA4ED4A4-E724-42C5-BB4F-A183E267BDC0}"/>
                  </a:ext>
                </a:extLst>
              </p:cNvPr>
              <p:cNvGrpSpPr/>
              <p:nvPr/>
            </p:nvGrpSpPr>
            <p:grpSpPr>
              <a:xfrm>
                <a:off x="3304010" y="4161548"/>
                <a:ext cx="1032655" cy="230832"/>
                <a:chOff x="1237593" y="3766842"/>
                <a:chExt cx="1032924" cy="230892"/>
              </a:xfrm>
            </p:grpSpPr>
            <p:sp>
              <p:nvSpPr>
                <p:cNvPr id="67" name="Rechteck 66">
                  <a:extLst>
                    <a:ext uri="{FF2B5EF4-FFF2-40B4-BE49-F238E27FC236}">
                      <a16:creationId xmlns:a16="http://schemas.microsoft.com/office/drawing/2014/main" id="{6B5FFE6A-EEBD-46FB-AFAC-EE5E11390AAA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68" name="Textfeld 67">
                  <a:extLst>
                    <a:ext uri="{FF2B5EF4-FFF2-40B4-BE49-F238E27FC236}">
                      <a16:creationId xmlns:a16="http://schemas.microsoft.com/office/drawing/2014/main" id="{65FA82D4-999B-4D1E-B680-BEC0BA022F4A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1032924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4     </a:t>
                  </a:r>
                  <a:r>
                    <a:rPr lang="de-DE" sz="900" dirty="0">
                      <a:solidFill>
                        <a:schemeClr val="accent1"/>
                      </a:solidFill>
                    </a:rPr>
                    <a:t>0 EMPL</a:t>
                  </a:r>
                </a:p>
              </p:txBody>
            </p:sp>
          </p:grpSp>
          <p:grpSp>
            <p:nvGrpSpPr>
              <p:cNvPr id="61" name="Gruppieren 60">
                <a:extLst>
                  <a:ext uri="{FF2B5EF4-FFF2-40B4-BE49-F238E27FC236}">
                    <a16:creationId xmlns:a16="http://schemas.microsoft.com/office/drawing/2014/main" id="{171BCFA9-EC71-468A-ADFB-3A28C4C7AE69}"/>
                  </a:ext>
                </a:extLst>
              </p:cNvPr>
              <p:cNvGrpSpPr/>
              <p:nvPr/>
            </p:nvGrpSpPr>
            <p:grpSpPr>
              <a:xfrm>
                <a:off x="3304010" y="4421612"/>
                <a:ext cx="1035861" cy="230832"/>
                <a:chOff x="1237593" y="3766842"/>
                <a:chExt cx="1036131" cy="230892"/>
              </a:xfrm>
            </p:grpSpPr>
            <p:sp>
              <p:nvSpPr>
                <p:cNvPr id="65" name="Rechteck 64">
                  <a:extLst>
                    <a:ext uri="{FF2B5EF4-FFF2-40B4-BE49-F238E27FC236}">
                      <a16:creationId xmlns:a16="http://schemas.microsoft.com/office/drawing/2014/main" id="{91E13ED6-2AC4-43E3-B991-D288821EF961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66" name="Textfeld 65">
                  <a:extLst>
                    <a:ext uri="{FF2B5EF4-FFF2-40B4-BE49-F238E27FC236}">
                      <a16:creationId xmlns:a16="http://schemas.microsoft.com/office/drawing/2014/main" id="{B12BC6E6-273D-41FA-9CF1-BBE6C7BCC226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1036131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5   </a:t>
                  </a:r>
                  <a:r>
                    <a:rPr lang="de-DE" sz="900" dirty="0">
                      <a:solidFill>
                        <a:schemeClr val="accent1"/>
                      </a:solidFill>
                    </a:rPr>
                    <a:t>10 EMPL</a:t>
                  </a:r>
                </a:p>
              </p:txBody>
            </p:sp>
          </p:grpSp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CBB60CDA-723E-489F-B3EE-E86976774B06}"/>
                  </a:ext>
                </a:extLst>
              </p:cNvPr>
              <p:cNvSpPr txBox="1"/>
              <p:nvPr/>
            </p:nvSpPr>
            <p:spPr>
              <a:xfrm>
                <a:off x="2805767" y="3650741"/>
                <a:ext cx="772969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1200" dirty="0"/>
                  <a:t>Group C: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feld 62">
                    <a:extLst>
                      <a:ext uri="{FF2B5EF4-FFF2-40B4-BE49-F238E27FC236}">
                        <a16:creationId xmlns:a16="http://schemas.microsoft.com/office/drawing/2014/main" id="{A4B4CAB1-C935-44AA-AA84-E0D07625267F}"/>
                      </a:ext>
                    </a:extLst>
                  </p:cNvPr>
                  <p:cNvSpPr txBox="1"/>
                  <p:nvPr/>
                </p:nvSpPr>
                <p:spPr>
                  <a:xfrm>
                    <a:off x="4905863" y="3978974"/>
                    <a:ext cx="6151043" cy="52950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𝑆𝑖𝑚𝑖𝑙𝑎𝑟𝑖𝑡𝑦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𝐿𝐸𝑈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𝐿𝐸𝑈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0.5∗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+0.5∗</m:t>
                        </m:r>
                        <m:f>
                          <m:f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a14:m>
                    <a:r>
                      <a:rPr lang="de-DE" sz="2000" dirty="0"/>
                      <a:t>0.7</a:t>
                    </a:r>
                  </a:p>
                </p:txBody>
              </p:sp>
            </mc:Choice>
            <mc:Fallback xmlns="">
              <p:sp>
                <p:nvSpPr>
                  <p:cNvPr id="63" name="Textfeld 62">
                    <a:extLst>
                      <a:ext uri="{FF2B5EF4-FFF2-40B4-BE49-F238E27FC236}">
                        <a16:creationId xmlns:a16="http://schemas.microsoft.com/office/drawing/2014/main" id="{A4B4CAB1-C935-44AA-AA84-E0D0762526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5863" y="3978974"/>
                    <a:ext cx="6151043" cy="52950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804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Gerade Verbindung mit Pfeil 63">
                <a:extLst>
                  <a:ext uri="{FF2B5EF4-FFF2-40B4-BE49-F238E27FC236}">
                    <a16:creationId xmlns:a16="http://schemas.microsoft.com/office/drawing/2014/main" id="{05529B3C-EA19-4BFA-A946-134C738DA3A5}"/>
                  </a:ext>
                </a:extLst>
              </p:cNvPr>
              <p:cNvCxnSpPr/>
              <p:nvPr/>
            </p:nvCxnSpPr>
            <p:spPr>
              <a:xfrm>
                <a:off x="4463147" y="4236648"/>
                <a:ext cx="442716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extplatzhalter 6">
            <a:extLst>
              <a:ext uri="{FF2B5EF4-FFF2-40B4-BE49-F238E27FC236}">
                <a16:creationId xmlns:a16="http://schemas.microsoft.com/office/drawing/2014/main" id="{29DE369B-0663-402C-B530-E9670C494BB5}"/>
              </a:ext>
            </a:extLst>
          </p:cNvPr>
          <p:cNvSpPr txBox="1">
            <a:spLocks/>
          </p:cNvSpPr>
          <p:nvPr/>
        </p:nvSpPr>
        <p:spPr bwMode="gray">
          <a:xfrm>
            <a:off x="612737" y="4726575"/>
            <a:ext cx="11072265" cy="160789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r>
              <a:rPr lang="en-US" dirty="0"/>
              <a:t>Similarity (A, C) &gt; Similarity (A, B) although more employees (EMPL) are part of group B</a:t>
            </a:r>
          </a:p>
          <a:p>
            <a:pPr lvl="1"/>
            <a:r>
              <a:rPr lang="en-US" dirty="0"/>
              <a:t>Employees should be considered in the calculation of the similarity</a:t>
            </a:r>
          </a:p>
          <a:p>
            <a:pPr marL="0" lvl="1" indent="0">
              <a:buFont typeface="Statis Sans" panose="020B0500000000000000" pitchFamily="34" charset="0"/>
              <a:buNone/>
            </a:pPr>
            <a:endParaRPr lang="en-US" dirty="0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DB5FE1E2-808D-467A-83C4-7EC663020EE2}"/>
              </a:ext>
            </a:extLst>
          </p:cNvPr>
          <p:cNvSpPr/>
          <p:nvPr/>
        </p:nvSpPr>
        <p:spPr>
          <a:xfrm rot="869092">
            <a:off x="880146" y="3079207"/>
            <a:ext cx="3573705" cy="139563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9486DC16-4062-49D0-BDA3-205B4E449569}"/>
              </a:ext>
            </a:extLst>
          </p:cNvPr>
          <p:cNvSpPr/>
          <p:nvPr/>
        </p:nvSpPr>
        <p:spPr>
          <a:xfrm>
            <a:off x="762403" y="2468739"/>
            <a:ext cx="3932468" cy="4879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92621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Rommelspacher</a:t>
            </a:r>
            <a:r>
              <a:rPr lang="en-US" dirty="0"/>
              <a:t>-Urban Metric for the Similarity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6">
                <a:extLst>
                  <a:ext uri="{FF2B5EF4-FFF2-40B4-BE49-F238E27FC236}">
                    <a16:creationId xmlns:a16="http://schemas.microsoft.com/office/drawing/2014/main" id="{15D599D1-07BD-4A37-B8DF-1AC15B6AAACD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366568" y="2130278"/>
                <a:ext cx="11762913" cy="345518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1219444" rtl="0" eaLnBrk="1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800"/>
                  </a:spcAft>
                  <a:buFontTx/>
                  <a:buNone/>
                  <a:defRPr lang="de-DE" sz="2300" b="0" kern="1200" baseline="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355600" indent="-355600" algn="l" defTabSz="1219444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SzPct val="150000"/>
                  <a:buFont typeface="Statis Sans" panose="020B0500000000000000" pitchFamily="34" charset="0"/>
                  <a:buChar char="»"/>
                  <a:tabLst/>
                  <a:defRPr sz="2000" b="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717550" indent="-361950" algn="l" defTabSz="1219444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2"/>
                  </a:buClr>
                  <a:buSzPct val="150000"/>
                  <a:buFont typeface="Statis Sans" panose="020B0500000000000000" pitchFamily="34" charset="0"/>
                  <a:buChar char="»"/>
                  <a:defRPr lang="de-DE" sz="2000" b="0" kern="1200" baseline="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990600" indent="-238125" algn="l" defTabSz="1219444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 sz="1800" b="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875008" indent="-368374" algn="l" defTabSz="1054311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bg1"/>
                  </a:buClr>
                  <a:buSzPct val="80000"/>
                  <a:buFont typeface="Statis Sans" pitchFamily="2" charset="2"/>
                  <a:buChar char="n"/>
                  <a:defRPr sz="1900" b="0" kern="1200" baseline="0">
                    <a:solidFill>
                      <a:schemeClr val="tx1"/>
                    </a:solidFill>
                    <a:latin typeface="Statis Sans Light" panose="020B0403050000020004" pitchFamily="34" charset="0"/>
                    <a:ea typeface="+mn-ea"/>
                    <a:cs typeface="+mn-cs"/>
                  </a:defRPr>
                </a:lvl5pPr>
                <a:lvl6pPr marL="2875008" indent="-368374" algn="l" defTabSz="1219444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bg1"/>
                  </a:buClr>
                  <a:buSzPct val="80000"/>
                  <a:buFont typeface="Statis Sans" pitchFamily="2" charset="2"/>
                  <a:buChar char="n"/>
                  <a:defRPr sz="1900" b="0" kern="1200" baseline="0">
                    <a:solidFill>
                      <a:schemeClr val="tx1"/>
                    </a:solidFill>
                    <a:latin typeface="Statis Sans Light" panose="020B0403050000020004" pitchFamily="34" charset="0"/>
                    <a:ea typeface="+mn-ea"/>
                    <a:cs typeface="+mn-cs"/>
                  </a:defRPr>
                </a:lvl6pPr>
                <a:lvl7pPr marL="3963192" indent="-304861" algn="l" defTabSz="1219444" rtl="0" eaLnBrk="1" latinLnBrk="0" hangingPunct="1">
                  <a:spcBef>
                    <a:spcPct val="20000"/>
                  </a:spcBef>
                  <a:buFont typeface="Statis Sans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2914" indent="-304861" algn="l" defTabSz="1219444" rtl="0" eaLnBrk="1" latinLnBrk="0" hangingPunct="1">
                  <a:spcBef>
                    <a:spcPct val="20000"/>
                  </a:spcBef>
                  <a:buFont typeface="Statis Sans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2636" indent="-304861" algn="l" defTabSz="1219444" rtl="0" eaLnBrk="1" latinLnBrk="0" hangingPunct="1">
                  <a:spcBef>
                    <a:spcPct val="20000"/>
                  </a:spcBef>
                  <a:buFont typeface="Statis Sans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sz="100" dirty="0"/>
              </a:p>
              <a:p>
                <a:pPr lvl="1"/>
                <a:endParaRPr lang="en-US" sz="100" dirty="0"/>
              </a:p>
              <a:p>
                <a:pPr lvl="1"/>
                <a:endParaRPr lang="en-US" sz="10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>
                          <a:latin typeface="Cambria Math" panose="02040503050406030204" pitchFamily="18" charset="0"/>
                        </a:rPr>
                        <m:t>𝑅𝑈𝑀𝑆</m:t>
                      </m:r>
                      <m:d>
                        <m:dPr>
                          <m:ctrlPr>
                            <a:rPr lang="de-DE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de-DE" sz="1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∩</m:t>
                                      </m:r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∩</m:t>
                                      </m:r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𝐸𝑚𝑝𝑙𝑜𝑦𝑒𝑒𝑠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000" i="1">
                                                  <a:latin typeface="Cambria Math" panose="02040503050406030204" pitchFamily="18" charset="0"/>
                                                </a:rPr>
                                                <m:t>𝐿𝐸𝑈</m:t>
                                              </m:r>
                                            </m:e>
                                          </m:d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∩</m:t>
                                          </m:r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1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𝐿𝐸𝑈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𝐸𝑚𝑝𝑙𝑜𝑦𝑒𝑒𝑠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𝐸𝑚𝑝𝑙𝑜𝑦𝑒𝑒𝑠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000" i="1">
                                                  <a:latin typeface="Cambria Math" panose="02040503050406030204" pitchFamily="18" charset="0"/>
                                                </a:rPr>
                                                <m:t>𝐿𝐸𝑈</m:t>
                                              </m:r>
                                            </m:e>
                                          </m:d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∩</m:t>
                                          </m:r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1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𝐿𝐸𝑈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𝐸𝑚𝑝𝑙𝑜𝑦𝑒𝑒𝑠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  ,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  <m:t>𝐸𝑚𝑝𝑙𝑜𝑦𝑒𝑒𝑠</m:t>
                                  </m:r>
                                  <m:d>
                                    <m:dPr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  <m:t>𝐸𝑚𝑝𝑙𝑜𝑦𝑒𝑒𝑠</m:t>
                                  </m:r>
                                  <m:d>
                                    <m:dPr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∩</m:t>
                                      </m:r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∩</m:t>
                                      </m:r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d>
                                        <m:dPr>
                                          <m:ctrlP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𝐿𝐸𝑈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  <m:r>
                                <a:rPr lang="de-D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,                                    </m:t>
                              </m:r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          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  <m:t>𝐸𝑚𝑝𝑙𝑜𝑦𝑒𝑒𝑠</m:t>
                                  </m:r>
                                  <m:d>
                                    <m:dPr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</a:rPr>
                                    <m:t>𝐸𝑚𝑝𝑙𝑜𝑦𝑒𝑒𝑠</m:t>
                                  </m:r>
                                  <m:d>
                                    <m:dPr>
                                      <m:ctrlP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de-DE" sz="1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1000" dirty="0"/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𝑈𝑛𝑑𝑒𝑟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und  </a:t>
                </a:r>
                <a14:m>
                  <m:oMath xmlns:m="http://schemas.openxmlformats.org/officeDocument/2006/math"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de-DE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Overlapping legal units and employees are considered in the calculation of RUMS  </a:t>
                </a:r>
              </a:p>
              <a:p>
                <a:pPr lvl="1"/>
                <a:r>
                  <a:rPr lang="en-US" dirty="0"/>
                  <a:t>Parameters  a, b, c and d can be adjusted flexibly for a different weighting</a:t>
                </a:r>
              </a:p>
            </p:txBody>
          </p:sp>
        </mc:Choice>
        <mc:Fallback xmlns="">
          <p:sp>
            <p:nvSpPr>
              <p:cNvPr id="10" name="Textplatzhalter 6">
                <a:extLst>
                  <a:ext uri="{FF2B5EF4-FFF2-40B4-BE49-F238E27FC236}">
                    <a16:creationId xmlns:a16="http://schemas.microsoft.com/office/drawing/2014/main" id="{15D599D1-07BD-4A37-B8DF-1AC15B6AA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66568" y="2130278"/>
                <a:ext cx="11762913" cy="3455188"/>
              </a:xfrm>
              <a:prstGeom prst="rect">
                <a:avLst/>
              </a:prstGeom>
              <a:blipFill>
                <a:blip r:embed="rId2"/>
                <a:stretch>
                  <a:fillRect l="-19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2734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Rommelspacher</a:t>
            </a:r>
            <a:r>
              <a:rPr lang="en-US" dirty="0"/>
              <a:t>-Urban Metric for the Similarity</a:t>
            </a:r>
            <a:endParaRPr lang="en-GB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B312141-556B-4770-BA5B-E6F6D1053922}"/>
              </a:ext>
            </a:extLst>
          </p:cNvPr>
          <p:cNvSpPr txBox="1">
            <a:spLocks/>
          </p:cNvSpPr>
          <p:nvPr/>
        </p:nvSpPr>
        <p:spPr bwMode="gray">
          <a:xfrm>
            <a:off x="710452" y="4585719"/>
            <a:ext cx="11075148" cy="174875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RUMS(A, B) is significantly higher than RUMS(A, C)  Group B contains the legal units with the most employees</a:t>
            </a:r>
            <a:endParaRPr lang="en-US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474FEB8-ED07-4C56-8811-CC9E4C4FF167}"/>
              </a:ext>
            </a:extLst>
          </p:cNvPr>
          <p:cNvGrpSpPr/>
          <p:nvPr/>
        </p:nvGrpSpPr>
        <p:grpSpPr>
          <a:xfrm>
            <a:off x="609973" y="1821051"/>
            <a:ext cx="11441077" cy="2680273"/>
            <a:chOff x="344290" y="1667676"/>
            <a:chExt cx="11995497" cy="2782577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E261B3F9-2579-47EC-A371-A24573F6EF70}"/>
                </a:ext>
              </a:extLst>
            </p:cNvPr>
            <p:cNvGrpSpPr/>
            <p:nvPr/>
          </p:nvGrpSpPr>
          <p:grpSpPr>
            <a:xfrm>
              <a:off x="344290" y="1667676"/>
              <a:ext cx="11952203" cy="1837035"/>
              <a:chOff x="612737" y="1917105"/>
              <a:chExt cx="11952203" cy="1837035"/>
            </a:xfrm>
          </p:grpSpPr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4FF6BCBD-3B63-40D8-8657-968232FEB333}"/>
                  </a:ext>
                </a:extLst>
              </p:cNvPr>
              <p:cNvGrpSpPr/>
              <p:nvPr/>
            </p:nvGrpSpPr>
            <p:grpSpPr>
              <a:xfrm>
                <a:off x="1237271" y="3514497"/>
                <a:ext cx="1116310" cy="239643"/>
                <a:chOff x="1237593" y="3766842"/>
                <a:chExt cx="1116600" cy="239705"/>
              </a:xfrm>
            </p:grpSpPr>
            <p:sp>
              <p:nvSpPr>
                <p:cNvPr id="54" name="Rechteck 53">
                  <a:extLst>
                    <a:ext uri="{FF2B5EF4-FFF2-40B4-BE49-F238E27FC236}">
                      <a16:creationId xmlns:a16="http://schemas.microsoft.com/office/drawing/2014/main" id="{52386401-62E8-4DB4-B7EF-B4C3A07A8268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55" name="Textfeld 54">
                  <a:extLst>
                    <a:ext uri="{FF2B5EF4-FFF2-40B4-BE49-F238E27FC236}">
                      <a16:creationId xmlns:a16="http://schemas.microsoft.com/office/drawing/2014/main" id="{2967552A-F800-48F3-93D3-70424DBCDD75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1116600" cy="239705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5    </a:t>
                  </a:r>
                  <a:r>
                    <a:rPr lang="de-DE" sz="900" dirty="0">
                      <a:solidFill>
                        <a:schemeClr val="accent1"/>
                      </a:solidFill>
                    </a:rPr>
                    <a:t>10 EMPL</a:t>
                  </a:r>
                </a:p>
              </p:txBody>
            </p:sp>
          </p:grpSp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C0FEB942-48BE-4A3E-A234-E4E14B767008}"/>
                  </a:ext>
                </a:extLst>
              </p:cNvPr>
              <p:cNvGrpSpPr/>
              <p:nvPr/>
            </p:nvGrpSpPr>
            <p:grpSpPr>
              <a:xfrm>
                <a:off x="612737" y="1917105"/>
                <a:ext cx="11952203" cy="1564244"/>
                <a:chOff x="612737" y="3198037"/>
                <a:chExt cx="11952203" cy="1564244"/>
              </a:xfrm>
            </p:grpSpPr>
            <p:grpSp>
              <p:nvGrpSpPr>
                <p:cNvPr id="28" name="Gruppieren 27">
                  <a:extLst>
                    <a:ext uri="{FF2B5EF4-FFF2-40B4-BE49-F238E27FC236}">
                      <a16:creationId xmlns:a16="http://schemas.microsoft.com/office/drawing/2014/main" id="{6D6EEEA1-A45A-4A7D-84B6-9C5E523EBFF0}"/>
                    </a:ext>
                  </a:extLst>
                </p:cNvPr>
                <p:cNvGrpSpPr/>
                <p:nvPr/>
              </p:nvGrpSpPr>
              <p:grpSpPr>
                <a:xfrm>
                  <a:off x="1237271" y="3765965"/>
                  <a:ext cx="1119671" cy="239643"/>
                  <a:chOff x="1237593" y="3766842"/>
                  <a:chExt cx="1119963" cy="239705"/>
                </a:xfrm>
              </p:grpSpPr>
              <p:sp>
                <p:nvSpPr>
                  <p:cNvPr id="52" name="Rechteck 51">
                    <a:extLst>
                      <a:ext uri="{FF2B5EF4-FFF2-40B4-BE49-F238E27FC236}">
                        <a16:creationId xmlns:a16="http://schemas.microsoft.com/office/drawing/2014/main" id="{48F7AC9C-7E9F-4A21-9E21-2452B535470E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53" name="Textfeld 52">
                    <a:extLst>
                      <a:ext uri="{FF2B5EF4-FFF2-40B4-BE49-F238E27FC236}">
                        <a16:creationId xmlns:a16="http://schemas.microsoft.com/office/drawing/2014/main" id="{D2C61EBB-5252-403F-8C7C-9551E17367E6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119963" cy="239705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1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900 EMPL</a:t>
                    </a:r>
                  </a:p>
                </p:txBody>
              </p:sp>
            </p:grpSp>
            <p:grpSp>
              <p:nvGrpSpPr>
                <p:cNvPr id="29" name="Gruppieren 28">
                  <a:extLst>
                    <a:ext uri="{FF2B5EF4-FFF2-40B4-BE49-F238E27FC236}">
                      <a16:creationId xmlns:a16="http://schemas.microsoft.com/office/drawing/2014/main" id="{E6593641-5951-467C-B510-5F33D413A475}"/>
                    </a:ext>
                  </a:extLst>
                </p:cNvPr>
                <p:cNvGrpSpPr/>
                <p:nvPr/>
              </p:nvGrpSpPr>
              <p:grpSpPr>
                <a:xfrm>
                  <a:off x="1237271" y="4026029"/>
                  <a:ext cx="1119671" cy="239643"/>
                  <a:chOff x="1237593" y="3766842"/>
                  <a:chExt cx="1119963" cy="239705"/>
                </a:xfrm>
              </p:grpSpPr>
              <p:sp>
                <p:nvSpPr>
                  <p:cNvPr id="50" name="Rechteck 49">
                    <a:extLst>
                      <a:ext uri="{FF2B5EF4-FFF2-40B4-BE49-F238E27FC236}">
                        <a16:creationId xmlns:a16="http://schemas.microsoft.com/office/drawing/2014/main" id="{46AC3D8A-E9F9-44A5-9B1C-685C5E64A51F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51" name="Textfeld 50">
                    <a:extLst>
                      <a:ext uri="{FF2B5EF4-FFF2-40B4-BE49-F238E27FC236}">
                        <a16:creationId xmlns:a16="http://schemas.microsoft.com/office/drawing/2014/main" id="{B6F480F7-5BA7-428B-A59A-40891D3FD783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119963" cy="239705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2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700 EMPL</a:t>
                    </a:r>
                  </a:p>
                </p:txBody>
              </p:sp>
            </p:grpSp>
            <p:grpSp>
              <p:nvGrpSpPr>
                <p:cNvPr id="30" name="Gruppieren 29">
                  <a:extLst>
                    <a:ext uri="{FF2B5EF4-FFF2-40B4-BE49-F238E27FC236}">
                      <a16:creationId xmlns:a16="http://schemas.microsoft.com/office/drawing/2014/main" id="{379AC952-41C6-49F5-B4C6-C18EF0436E42}"/>
                    </a:ext>
                  </a:extLst>
                </p:cNvPr>
                <p:cNvGrpSpPr/>
                <p:nvPr/>
              </p:nvGrpSpPr>
              <p:grpSpPr>
                <a:xfrm>
                  <a:off x="1237271" y="4286094"/>
                  <a:ext cx="1112948" cy="239643"/>
                  <a:chOff x="1237593" y="3766842"/>
                  <a:chExt cx="1113237" cy="239705"/>
                </a:xfrm>
              </p:grpSpPr>
              <p:sp>
                <p:nvSpPr>
                  <p:cNvPr id="48" name="Rechteck 47">
                    <a:extLst>
                      <a:ext uri="{FF2B5EF4-FFF2-40B4-BE49-F238E27FC236}">
                        <a16:creationId xmlns:a16="http://schemas.microsoft.com/office/drawing/2014/main" id="{CD15509A-06B8-4D78-9B1E-7443C373E846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49" name="Textfeld 48">
                    <a:extLst>
                      <a:ext uri="{FF2B5EF4-FFF2-40B4-BE49-F238E27FC236}">
                        <a16:creationId xmlns:a16="http://schemas.microsoft.com/office/drawing/2014/main" id="{382EF9D1-1FBA-4CF2-A2BD-FB4795A37A5F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113237" cy="239705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3   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1 EMPL</a:t>
                    </a:r>
                  </a:p>
                </p:txBody>
              </p:sp>
            </p:grpSp>
            <p:grpSp>
              <p:nvGrpSpPr>
                <p:cNvPr id="31" name="Gruppieren 30">
                  <a:extLst>
                    <a:ext uri="{FF2B5EF4-FFF2-40B4-BE49-F238E27FC236}">
                      <a16:creationId xmlns:a16="http://schemas.microsoft.com/office/drawing/2014/main" id="{1492C173-0379-402D-B61E-A482985EEDE4}"/>
                    </a:ext>
                  </a:extLst>
                </p:cNvPr>
                <p:cNvGrpSpPr/>
                <p:nvPr/>
              </p:nvGrpSpPr>
              <p:grpSpPr>
                <a:xfrm>
                  <a:off x="1237271" y="4522638"/>
                  <a:ext cx="1112948" cy="239643"/>
                  <a:chOff x="1237593" y="3766842"/>
                  <a:chExt cx="1113237" cy="239705"/>
                </a:xfrm>
              </p:grpSpPr>
              <p:sp>
                <p:nvSpPr>
                  <p:cNvPr id="46" name="Rechteck 45">
                    <a:extLst>
                      <a:ext uri="{FF2B5EF4-FFF2-40B4-BE49-F238E27FC236}">
                        <a16:creationId xmlns:a16="http://schemas.microsoft.com/office/drawing/2014/main" id="{D29D9F19-92D5-44AE-ABD9-5BCB8DF6EC3A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47" name="Textfeld 46">
                    <a:extLst>
                      <a:ext uri="{FF2B5EF4-FFF2-40B4-BE49-F238E27FC236}">
                        <a16:creationId xmlns:a16="http://schemas.microsoft.com/office/drawing/2014/main" id="{E39F394C-F802-4D8C-B728-0318B911C3F5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113237" cy="239705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4   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0 EMPL</a:t>
                    </a:r>
                  </a:p>
                </p:txBody>
              </p:sp>
            </p:grpSp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2CE725BD-4748-40B4-8972-F99C2333596B}"/>
                    </a:ext>
                  </a:extLst>
                </p:cNvPr>
                <p:cNvSpPr txBox="1"/>
                <p:nvPr/>
              </p:nvSpPr>
              <p:spPr>
                <a:xfrm>
                  <a:off x="739029" y="3515218"/>
                  <a:ext cx="812106" cy="28757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1200" dirty="0"/>
                    <a:t>Group A:</a:t>
                  </a:r>
                </a:p>
              </p:txBody>
            </p:sp>
            <p:grpSp>
              <p:nvGrpSpPr>
                <p:cNvPr id="33" name="Gruppieren 32">
                  <a:extLst>
                    <a:ext uri="{FF2B5EF4-FFF2-40B4-BE49-F238E27FC236}">
                      <a16:creationId xmlns:a16="http://schemas.microsoft.com/office/drawing/2014/main" id="{D104C8AA-1D3D-435D-927F-65482F9406BD}"/>
                    </a:ext>
                  </a:extLst>
                </p:cNvPr>
                <p:cNvGrpSpPr/>
                <p:nvPr/>
              </p:nvGrpSpPr>
              <p:grpSpPr>
                <a:xfrm>
                  <a:off x="3151610" y="3749089"/>
                  <a:ext cx="1119671" cy="239643"/>
                  <a:chOff x="1237593" y="3766842"/>
                  <a:chExt cx="1119963" cy="239705"/>
                </a:xfrm>
              </p:grpSpPr>
              <p:sp>
                <p:nvSpPr>
                  <p:cNvPr id="44" name="Rechteck 43">
                    <a:extLst>
                      <a:ext uri="{FF2B5EF4-FFF2-40B4-BE49-F238E27FC236}">
                        <a16:creationId xmlns:a16="http://schemas.microsoft.com/office/drawing/2014/main" id="{94C725F5-12B0-471E-B2D0-4D02C8EF8CF0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45" name="Textfeld 44">
                    <a:extLst>
                      <a:ext uri="{FF2B5EF4-FFF2-40B4-BE49-F238E27FC236}">
                        <a16:creationId xmlns:a16="http://schemas.microsoft.com/office/drawing/2014/main" id="{39249AF8-A8F5-4CF7-895B-3C7E8369CCCE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119963" cy="239705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1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900 EMPL</a:t>
                    </a:r>
                  </a:p>
                </p:txBody>
              </p:sp>
            </p:grpSp>
            <p:grpSp>
              <p:nvGrpSpPr>
                <p:cNvPr id="34" name="Gruppieren 33">
                  <a:extLst>
                    <a:ext uri="{FF2B5EF4-FFF2-40B4-BE49-F238E27FC236}">
                      <a16:creationId xmlns:a16="http://schemas.microsoft.com/office/drawing/2014/main" id="{3AA98FE1-1131-40F7-861B-53FBB1CBD044}"/>
                    </a:ext>
                  </a:extLst>
                </p:cNvPr>
                <p:cNvGrpSpPr/>
                <p:nvPr/>
              </p:nvGrpSpPr>
              <p:grpSpPr>
                <a:xfrm>
                  <a:off x="3151610" y="4009153"/>
                  <a:ext cx="1119671" cy="239643"/>
                  <a:chOff x="1237593" y="3766842"/>
                  <a:chExt cx="1119963" cy="239705"/>
                </a:xfrm>
              </p:grpSpPr>
              <p:sp>
                <p:nvSpPr>
                  <p:cNvPr id="42" name="Rechteck 41">
                    <a:extLst>
                      <a:ext uri="{FF2B5EF4-FFF2-40B4-BE49-F238E27FC236}">
                        <a16:creationId xmlns:a16="http://schemas.microsoft.com/office/drawing/2014/main" id="{40E53D60-685A-469A-B204-FF3E5F33DEE0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43" name="Textfeld 42">
                    <a:extLst>
                      <a:ext uri="{FF2B5EF4-FFF2-40B4-BE49-F238E27FC236}">
                        <a16:creationId xmlns:a16="http://schemas.microsoft.com/office/drawing/2014/main" id="{62E59C0B-2063-4CA9-9C5A-079234D13A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119963" cy="239705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2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700 EMPL</a:t>
                    </a:r>
                  </a:p>
                </p:txBody>
              </p:sp>
            </p:grpSp>
            <p:grpSp>
              <p:nvGrpSpPr>
                <p:cNvPr id="35" name="Gruppieren 34">
                  <a:extLst>
                    <a:ext uri="{FF2B5EF4-FFF2-40B4-BE49-F238E27FC236}">
                      <a16:creationId xmlns:a16="http://schemas.microsoft.com/office/drawing/2014/main" id="{06C8B8BB-774F-4394-A467-C7A9E20B1708}"/>
                    </a:ext>
                  </a:extLst>
                </p:cNvPr>
                <p:cNvGrpSpPr/>
                <p:nvPr/>
              </p:nvGrpSpPr>
              <p:grpSpPr>
                <a:xfrm>
                  <a:off x="3151610" y="4269217"/>
                  <a:ext cx="1116310" cy="239643"/>
                  <a:chOff x="1237593" y="3766842"/>
                  <a:chExt cx="1116601" cy="239705"/>
                </a:xfrm>
              </p:grpSpPr>
              <p:sp>
                <p:nvSpPr>
                  <p:cNvPr id="40" name="Rechteck 39">
                    <a:extLst>
                      <a:ext uri="{FF2B5EF4-FFF2-40B4-BE49-F238E27FC236}">
                        <a16:creationId xmlns:a16="http://schemas.microsoft.com/office/drawing/2014/main" id="{6CA5EA13-F656-45DD-B7F3-F692787E1878}"/>
                      </a:ext>
                    </a:extLst>
                  </p:cNvPr>
                  <p:cNvSpPr/>
                  <p:nvPr/>
                </p:nvSpPr>
                <p:spPr>
                  <a:xfrm>
                    <a:off x="1237593" y="3783724"/>
                    <a:ext cx="1001110" cy="1970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99" dirty="0"/>
                  </a:p>
                </p:txBody>
              </p:sp>
              <p:sp>
                <p:nvSpPr>
                  <p:cNvPr id="41" name="Textfeld 40">
                    <a:extLst>
                      <a:ext uri="{FF2B5EF4-FFF2-40B4-BE49-F238E27FC236}">
                        <a16:creationId xmlns:a16="http://schemas.microsoft.com/office/drawing/2014/main" id="{2F17FA4D-0EB3-478E-82F3-1F9FD150C7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37593" y="3766842"/>
                    <a:ext cx="1116601" cy="239705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de-DE" sz="900" dirty="0"/>
                      <a:t>LEU 6     </a:t>
                    </a:r>
                    <a:r>
                      <a:rPr lang="de-DE" sz="900" dirty="0">
                        <a:solidFill>
                          <a:schemeClr val="accent1"/>
                        </a:solidFill>
                      </a:rPr>
                      <a:t>50 EMPL</a:t>
                    </a:r>
                  </a:p>
                </p:txBody>
              </p:sp>
            </p:grpSp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1ACC789D-8452-44E6-B5D3-305AA1FB1760}"/>
                    </a:ext>
                  </a:extLst>
                </p:cNvPr>
                <p:cNvSpPr txBox="1"/>
                <p:nvPr/>
              </p:nvSpPr>
              <p:spPr>
                <a:xfrm>
                  <a:off x="2653367" y="3498341"/>
                  <a:ext cx="817149" cy="28757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1200" dirty="0"/>
                    <a:t>Group B: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feld 36">
                      <a:extLst>
                        <a:ext uri="{FF2B5EF4-FFF2-40B4-BE49-F238E27FC236}">
                          <a16:creationId xmlns:a16="http://schemas.microsoft.com/office/drawing/2014/main" id="{F0C672E5-06E5-4E9C-BA9B-E4BC9E1534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53463" y="3826574"/>
                      <a:ext cx="7811477" cy="549715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𝑅𝑈𝑀𝑆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0.25∗</m:t>
                          </m:r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25∗</m:t>
                          </m:r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+0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.25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1600</m:t>
                              </m:r>
                            </m:num>
                            <m:den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1611</m:t>
                              </m:r>
                            </m:den>
                          </m:f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5∗</m:t>
                          </m:r>
                          <m:f>
                            <m:f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1600</m:t>
                              </m:r>
                            </m:num>
                            <m:den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1650</m:t>
                              </m:r>
                            </m:den>
                          </m:f>
                          <m: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</m:oMath>
                      </a14:m>
                      <a:r>
                        <a:rPr lang="de-DE" sz="2000" dirty="0"/>
                        <a:t>0.76</a:t>
                      </a:r>
                    </a:p>
                  </p:txBody>
                </p:sp>
              </mc:Choice>
              <mc:Fallback xmlns="">
                <p:sp>
                  <p:nvSpPr>
                    <p:cNvPr id="37" name="Textfeld 36">
                      <a:extLst>
                        <a:ext uri="{FF2B5EF4-FFF2-40B4-BE49-F238E27FC236}">
                          <a16:creationId xmlns:a16="http://schemas.microsoft.com/office/drawing/2014/main" id="{F0C672E5-06E5-4E9C-BA9B-E4BC9E1534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53463" y="3826574"/>
                      <a:ext cx="7811477" cy="54971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r="-736" b="-80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8" name="Gerade Verbindung mit Pfeil 37">
                  <a:extLst>
                    <a:ext uri="{FF2B5EF4-FFF2-40B4-BE49-F238E27FC236}">
                      <a16:creationId xmlns:a16="http://schemas.microsoft.com/office/drawing/2014/main" id="{A57810D4-F23C-42DF-BF6C-DB9874557EEC}"/>
                    </a:ext>
                  </a:extLst>
                </p:cNvPr>
                <p:cNvCxnSpPr/>
                <p:nvPr/>
              </p:nvCxnSpPr>
              <p:spPr>
                <a:xfrm>
                  <a:off x="4310747" y="4084248"/>
                  <a:ext cx="442716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5E6EA4E7-A86B-47E9-BC16-D7731F730DF3}"/>
                    </a:ext>
                  </a:extLst>
                </p:cNvPr>
                <p:cNvSpPr txBox="1"/>
                <p:nvPr/>
              </p:nvSpPr>
              <p:spPr>
                <a:xfrm>
                  <a:off x="612737" y="3198037"/>
                  <a:ext cx="1735810" cy="3834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800" dirty="0"/>
                    <a:t>Example 3:</a:t>
                  </a:r>
                </a:p>
              </p:txBody>
            </p:sp>
          </p:grp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1CD5340-BC5D-4D98-9AC2-71F67A318CAD}"/>
                </a:ext>
              </a:extLst>
            </p:cNvPr>
            <p:cNvGrpSpPr/>
            <p:nvPr/>
          </p:nvGrpSpPr>
          <p:grpSpPr>
            <a:xfrm>
              <a:off x="2384920" y="3439734"/>
              <a:ext cx="9954867" cy="1010519"/>
              <a:chOff x="2805767" y="3650741"/>
              <a:chExt cx="9954867" cy="1010519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8FEED504-D23F-46F5-9A16-BD2BEE0CE527}"/>
                  </a:ext>
                </a:extLst>
              </p:cNvPr>
              <p:cNvGrpSpPr/>
              <p:nvPr/>
            </p:nvGrpSpPr>
            <p:grpSpPr>
              <a:xfrm>
                <a:off x="3304010" y="3901489"/>
                <a:ext cx="1049082" cy="239643"/>
                <a:chOff x="1237593" y="3766842"/>
                <a:chExt cx="1049356" cy="239705"/>
              </a:xfrm>
            </p:grpSpPr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7167484E-2408-4D8C-B955-F73FFB178C64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A8738D98-4E2D-46BB-9F7A-9F01CD6CBDDE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1049356" cy="239705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3     </a:t>
                  </a:r>
                  <a:r>
                    <a:rPr lang="de-DE" sz="900" dirty="0">
                      <a:solidFill>
                        <a:schemeClr val="accent1"/>
                      </a:solidFill>
                    </a:rPr>
                    <a:t>1 EMPL</a:t>
                  </a:r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AB33C4AC-9FC8-41BA-AA52-53ECBD2FCBF7}"/>
                  </a:ext>
                </a:extLst>
              </p:cNvPr>
              <p:cNvGrpSpPr/>
              <p:nvPr/>
            </p:nvGrpSpPr>
            <p:grpSpPr>
              <a:xfrm>
                <a:off x="3304010" y="4161553"/>
                <a:ext cx="1049082" cy="239643"/>
                <a:chOff x="1237593" y="3766842"/>
                <a:chExt cx="1049356" cy="239705"/>
              </a:xfrm>
            </p:grpSpPr>
            <p:sp>
              <p:nvSpPr>
                <p:cNvPr id="22" name="Rechteck 21">
                  <a:extLst>
                    <a:ext uri="{FF2B5EF4-FFF2-40B4-BE49-F238E27FC236}">
                      <a16:creationId xmlns:a16="http://schemas.microsoft.com/office/drawing/2014/main" id="{295A39FA-27D1-4AEF-BABF-D315AFD34A35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DC94CA8A-A3F1-4D97-9B85-906C1EDA47A0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1049356" cy="239705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4     </a:t>
                  </a:r>
                  <a:r>
                    <a:rPr lang="de-DE" sz="900" dirty="0">
                      <a:solidFill>
                        <a:schemeClr val="accent1"/>
                      </a:solidFill>
                    </a:rPr>
                    <a:t>0 EMPL</a:t>
                  </a:r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392397F0-D7FE-4F11-B0C4-CF834AF1B361}"/>
                  </a:ext>
                </a:extLst>
              </p:cNvPr>
              <p:cNvGrpSpPr/>
              <p:nvPr/>
            </p:nvGrpSpPr>
            <p:grpSpPr>
              <a:xfrm>
                <a:off x="3304011" y="4421617"/>
                <a:ext cx="1052444" cy="239643"/>
                <a:chOff x="1237593" y="3766842"/>
                <a:chExt cx="1052718" cy="239705"/>
              </a:xfrm>
            </p:grpSpPr>
            <p:sp>
              <p:nvSpPr>
                <p:cNvPr id="20" name="Rechteck 19">
                  <a:extLst>
                    <a:ext uri="{FF2B5EF4-FFF2-40B4-BE49-F238E27FC236}">
                      <a16:creationId xmlns:a16="http://schemas.microsoft.com/office/drawing/2014/main" id="{D7A74FF8-A1ED-4298-AA15-8955B5CEDCDD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E7300541-EFE8-40EE-AD99-AFF21A002263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1052718" cy="239705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5   </a:t>
                  </a:r>
                  <a:r>
                    <a:rPr lang="de-DE" sz="900" dirty="0">
                      <a:solidFill>
                        <a:schemeClr val="accent1"/>
                      </a:solidFill>
                    </a:rPr>
                    <a:t>10 EMPL</a:t>
                  </a:r>
                </a:p>
              </p:txBody>
            </p:sp>
          </p:grp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31B9A9CC-8CB1-4C33-B116-A505F39E8A6D}"/>
                  </a:ext>
                </a:extLst>
              </p:cNvPr>
              <p:cNvSpPr txBox="1"/>
              <p:nvPr/>
            </p:nvSpPr>
            <p:spPr>
              <a:xfrm>
                <a:off x="2805767" y="3650741"/>
                <a:ext cx="810426" cy="28757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1200" dirty="0"/>
                  <a:t>Group C: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feld 17">
                    <a:extLst>
                      <a:ext uri="{FF2B5EF4-FFF2-40B4-BE49-F238E27FC236}">
                        <a16:creationId xmlns:a16="http://schemas.microsoft.com/office/drawing/2014/main" id="{04916D77-B689-467C-9F35-8EB5BD95ABC6}"/>
                      </a:ext>
                    </a:extLst>
                  </p:cNvPr>
                  <p:cNvSpPr txBox="1"/>
                  <p:nvPr/>
                </p:nvSpPr>
                <p:spPr>
                  <a:xfrm>
                    <a:off x="4905863" y="3978974"/>
                    <a:ext cx="7854771" cy="549715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𝑅𝑈𝑀𝑆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25∗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+0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25∗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+0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25∗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1611</m:t>
                            </m:r>
                          </m:den>
                        </m:f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+0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25∗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1650</m:t>
                            </m:r>
                          </m:den>
                        </m:f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a14:m>
                    <a:r>
                      <a:rPr lang="de-DE" sz="2000" dirty="0"/>
                      <a:t>0.35</a:t>
                    </a:r>
                  </a:p>
                </p:txBody>
              </p:sp>
            </mc:Choice>
            <mc:Fallback xmlns="">
              <p:sp>
                <p:nvSpPr>
                  <p:cNvPr id="18" name="Textfeld 17">
                    <a:extLst>
                      <a:ext uri="{FF2B5EF4-FFF2-40B4-BE49-F238E27FC236}">
                        <a16:creationId xmlns:a16="http://schemas.microsoft.com/office/drawing/2014/main" id="{04916D77-B689-467C-9F35-8EB5BD95AB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5863" y="3978974"/>
                    <a:ext cx="7854771" cy="54971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CEBD5991-B6A9-4892-860C-3A859BF6E976}"/>
                  </a:ext>
                </a:extLst>
              </p:cNvPr>
              <p:cNvCxnSpPr/>
              <p:nvPr/>
            </p:nvCxnSpPr>
            <p:spPr>
              <a:xfrm>
                <a:off x="4463147" y="4236648"/>
                <a:ext cx="442716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Ellipse 55">
            <a:extLst>
              <a:ext uri="{FF2B5EF4-FFF2-40B4-BE49-F238E27FC236}">
                <a16:creationId xmlns:a16="http://schemas.microsoft.com/office/drawing/2014/main" id="{2395E0C5-901A-4E0E-B941-DEAECE2A2729}"/>
              </a:ext>
            </a:extLst>
          </p:cNvPr>
          <p:cNvSpPr/>
          <p:nvPr/>
        </p:nvSpPr>
        <p:spPr>
          <a:xfrm rot="1096642">
            <a:off x="872397" y="3040462"/>
            <a:ext cx="3573705" cy="139563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0A2DF3EE-6A6E-4CBC-8C21-F42B708F29BF}"/>
              </a:ext>
            </a:extLst>
          </p:cNvPr>
          <p:cNvSpPr/>
          <p:nvPr/>
        </p:nvSpPr>
        <p:spPr>
          <a:xfrm>
            <a:off x="762403" y="2344755"/>
            <a:ext cx="3932468" cy="4879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618972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1: two reference years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8F21C36-EC63-46AE-9DD7-8B1D16DEC420}"/>
              </a:ext>
            </a:extLst>
          </p:cNvPr>
          <p:cNvSpPr txBox="1">
            <a:spLocks/>
          </p:cNvSpPr>
          <p:nvPr/>
        </p:nvSpPr>
        <p:spPr bwMode="gray">
          <a:xfrm>
            <a:off x="710452" y="2349500"/>
            <a:ext cx="11075148" cy="34559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Annual process of maintaining and updating data on enterprise groups in the German Statistical Business Register</a:t>
            </a:r>
          </a:p>
          <a:p>
            <a:pPr lvl="1"/>
            <a:r>
              <a:rPr lang="en-US" dirty="0"/>
              <a:t>Which enterprise groups have changed a lot between two reference years?</a:t>
            </a:r>
          </a:p>
          <a:p>
            <a:pPr lvl="2"/>
            <a:r>
              <a:rPr lang="en-US" dirty="0"/>
              <a:t>Can be a real change or an indication for differences in quality of data between reference years </a:t>
            </a:r>
            <a:r>
              <a:rPr lang="en-US" dirty="0">
                <a:sym typeface="Wingdings" panose="05000000000000000000" pitchFamily="2" charset="2"/>
              </a:rPr>
              <a:t> manual quality checks necessary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Are there new Enterprise groups or groups that do not exist anymore? </a:t>
            </a:r>
          </a:p>
          <a:p>
            <a:pPr lvl="1"/>
            <a:r>
              <a:rPr lang="en-US" dirty="0"/>
              <a:t>Which enterprise groups should be continued with which identifier?</a:t>
            </a:r>
          </a:p>
        </p:txBody>
      </p:sp>
    </p:spTree>
    <p:extLst>
      <p:ext uri="{BB962C8B-B14F-4D97-AF65-F5344CB8AC3E}">
        <p14:creationId xmlns:p14="http://schemas.microsoft.com/office/powerpoint/2010/main" val="24348203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1: two reference years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6AC15F2-1385-4B62-8E58-6E51F0351652}"/>
              </a:ext>
            </a:extLst>
          </p:cNvPr>
          <p:cNvGrpSpPr/>
          <p:nvPr/>
        </p:nvGrpSpPr>
        <p:grpSpPr>
          <a:xfrm>
            <a:off x="3411972" y="2149700"/>
            <a:ext cx="5585794" cy="3785173"/>
            <a:chOff x="3411972" y="1622755"/>
            <a:chExt cx="5585794" cy="3785173"/>
          </a:xfrm>
        </p:grpSpPr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0A3DF3E0-4FBB-40B0-BBF3-33D44C4B7578}"/>
                </a:ext>
              </a:extLst>
            </p:cNvPr>
            <p:cNvGrpSpPr/>
            <p:nvPr/>
          </p:nvGrpSpPr>
          <p:grpSpPr>
            <a:xfrm>
              <a:off x="3411972" y="1622755"/>
              <a:ext cx="5585794" cy="3785173"/>
              <a:chOff x="3511656" y="3238191"/>
              <a:chExt cx="5585794" cy="3785173"/>
            </a:xfrm>
          </p:grpSpPr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CF5B2735-307C-42A0-9564-A29DB14FA39C}"/>
                  </a:ext>
                </a:extLst>
              </p:cNvPr>
              <p:cNvSpPr/>
              <p:nvPr/>
            </p:nvSpPr>
            <p:spPr>
              <a:xfrm>
                <a:off x="3862551" y="3510835"/>
                <a:ext cx="1158765" cy="3053347"/>
              </a:xfrm>
              <a:prstGeom prst="rect">
                <a:avLst/>
              </a:prstGeom>
              <a:solidFill>
                <a:srgbClr val="00629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/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41F7F039-B9F8-4C87-ACC4-209F7681423D}"/>
                  </a:ext>
                </a:extLst>
              </p:cNvPr>
              <p:cNvSpPr txBox="1"/>
              <p:nvPr/>
            </p:nvSpPr>
            <p:spPr>
              <a:xfrm>
                <a:off x="3721323" y="3244306"/>
                <a:ext cx="1712328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dirty="0"/>
                  <a:t>Enterprise groups in T</a:t>
                </a:r>
              </a:p>
            </p:txBody>
          </p:sp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5D7FDA1F-33A7-4C33-9B39-B52100B33114}"/>
                  </a:ext>
                </a:extLst>
              </p:cNvPr>
              <p:cNvSpPr/>
              <p:nvPr/>
            </p:nvSpPr>
            <p:spPr>
              <a:xfrm>
                <a:off x="7361508" y="3504720"/>
                <a:ext cx="1158765" cy="2795943"/>
              </a:xfrm>
              <a:prstGeom prst="rect">
                <a:avLst/>
              </a:prstGeom>
              <a:solidFill>
                <a:srgbClr val="00629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/>
              </a:p>
            </p:txBody>
          </p: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CA0B10AF-0D0E-4389-9939-A583825AF44E}"/>
                  </a:ext>
                </a:extLst>
              </p:cNvPr>
              <p:cNvSpPr txBox="1"/>
              <p:nvPr/>
            </p:nvSpPr>
            <p:spPr>
              <a:xfrm>
                <a:off x="7236043" y="3238191"/>
                <a:ext cx="1861407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dirty="0"/>
                  <a:t>Enterprise groups in T-1</a:t>
                </a:r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9A876EDD-3001-4529-BF55-3699CAA6A61F}"/>
                  </a:ext>
                </a:extLst>
              </p:cNvPr>
              <p:cNvSpPr/>
              <p:nvPr/>
            </p:nvSpPr>
            <p:spPr>
              <a:xfrm>
                <a:off x="3862551" y="3510835"/>
                <a:ext cx="1158765" cy="1920386"/>
              </a:xfrm>
              <a:prstGeom prst="rect">
                <a:avLst/>
              </a:prstGeom>
              <a:solidFill>
                <a:srgbClr val="EC4E6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/>
              </a:p>
            </p:txBody>
          </p:sp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B69001D7-0122-4C94-B3E1-53E85A890C8E}"/>
                  </a:ext>
                </a:extLst>
              </p:cNvPr>
              <p:cNvSpPr/>
              <p:nvPr/>
            </p:nvSpPr>
            <p:spPr>
              <a:xfrm>
                <a:off x="7361508" y="3504720"/>
                <a:ext cx="1158765" cy="1920386"/>
              </a:xfrm>
              <a:prstGeom prst="rect">
                <a:avLst/>
              </a:prstGeom>
              <a:solidFill>
                <a:srgbClr val="EC4E6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/>
              </a:p>
            </p:txBody>
          </p:sp>
          <p:sp>
            <p:nvSpPr>
              <p:cNvPr id="50" name="Geschweifte Klammer links 49">
                <a:extLst>
                  <a:ext uri="{FF2B5EF4-FFF2-40B4-BE49-F238E27FC236}">
                    <a16:creationId xmlns:a16="http://schemas.microsoft.com/office/drawing/2014/main" id="{9E4E202A-FAAC-4C2E-AC9B-57A12938426C}"/>
                  </a:ext>
                </a:extLst>
              </p:cNvPr>
              <p:cNvSpPr/>
              <p:nvPr/>
            </p:nvSpPr>
            <p:spPr>
              <a:xfrm>
                <a:off x="6686464" y="3521304"/>
                <a:ext cx="675044" cy="1903801"/>
              </a:xfrm>
              <a:prstGeom prst="leftBrace">
                <a:avLst>
                  <a:gd name="adj1" fmla="val 8333"/>
                  <a:gd name="adj2" fmla="val 50000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Geschweifte Klammer links 50">
                <a:extLst>
                  <a:ext uri="{FF2B5EF4-FFF2-40B4-BE49-F238E27FC236}">
                    <a16:creationId xmlns:a16="http://schemas.microsoft.com/office/drawing/2014/main" id="{29566737-2B0F-40DB-80E5-2C4C31F96805}"/>
                  </a:ext>
                </a:extLst>
              </p:cNvPr>
              <p:cNvSpPr/>
              <p:nvPr/>
            </p:nvSpPr>
            <p:spPr>
              <a:xfrm flipH="1">
                <a:off x="5057181" y="3527420"/>
                <a:ext cx="730641" cy="1903801"/>
              </a:xfrm>
              <a:prstGeom prst="leftBrace">
                <a:avLst>
                  <a:gd name="adj1" fmla="val 7728"/>
                  <a:gd name="adj2" fmla="val 50000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59DE2FBC-77CC-4344-8BDD-E06218879709}"/>
                  </a:ext>
                </a:extLst>
              </p:cNvPr>
              <p:cNvSpPr txBox="1"/>
              <p:nvPr/>
            </p:nvSpPr>
            <p:spPr>
              <a:xfrm>
                <a:off x="5462098" y="4014131"/>
                <a:ext cx="1528622" cy="430887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/>
                  <a:t>Identical enterprise groups (RUMS=1)</a:t>
                </a:r>
                <a:endParaRPr lang="en-GB" sz="1100" dirty="0"/>
              </a:p>
            </p:txBody>
          </p:sp>
          <p:cxnSp>
            <p:nvCxnSpPr>
              <p:cNvPr id="53" name="Gerade Verbindung mit Pfeil 52">
                <a:extLst>
                  <a:ext uri="{FF2B5EF4-FFF2-40B4-BE49-F238E27FC236}">
                    <a16:creationId xmlns:a16="http://schemas.microsoft.com/office/drawing/2014/main" id="{374A54F1-4C07-4E7F-ACB9-80C302D5323B}"/>
                  </a:ext>
                </a:extLst>
              </p:cNvPr>
              <p:cNvCxnSpPr/>
              <p:nvPr/>
            </p:nvCxnSpPr>
            <p:spPr>
              <a:xfrm>
                <a:off x="5021316" y="5454870"/>
                <a:ext cx="2340192" cy="0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mit Pfeil 53">
                <a:extLst>
                  <a:ext uri="{FF2B5EF4-FFF2-40B4-BE49-F238E27FC236}">
                    <a16:creationId xmlns:a16="http://schemas.microsoft.com/office/drawing/2014/main" id="{1C2F2B6D-0EC6-477E-A14C-8B23C7796C6D}"/>
                  </a:ext>
                </a:extLst>
              </p:cNvPr>
              <p:cNvCxnSpPr/>
              <p:nvPr/>
            </p:nvCxnSpPr>
            <p:spPr>
              <a:xfrm>
                <a:off x="5021316" y="5528445"/>
                <a:ext cx="2340192" cy="0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mit Pfeil 54">
                <a:extLst>
                  <a:ext uri="{FF2B5EF4-FFF2-40B4-BE49-F238E27FC236}">
                    <a16:creationId xmlns:a16="http://schemas.microsoft.com/office/drawing/2014/main" id="{622C2A76-AA65-48FC-A40F-79A244EE401B}"/>
                  </a:ext>
                </a:extLst>
              </p:cNvPr>
              <p:cNvCxnSpPr/>
              <p:nvPr/>
            </p:nvCxnSpPr>
            <p:spPr>
              <a:xfrm>
                <a:off x="5029859" y="5609900"/>
                <a:ext cx="2340192" cy="0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mit Pfeil 55">
                <a:extLst>
                  <a:ext uri="{FF2B5EF4-FFF2-40B4-BE49-F238E27FC236}">
                    <a16:creationId xmlns:a16="http://schemas.microsoft.com/office/drawing/2014/main" id="{7E5BB5F6-6FD2-4DB8-A649-26C596E2AC69}"/>
                  </a:ext>
                </a:extLst>
              </p:cNvPr>
              <p:cNvCxnSpPr/>
              <p:nvPr/>
            </p:nvCxnSpPr>
            <p:spPr>
              <a:xfrm>
                <a:off x="5021316" y="5691352"/>
                <a:ext cx="2340192" cy="0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mit Pfeil 56">
                <a:extLst>
                  <a:ext uri="{FF2B5EF4-FFF2-40B4-BE49-F238E27FC236}">
                    <a16:creationId xmlns:a16="http://schemas.microsoft.com/office/drawing/2014/main" id="{50AD092A-849F-40EE-AF45-8975A69402D7}"/>
                  </a:ext>
                </a:extLst>
              </p:cNvPr>
              <p:cNvCxnSpPr/>
              <p:nvPr/>
            </p:nvCxnSpPr>
            <p:spPr>
              <a:xfrm>
                <a:off x="5021316" y="5784468"/>
                <a:ext cx="2340192" cy="0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mit Pfeil 57">
                <a:extLst>
                  <a:ext uri="{FF2B5EF4-FFF2-40B4-BE49-F238E27FC236}">
                    <a16:creationId xmlns:a16="http://schemas.microsoft.com/office/drawing/2014/main" id="{F28E7BA8-040A-4700-BE29-E3111185A88F}"/>
                  </a:ext>
                </a:extLst>
              </p:cNvPr>
              <p:cNvCxnSpPr/>
              <p:nvPr/>
            </p:nvCxnSpPr>
            <p:spPr>
              <a:xfrm>
                <a:off x="5021316" y="5877911"/>
                <a:ext cx="2340192" cy="0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51B04BC9-D207-4641-80F6-2A98AFDB2B20}"/>
                  </a:ext>
                </a:extLst>
              </p:cNvPr>
              <p:cNvSpPr/>
              <p:nvPr/>
            </p:nvSpPr>
            <p:spPr>
              <a:xfrm>
                <a:off x="3862552" y="6156435"/>
                <a:ext cx="1158764" cy="407748"/>
              </a:xfrm>
              <a:prstGeom prst="rect">
                <a:avLst/>
              </a:prstGeom>
              <a:solidFill>
                <a:srgbClr val="E4CB2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/>
              </a:p>
            </p:txBody>
          </p:sp>
          <p:cxnSp>
            <p:nvCxnSpPr>
              <p:cNvPr id="60" name="Gerade Verbindung mit Pfeil 59">
                <a:extLst>
                  <a:ext uri="{FF2B5EF4-FFF2-40B4-BE49-F238E27FC236}">
                    <a16:creationId xmlns:a16="http://schemas.microsoft.com/office/drawing/2014/main" id="{3CFE6ABA-AD7F-43DD-BEA2-7CC007244D0F}"/>
                  </a:ext>
                </a:extLst>
              </p:cNvPr>
              <p:cNvCxnSpPr>
                <a:cxnSpLocks/>
                <a:stCxn id="66" idx="0"/>
                <a:endCxn id="59" idx="2"/>
              </p:cNvCxnSpPr>
              <p:nvPr/>
            </p:nvCxnSpPr>
            <p:spPr>
              <a:xfrm flipV="1">
                <a:off x="4441933" y="6564183"/>
                <a:ext cx="1" cy="2283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37DF245E-A43D-48AB-9BBB-5A3659CD10F0}"/>
                  </a:ext>
                </a:extLst>
              </p:cNvPr>
              <p:cNvSpPr/>
              <p:nvPr/>
            </p:nvSpPr>
            <p:spPr>
              <a:xfrm>
                <a:off x="7365782" y="6138898"/>
                <a:ext cx="1154491" cy="178349"/>
              </a:xfrm>
              <a:prstGeom prst="rect">
                <a:avLst/>
              </a:prstGeom>
              <a:solidFill>
                <a:srgbClr val="E4CB2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/>
              </a:p>
            </p:txBody>
          </p:sp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72C840AE-171B-451A-B2C0-46BC273271CC}"/>
                  </a:ext>
                </a:extLst>
              </p:cNvPr>
              <p:cNvSpPr txBox="1"/>
              <p:nvPr/>
            </p:nvSpPr>
            <p:spPr>
              <a:xfrm>
                <a:off x="6990720" y="6714244"/>
                <a:ext cx="1904615" cy="23083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/>
                  <a:t>Enterpise groups with RUMS=0 </a:t>
                </a:r>
                <a:endParaRPr lang="en-GB" sz="900" dirty="0"/>
              </a:p>
            </p:txBody>
          </p:sp>
          <p:cxnSp>
            <p:nvCxnSpPr>
              <p:cNvPr id="63" name="Gerade Verbindung mit Pfeil 62">
                <a:extLst>
                  <a:ext uri="{FF2B5EF4-FFF2-40B4-BE49-F238E27FC236}">
                    <a16:creationId xmlns:a16="http://schemas.microsoft.com/office/drawing/2014/main" id="{F4766F08-8F1C-4EA4-8ED8-738DB10A95E2}"/>
                  </a:ext>
                </a:extLst>
              </p:cNvPr>
              <p:cNvCxnSpPr>
                <a:cxnSpLocks/>
                <a:stCxn id="62" idx="0"/>
                <a:endCxn id="61" idx="2"/>
              </p:cNvCxnSpPr>
              <p:nvPr/>
            </p:nvCxnSpPr>
            <p:spPr>
              <a:xfrm flipV="1">
                <a:off x="7943028" y="6317247"/>
                <a:ext cx="0" cy="3969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349565C7-FBD9-4823-85E0-7E1725345847}"/>
                  </a:ext>
                </a:extLst>
              </p:cNvPr>
              <p:cNvSpPr txBox="1"/>
              <p:nvPr/>
            </p:nvSpPr>
            <p:spPr>
              <a:xfrm>
                <a:off x="5272139" y="6147163"/>
                <a:ext cx="1963904" cy="23083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/>
                  <a:t>Enterprise groups with 0&lt;RUMS&lt;1 </a:t>
                </a:r>
                <a:endParaRPr lang="en-GB" sz="900" dirty="0"/>
              </a:p>
            </p:txBody>
          </p:sp>
          <p:cxnSp>
            <p:nvCxnSpPr>
              <p:cNvPr id="65" name="Gerade Verbindung mit Pfeil 64">
                <a:extLst>
                  <a:ext uri="{FF2B5EF4-FFF2-40B4-BE49-F238E27FC236}">
                    <a16:creationId xmlns:a16="http://schemas.microsoft.com/office/drawing/2014/main" id="{8075DF99-DA11-4CDF-B495-BFA6E576B10B}"/>
                  </a:ext>
                </a:extLst>
              </p:cNvPr>
              <p:cNvCxnSpPr>
                <a:cxnSpLocks/>
                <a:stCxn id="64" idx="1"/>
              </p:cNvCxnSpPr>
              <p:nvPr/>
            </p:nvCxnSpPr>
            <p:spPr>
              <a:xfrm flipH="1" flipV="1">
                <a:off x="5034133" y="5755767"/>
                <a:ext cx="238006" cy="50681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204D70CF-2927-4A24-9CED-4EF442477918}"/>
                  </a:ext>
                </a:extLst>
              </p:cNvPr>
              <p:cNvSpPr txBox="1"/>
              <p:nvPr/>
            </p:nvSpPr>
            <p:spPr>
              <a:xfrm>
                <a:off x="3511656" y="6792532"/>
                <a:ext cx="1860554" cy="23083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/>
                  <a:t>Enterpise groups with RUMS=0 </a:t>
                </a:r>
                <a:endParaRPr lang="en-GB" sz="900" dirty="0"/>
              </a:p>
            </p:txBody>
          </p:sp>
        </p:grp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E751E3A2-1B81-4731-8A22-2086509323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1632" y="4075916"/>
              <a:ext cx="2348735" cy="93116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75B51F0A-2788-42DE-A533-3D55E1DF8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4006" y="3895517"/>
              <a:ext cx="2348735" cy="93116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E375619A-0943-4298-8F72-C17486B698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2819" y="4314041"/>
              <a:ext cx="2348735" cy="93116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C8D41F5D-8693-4A57-8785-C6C743D8447B}"/>
                </a:ext>
              </a:extLst>
            </p:cNvPr>
            <p:cNvCxnSpPr>
              <a:cxnSpLocks/>
            </p:cNvCxnSpPr>
            <p:nvPr/>
          </p:nvCxnSpPr>
          <p:spPr>
            <a:xfrm>
              <a:off x="4910323" y="4251176"/>
              <a:ext cx="2336884" cy="87660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8EB7E116-9F45-4F82-860B-6D075F77A16E}"/>
                </a:ext>
              </a:extLst>
            </p:cNvPr>
            <p:cNvCxnSpPr>
              <a:cxnSpLocks/>
            </p:cNvCxnSpPr>
            <p:nvPr/>
          </p:nvCxnSpPr>
          <p:spPr>
            <a:xfrm>
              <a:off x="4913811" y="4311751"/>
              <a:ext cx="2336884" cy="87660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0D115E3A-FF61-48F0-A790-6E5E25B09823}"/>
                </a:ext>
              </a:extLst>
            </p:cNvPr>
            <p:cNvCxnSpPr>
              <a:cxnSpLocks/>
            </p:cNvCxnSpPr>
            <p:nvPr/>
          </p:nvCxnSpPr>
          <p:spPr>
            <a:xfrm>
              <a:off x="4917299" y="4364222"/>
              <a:ext cx="2336884" cy="87660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53712812-53A8-4E3A-B8B2-F44D981E85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9273" y="4155198"/>
              <a:ext cx="2317934" cy="34686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209BCA28-C1C6-4742-B34F-9425E1D90D77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 flipV="1">
              <a:off x="7136359" y="4163201"/>
              <a:ext cx="132286" cy="4839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93977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Case 2: two sources</a:t>
            </a:r>
          </a:p>
        </p:txBody>
      </p:sp>
      <p:sp>
        <p:nvSpPr>
          <p:cNvPr id="67" name="Textplatzhalter 4">
            <a:extLst>
              <a:ext uri="{FF2B5EF4-FFF2-40B4-BE49-F238E27FC236}">
                <a16:creationId xmlns:a16="http://schemas.microsoft.com/office/drawing/2014/main" id="{FD8B7D18-6DD5-444E-9E1C-5529BBDA99F2}"/>
              </a:ext>
            </a:extLst>
          </p:cNvPr>
          <p:cNvSpPr txBox="1">
            <a:spLocks/>
          </p:cNvSpPr>
          <p:nvPr/>
        </p:nvSpPr>
        <p:spPr bwMode="gray">
          <a:xfrm>
            <a:off x="710452" y="2349500"/>
            <a:ext cx="11075148" cy="34559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Comparison of enterprise groups between German Business Register and EuroGroups Register </a:t>
            </a:r>
          </a:p>
          <a:p>
            <a:pPr lvl="1"/>
            <a:r>
              <a:rPr lang="en-US" dirty="0"/>
              <a:t>EuroGroups Register collects and processes the global data on multinational enterprise groups </a:t>
            </a:r>
          </a:p>
          <a:p>
            <a:pPr lvl="1"/>
            <a:r>
              <a:rPr lang="en-US" dirty="0"/>
              <a:t>To what extent do enterprise groups differ between both registers? Why do they differ?</a:t>
            </a:r>
          </a:p>
          <a:p>
            <a:pPr lvl="2"/>
            <a:r>
              <a:rPr lang="en-US" dirty="0"/>
              <a:t>New information on group structures can be identified</a:t>
            </a:r>
          </a:p>
          <a:p>
            <a:pPr lvl="2"/>
            <a:r>
              <a:rPr lang="en-US" dirty="0"/>
              <a:t>Possible detection of errors in the transmission of the data</a:t>
            </a:r>
          </a:p>
          <a:p>
            <a:pPr lvl="2"/>
            <a:r>
              <a:rPr lang="en-US" dirty="0"/>
              <a:t>Focus manual quality checks on the most relevant groups</a:t>
            </a:r>
          </a:p>
        </p:txBody>
      </p:sp>
    </p:spTree>
    <p:extLst>
      <p:ext uri="{BB962C8B-B14F-4D97-AF65-F5344CB8AC3E}">
        <p14:creationId xmlns:p14="http://schemas.microsoft.com/office/powerpoint/2010/main" val="17482655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  <a:endParaRPr lang="en-GB" dirty="0"/>
          </a:p>
        </p:txBody>
      </p:sp>
      <p:sp>
        <p:nvSpPr>
          <p:cNvPr id="67" name="Textplatzhalter 4">
            <a:extLst>
              <a:ext uri="{FF2B5EF4-FFF2-40B4-BE49-F238E27FC236}">
                <a16:creationId xmlns:a16="http://schemas.microsoft.com/office/drawing/2014/main" id="{FD8B7D18-6DD5-444E-9E1C-5529BBDA99F2}"/>
              </a:ext>
            </a:extLst>
          </p:cNvPr>
          <p:cNvSpPr txBox="1">
            <a:spLocks/>
          </p:cNvSpPr>
          <p:nvPr/>
        </p:nvSpPr>
        <p:spPr bwMode="gray">
          <a:xfrm>
            <a:off x="710452" y="2349500"/>
            <a:ext cx="11075148" cy="34559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C32A885-F11E-4A3D-A002-93ECAD13F4FF}"/>
              </a:ext>
            </a:extLst>
          </p:cNvPr>
          <p:cNvSpPr txBox="1">
            <a:spLocks/>
          </p:cNvSpPr>
          <p:nvPr/>
        </p:nvSpPr>
        <p:spPr bwMode="gray">
          <a:xfrm>
            <a:off x="710452" y="2349500"/>
            <a:ext cx="11075148" cy="36644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By using RUMS, the processing of enterprise groups in business registers can become more efficient</a:t>
            </a:r>
          </a:p>
          <a:p>
            <a:pPr lvl="2"/>
            <a:r>
              <a:rPr lang="en-US" dirty="0"/>
              <a:t>Rules can be defined for automated processes on a quantitative basis</a:t>
            </a:r>
          </a:p>
          <a:p>
            <a:pPr lvl="2"/>
            <a:r>
              <a:rPr lang="en-US" dirty="0"/>
              <a:t>Manual quality checks can be more targeted and data errors more easily detected</a:t>
            </a:r>
          </a:p>
          <a:p>
            <a:pPr lvl="1"/>
            <a:r>
              <a:rPr lang="en-US" dirty="0"/>
              <a:t>Further opportunities for development of the RUMS</a:t>
            </a:r>
          </a:p>
          <a:p>
            <a:pPr lvl="2"/>
            <a:r>
              <a:rPr lang="en-US" dirty="0"/>
              <a:t>Comparison of enterprise groups with no overlapping legal units, e.g. with respect to their structure or their economic characteristics</a:t>
            </a:r>
          </a:p>
          <a:p>
            <a:pPr lvl="2"/>
            <a:r>
              <a:rPr lang="en-US" dirty="0"/>
              <a:t>Are enterprise groups from specific industries often structured similarly? </a:t>
            </a:r>
          </a:p>
          <a:p>
            <a:pPr lvl="2"/>
            <a:r>
              <a:rPr lang="en-US" dirty="0"/>
              <a:t>Time series analysis: Are there noticeable structural changes in many enterprise groups in certain reference years?</a:t>
            </a:r>
          </a:p>
        </p:txBody>
      </p:sp>
    </p:spTree>
    <p:extLst>
      <p:ext uri="{BB962C8B-B14F-4D97-AF65-F5344CB8AC3E}">
        <p14:creationId xmlns:p14="http://schemas.microsoft.com/office/powerpoint/2010/main" val="193043633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67" name="Textplatzhalter 4">
            <a:extLst>
              <a:ext uri="{FF2B5EF4-FFF2-40B4-BE49-F238E27FC236}">
                <a16:creationId xmlns:a16="http://schemas.microsoft.com/office/drawing/2014/main" id="{FD8B7D18-6DD5-444E-9E1C-5529BBDA99F2}"/>
              </a:ext>
            </a:extLst>
          </p:cNvPr>
          <p:cNvSpPr txBox="1">
            <a:spLocks/>
          </p:cNvSpPr>
          <p:nvPr/>
        </p:nvSpPr>
        <p:spPr bwMode="gray">
          <a:xfrm>
            <a:off x="710452" y="2349500"/>
            <a:ext cx="11075148" cy="34559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C32A885-F11E-4A3D-A002-93ECAD13F4FF}"/>
              </a:ext>
            </a:extLst>
          </p:cNvPr>
          <p:cNvSpPr txBox="1">
            <a:spLocks/>
          </p:cNvSpPr>
          <p:nvPr/>
        </p:nvSpPr>
        <p:spPr bwMode="gray">
          <a:xfrm>
            <a:off x="710452" y="2349500"/>
            <a:ext cx="11075148" cy="36644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Do you have other approaches for comparing data on enterprise groups?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Do you have use cases for a similarity metric for enterprise groups in your business register?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1100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CCC3D72B-D512-4559-8706-1D73DCCEE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389" y="861373"/>
            <a:ext cx="9975211" cy="1617401"/>
          </a:xfrm>
        </p:spPr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8939D16-2777-48C6-A21B-37277D82D4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97027" y="2729990"/>
            <a:ext cx="3864741" cy="116081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 err="1"/>
              <a:t>Statistisches</a:t>
            </a:r>
            <a:r>
              <a:rPr lang="en-GB" dirty="0"/>
              <a:t> </a:t>
            </a:r>
            <a:r>
              <a:rPr lang="en-GB" dirty="0" err="1"/>
              <a:t>Bundesamt</a:t>
            </a:r>
            <a:br>
              <a:rPr lang="en-GB" dirty="0"/>
            </a:br>
            <a:r>
              <a:rPr lang="en-GB" dirty="0"/>
              <a:t>65180 Wiesbaden 	</a:t>
            </a:r>
          </a:p>
          <a:p>
            <a:r>
              <a:rPr lang="en-GB" dirty="0"/>
              <a:t>Germany</a:t>
            </a:r>
          </a:p>
          <a:p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07C1761-F894-4DA7-925E-0557A13ECB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2418" y="2729991"/>
            <a:ext cx="4924659" cy="2658219"/>
          </a:xfrm>
        </p:spPr>
        <p:txBody>
          <a:bodyPr/>
          <a:lstStyle/>
          <a:p>
            <a:r>
              <a:rPr lang="en-GB" dirty="0"/>
              <a:t>Contact Persons:</a:t>
            </a:r>
            <a:br>
              <a:rPr lang="en-GB" dirty="0"/>
            </a:br>
            <a:r>
              <a:rPr lang="en-GB" dirty="0"/>
              <a:t>Simon </a:t>
            </a:r>
            <a:r>
              <a:rPr lang="en-GB" dirty="0" err="1"/>
              <a:t>Rommelspacher</a:t>
            </a:r>
            <a:br>
              <a:rPr lang="en-GB" dirty="0"/>
            </a:br>
            <a:r>
              <a:rPr lang="en-GB" dirty="0"/>
              <a:t>simon.rommelspacher@destatis.de</a:t>
            </a:r>
            <a:br>
              <a:rPr lang="en-GB" dirty="0"/>
            </a:br>
            <a:r>
              <a:rPr lang="en-GB" dirty="0"/>
              <a:t>Phone +49 611 75-3471</a:t>
            </a:r>
          </a:p>
          <a:p>
            <a:endParaRPr lang="en-GB" dirty="0"/>
          </a:p>
          <a:p>
            <a:r>
              <a:rPr lang="en-GB" dirty="0"/>
              <a:t>Adrian Urban</a:t>
            </a:r>
            <a:br>
              <a:rPr lang="en-GB" dirty="0"/>
            </a:br>
            <a:r>
              <a:rPr lang="en-GB" dirty="0"/>
              <a:t>adrian.urban@destatis.de</a:t>
            </a:r>
            <a:br>
              <a:rPr lang="en-GB" dirty="0"/>
            </a:br>
            <a:r>
              <a:rPr lang="en-GB" dirty="0"/>
              <a:t>Phone +49 611 75-4813</a:t>
            </a:r>
          </a:p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1694305-A723-40DC-A9D3-481DEFAC02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7027" y="4191512"/>
            <a:ext cx="3864741" cy="1196698"/>
          </a:xfrm>
        </p:spPr>
        <p:txBody>
          <a:bodyPr/>
          <a:lstStyle/>
          <a:p>
            <a:pPr lvl="0"/>
            <a:r>
              <a:rPr lang="en-GB" dirty="0"/>
              <a:t>www.destatis.de</a:t>
            </a:r>
          </a:p>
          <a:p>
            <a:pPr lvl="0"/>
            <a:r>
              <a:rPr lang="en-GB" dirty="0"/>
              <a:t>www.destatis.de/kontakt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69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Groups in Business Registers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91A4630-7B88-4E1E-BA7D-DE8AA12D9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535" y="1953087"/>
            <a:ext cx="6088103" cy="39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11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1"/>
            <a:r>
              <a:rPr lang="en-GB" dirty="0"/>
              <a:t>More than 290 000 enterprise groups in the German Business Register</a:t>
            </a:r>
          </a:p>
          <a:p>
            <a:pPr lvl="1"/>
            <a:r>
              <a:rPr lang="en-GB" dirty="0"/>
              <a:t>More than 150 000 multinational enterprise groups in the EuroGroups Register (EGR)</a:t>
            </a:r>
          </a:p>
          <a:p>
            <a:pPr lvl="1"/>
            <a:r>
              <a:rPr lang="en-GB" dirty="0"/>
              <a:t>Annual processing</a:t>
            </a:r>
          </a:p>
          <a:p>
            <a:pPr lvl="1"/>
            <a:r>
              <a:rPr lang="en-US" dirty="0"/>
              <a:t>Various sources of information are used</a:t>
            </a:r>
          </a:p>
          <a:p>
            <a:pPr lvl="2"/>
            <a:r>
              <a:rPr lang="en-US" dirty="0"/>
              <a:t>Administrative data</a:t>
            </a:r>
          </a:p>
          <a:p>
            <a:pPr lvl="2"/>
            <a:r>
              <a:rPr lang="en-US" dirty="0"/>
              <a:t>Commercial data</a:t>
            </a:r>
          </a:p>
          <a:p>
            <a:pPr lvl="2"/>
            <a:r>
              <a:rPr lang="en-US" dirty="0"/>
              <a:t>Other sources (e.g. annual reports, websites)</a:t>
            </a:r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Groups</a:t>
            </a:r>
          </a:p>
        </p:txBody>
      </p:sp>
    </p:spTree>
    <p:extLst>
      <p:ext uri="{BB962C8B-B14F-4D97-AF65-F5344CB8AC3E}">
        <p14:creationId xmlns:p14="http://schemas.microsoft.com/office/powerpoint/2010/main" val="31794609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1"/>
            <a:r>
              <a:rPr lang="en-US" dirty="0"/>
              <a:t>At what change is an enterprise group still the same enterprise group?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can enterprise groups from two sources be compared?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can similarity be measured?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Manual quality checks are foreseen for the most significant enterprise groups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Groups</a:t>
            </a:r>
          </a:p>
        </p:txBody>
      </p:sp>
    </p:spTree>
    <p:extLst>
      <p:ext uri="{BB962C8B-B14F-4D97-AF65-F5344CB8AC3E}">
        <p14:creationId xmlns:p14="http://schemas.microsoft.com/office/powerpoint/2010/main" val="18470710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of Enterprise Groups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052234-25CF-44A0-BA08-CC6CFACF2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01" y="1806152"/>
            <a:ext cx="4633362" cy="41883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FE30C61-7224-4406-B71A-24A8ED390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025" y="1806152"/>
            <a:ext cx="4633362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37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1"/>
            <a:r>
              <a:rPr lang="en-GB" dirty="0"/>
              <a:t>What characteristics can be taken into account to assess whether two enterprise groups are similar or the same?</a:t>
            </a:r>
          </a:p>
          <a:p>
            <a:pPr lvl="2"/>
            <a:r>
              <a:rPr lang="en-GB" dirty="0"/>
              <a:t>Comparison of related legal units (LEU)</a:t>
            </a:r>
          </a:p>
          <a:p>
            <a:pPr lvl="2"/>
            <a:r>
              <a:rPr lang="en-GB" dirty="0"/>
              <a:t>Comparison of economic characteristics</a:t>
            </a:r>
          </a:p>
          <a:p>
            <a:pPr lvl="2"/>
            <a:r>
              <a:rPr lang="en-GB" dirty="0"/>
              <a:t>Comparison of relationships between legal units</a:t>
            </a:r>
          </a:p>
          <a:p>
            <a:pPr lvl="2"/>
            <a:r>
              <a:rPr lang="en-GB" dirty="0"/>
              <a:t>Comparison of the Global Group Head or Decision Centre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of Enterprise Groups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4745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1"/>
            <a:r>
              <a:rPr lang="en-US" dirty="0"/>
              <a:t>For more or less complex objects, there are a variety of similarity and distance metrics:</a:t>
            </a:r>
          </a:p>
          <a:p>
            <a:pPr lvl="2"/>
            <a:r>
              <a:rPr lang="en-US" dirty="0"/>
              <a:t>String comparison</a:t>
            </a:r>
          </a:p>
          <a:p>
            <a:pPr lvl="2"/>
            <a:r>
              <a:rPr lang="en-US" dirty="0"/>
              <a:t>Comparison of plants</a:t>
            </a:r>
          </a:p>
          <a:p>
            <a:pPr lvl="2"/>
            <a:r>
              <a:rPr lang="en-US" dirty="0"/>
              <a:t>Comparison of genes</a:t>
            </a:r>
          </a:p>
          <a:p>
            <a:pPr lvl="2"/>
            <a:r>
              <a:rPr lang="en-US" dirty="0"/>
              <a:t>Comparison of faces</a:t>
            </a:r>
          </a:p>
          <a:p>
            <a:pPr lvl="2"/>
            <a:r>
              <a:rPr lang="en-US" dirty="0"/>
              <a:t>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can similarity be quantified?</a:t>
            </a:r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Idea of a similarity metric</a:t>
            </a:r>
          </a:p>
        </p:txBody>
      </p:sp>
    </p:spTree>
    <p:extLst>
      <p:ext uri="{BB962C8B-B14F-4D97-AF65-F5344CB8AC3E}">
        <p14:creationId xmlns:p14="http://schemas.microsoft.com/office/powerpoint/2010/main" val="17433362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1"/>
            <a:r>
              <a:rPr lang="en-GB" dirty="0"/>
              <a:t>Distance metric d(x, y)</a:t>
            </a:r>
          </a:p>
          <a:p>
            <a:pPr lvl="1"/>
            <a:r>
              <a:rPr lang="en-GB" dirty="0"/>
              <a:t>What is the distance from object x to object y?</a:t>
            </a:r>
          </a:p>
          <a:p>
            <a:pPr lvl="1"/>
            <a:r>
              <a:rPr lang="en-GB" dirty="0"/>
              <a:t>How much change do I have to make to x to get y?</a:t>
            </a:r>
          </a:p>
          <a:p>
            <a:pPr lvl="1"/>
            <a:r>
              <a:rPr lang="en-GB" dirty="0"/>
              <a:t>d(x, y) = 0 for identical objects</a:t>
            </a:r>
          </a:p>
          <a:p>
            <a:pPr lvl="1"/>
            <a:r>
              <a:rPr lang="en-GB" dirty="0"/>
              <a:t>Normalised distance metric: 0 ≤ d(x, y) ≤ 1</a:t>
            </a:r>
          </a:p>
          <a:p>
            <a:pPr lvl="1"/>
            <a:r>
              <a:rPr lang="en-GB" dirty="0"/>
              <a:t>Normalised similarity metric: 0 ≤ s(x, y) ≤ 1 and s(x, y) = 1 - d(x, y)</a:t>
            </a:r>
          </a:p>
          <a:p>
            <a:pPr lvl="2"/>
            <a:r>
              <a:rPr lang="en-GB" dirty="0"/>
              <a:t>If x and y have no similarity, then s(x, y) = 0</a:t>
            </a:r>
          </a:p>
          <a:p>
            <a:pPr lvl="2"/>
            <a:r>
              <a:rPr lang="en-GB" dirty="0"/>
              <a:t>If x and y are identical, then s(x, y) = 1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 of a similarity metric</a:t>
            </a:r>
          </a:p>
        </p:txBody>
      </p:sp>
    </p:spTree>
    <p:extLst>
      <p:ext uri="{BB962C8B-B14F-4D97-AF65-F5344CB8AC3E}">
        <p14:creationId xmlns:p14="http://schemas.microsoft.com/office/powerpoint/2010/main" val="27089396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Similarity metric for comparison of enterprise groups | Rommelspacher, Urban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03.10.2023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710452" y="897326"/>
            <a:ext cx="11075147" cy="1043344"/>
          </a:xfrm>
        </p:spPr>
        <p:txBody>
          <a:bodyPr/>
          <a:lstStyle/>
          <a:p>
            <a:r>
              <a:rPr lang="en-US" dirty="0"/>
              <a:t>Development of a similarity metric for enterprise groups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6">
                <a:extLst>
                  <a:ext uri="{FF2B5EF4-FFF2-40B4-BE49-F238E27FC236}">
                    <a16:creationId xmlns:a16="http://schemas.microsoft.com/office/drawing/2014/main" id="{F7D75321-79D3-4345-AA28-78B280759863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739028" y="2056652"/>
                <a:ext cx="11072265" cy="96168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1219444" rtl="0" eaLnBrk="1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800"/>
                  </a:spcAft>
                  <a:buFontTx/>
                  <a:buNone/>
                  <a:defRPr lang="de-DE" sz="2300" b="0" kern="1200" baseline="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355600" indent="-355600" algn="l" defTabSz="1219444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SzPct val="150000"/>
                  <a:buFont typeface="Statis Sans" panose="020B0500000000000000" pitchFamily="34" charset="0"/>
                  <a:buChar char="»"/>
                  <a:tabLst/>
                  <a:defRPr sz="2000" b="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717550" indent="-361950" algn="l" defTabSz="1219444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2"/>
                  </a:buClr>
                  <a:buSzPct val="150000"/>
                  <a:buFont typeface="Statis Sans" panose="020B0500000000000000" pitchFamily="34" charset="0"/>
                  <a:buChar char="»"/>
                  <a:defRPr lang="de-DE" sz="2000" b="0" kern="1200" baseline="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990600" indent="-238125" algn="l" defTabSz="1219444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 sz="1800" b="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875008" indent="-368374" algn="l" defTabSz="1054311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bg1"/>
                  </a:buClr>
                  <a:buSzPct val="80000"/>
                  <a:buFont typeface="Statis Sans" pitchFamily="2" charset="2"/>
                  <a:buChar char="n"/>
                  <a:defRPr sz="1900" b="0" kern="1200" baseline="0">
                    <a:solidFill>
                      <a:schemeClr val="tx1"/>
                    </a:solidFill>
                    <a:latin typeface="Statis Sans Light" panose="020B0403050000020004" pitchFamily="34" charset="0"/>
                    <a:ea typeface="+mn-ea"/>
                    <a:cs typeface="+mn-cs"/>
                  </a:defRPr>
                </a:lvl5pPr>
                <a:lvl6pPr marL="2875008" indent="-368374" algn="l" defTabSz="1219444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bg1"/>
                  </a:buClr>
                  <a:buSzPct val="80000"/>
                  <a:buFont typeface="Statis Sans" pitchFamily="2" charset="2"/>
                  <a:buChar char="n"/>
                  <a:defRPr sz="1900" b="0" kern="1200" baseline="0">
                    <a:solidFill>
                      <a:schemeClr val="tx1"/>
                    </a:solidFill>
                    <a:latin typeface="Statis Sans Light" panose="020B0403050000020004" pitchFamily="34" charset="0"/>
                    <a:ea typeface="+mn-ea"/>
                    <a:cs typeface="+mn-cs"/>
                  </a:defRPr>
                </a:lvl6pPr>
                <a:lvl7pPr marL="3963192" indent="-304861" algn="l" defTabSz="1219444" rtl="0" eaLnBrk="1" latinLnBrk="0" hangingPunct="1">
                  <a:spcBef>
                    <a:spcPct val="20000"/>
                  </a:spcBef>
                  <a:buFont typeface="Statis Sans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2914" indent="-304861" algn="l" defTabSz="1219444" rtl="0" eaLnBrk="1" latinLnBrk="0" hangingPunct="1">
                  <a:spcBef>
                    <a:spcPct val="20000"/>
                  </a:spcBef>
                  <a:buFont typeface="Statis Sans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2636" indent="-304861" algn="l" defTabSz="1219444" rtl="0" eaLnBrk="1" latinLnBrk="0" hangingPunct="1">
                  <a:spcBef>
                    <a:spcPct val="20000"/>
                  </a:spcBef>
                  <a:buFont typeface="Statis Sans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Similarity of legal units (LEU) of groups A and B: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𝑆𝑖𝑚𝑖𝑙𝑎𝑟𝑖𝑡𝑦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𝐿𝐸𝑈</m:t>
                          </m:r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𝐿𝐸𝑈</m:t>
                          </m:r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i="1" smtClean="0">
                          <a:latin typeface="Cambria Math" panose="02040503050406030204" pitchFamily="18" charset="0"/>
                        </a:rPr>
                        <m:t>0.5∗</m:t>
                      </m:r>
                      <m:f>
                        <m:f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𝐿𝐸𝑈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)∩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𝐿𝐸𝑈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𝐿𝐸𝑈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1400" i="1" smtClean="0">
                          <a:latin typeface="Cambria Math" panose="02040503050406030204" pitchFamily="18" charset="0"/>
                        </a:rPr>
                        <m:t>+0.5∗</m:t>
                      </m:r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𝐿𝐸𝑈</m:t>
                              </m:r>
                            </m:e>
                          </m:d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𝐿𝐸𝑈</m:t>
                              </m:r>
                            </m:e>
                          </m:d>
                        </m:num>
                        <m:den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𝐿𝐸𝑈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1400" dirty="0"/>
              </a:p>
              <a:p>
                <a:pPr marL="0" lvl="1" indent="0">
                  <a:buFont typeface="Statis Sans" panose="020B0500000000000000" pitchFamily="34" charset="0"/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10" name="Textplatzhalter 6">
                <a:extLst>
                  <a:ext uri="{FF2B5EF4-FFF2-40B4-BE49-F238E27FC236}">
                    <a16:creationId xmlns:a16="http://schemas.microsoft.com/office/drawing/2014/main" id="{F7D75321-79D3-4345-AA28-78B280759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739028" y="2056652"/>
                <a:ext cx="11072265" cy="961686"/>
              </a:xfrm>
              <a:prstGeom prst="rect">
                <a:avLst/>
              </a:prstGeom>
              <a:blipFill>
                <a:blip r:embed="rId2"/>
                <a:stretch>
                  <a:fillRect l="-2091" t="-246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8A3C30F-CB0F-409F-84C9-557E0B1DCF1C}"/>
              </a:ext>
            </a:extLst>
          </p:cNvPr>
          <p:cNvGrpSpPr/>
          <p:nvPr/>
        </p:nvGrpSpPr>
        <p:grpSpPr>
          <a:xfrm>
            <a:off x="612737" y="2790913"/>
            <a:ext cx="10447645" cy="1813659"/>
            <a:chOff x="612737" y="2896416"/>
            <a:chExt cx="10447645" cy="1813659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EA2D64C2-4439-4F4E-9A5B-93D4877E5B57}"/>
                </a:ext>
              </a:extLst>
            </p:cNvPr>
            <p:cNvGrpSpPr/>
            <p:nvPr/>
          </p:nvGrpSpPr>
          <p:grpSpPr>
            <a:xfrm>
              <a:off x="1237271" y="4479243"/>
              <a:ext cx="1000849" cy="230832"/>
              <a:chOff x="1237593" y="3766842"/>
              <a:chExt cx="1001110" cy="230892"/>
            </a:xfrm>
          </p:grpSpPr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C5B37B56-5983-4CDC-8B35-087656944F6D}"/>
                  </a:ext>
                </a:extLst>
              </p:cNvPr>
              <p:cNvSpPr/>
              <p:nvPr/>
            </p:nvSpPr>
            <p:spPr>
              <a:xfrm>
                <a:off x="1237593" y="3783724"/>
                <a:ext cx="1001110" cy="1970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999" dirty="0"/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E527C5E5-396F-4AFD-96BA-2B2E7CC03F24}"/>
                  </a:ext>
                </a:extLst>
              </p:cNvPr>
              <p:cNvSpPr txBox="1"/>
              <p:nvPr/>
            </p:nvSpPr>
            <p:spPr>
              <a:xfrm>
                <a:off x="1237593" y="3766842"/>
                <a:ext cx="476536" cy="23089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900" dirty="0"/>
                  <a:t>LEU 5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91E5254-8321-4248-A0E8-F494D91CC000}"/>
                </a:ext>
              </a:extLst>
            </p:cNvPr>
            <p:cNvGrpSpPr/>
            <p:nvPr/>
          </p:nvGrpSpPr>
          <p:grpSpPr>
            <a:xfrm>
              <a:off x="612737" y="2896416"/>
              <a:ext cx="10447645" cy="1555428"/>
              <a:chOff x="612737" y="3198037"/>
              <a:chExt cx="10447645" cy="1555428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7BF11EB2-9360-41EE-9252-A1DC9579EF04}"/>
                  </a:ext>
                </a:extLst>
              </p:cNvPr>
              <p:cNvGrpSpPr/>
              <p:nvPr/>
            </p:nvGrpSpPr>
            <p:grpSpPr>
              <a:xfrm>
                <a:off x="1237271" y="3765960"/>
                <a:ext cx="1000849" cy="230832"/>
                <a:chOff x="1237593" y="3766842"/>
                <a:chExt cx="1001110" cy="230892"/>
              </a:xfrm>
            </p:grpSpPr>
            <p:sp>
              <p:nvSpPr>
                <p:cNvPr id="38" name="Rechteck 37">
                  <a:extLst>
                    <a:ext uri="{FF2B5EF4-FFF2-40B4-BE49-F238E27FC236}">
                      <a16:creationId xmlns:a16="http://schemas.microsoft.com/office/drawing/2014/main" id="{C0A8D487-0B4D-45E4-BBF7-E2084141D8F4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6A3CE6EA-D157-4E5B-8E57-CB0DBDC0601F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46072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LEU1</a:t>
                  </a:r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2CCB2974-223C-4341-B7C1-3BF6A6EBC000}"/>
                  </a:ext>
                </a:extLst>
              </p:cNvPr>
              <p:cNvGrpSpPr/>
              <p:nvPr/>
            </p:nvGrpSpPr>
            <p:grpSpPr>
              <a:xfrm>
                <a:off x="1237271" y="4026024"/>
                <a:ext cx="1000849" cy="230832"/>
                <a:chOff x="1237593" y="3766842"/>
                <a:chExt cx="1001110" cy="230892"/>
              </a:xfrm>
            </p:grpSpPr>
            <p:sp>
              <p:nvSpPr>
                <p:cNvPr id="36" name="Rechteck 35">
                  <a:extLst>
                    <a:ext uri="{FF2B5EF4-FFF2-40B4-BE49-F238E27FC236}">
                      <a16:creationId xmlns:a16="http://schemas.microsoft.com/office/drawing/2014/main" id="{B95B4BE6-C55E-433F-AFC2-4070011673EE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697A16AB-364A-4EF9-8C2C-1CFE6DA3B0A0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2</a:t>
                  </a:r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EE1EB4C0-ABEC-4EA5-952F-4AF6C33ED9E7}"/>
                  </a:ext>
                </a:extLst>
              </p:cNvPr>
              <p:cNvGrpSpPr/>
              <p:nvPr/>
            </p:nvGrpSpPr>
            <p:grpSpPr>
              <a:xfrm>
                <a:off x="1237271" y="4286089"/>
                <a:ext cx="1000849" cy="230832"/>
                <a:chOff x="1237593" y="3766842"/>
                <a:chExt cx="1001110" cy="230892"/>
              </a:xfrm>
            </p:grpSpPr>
            <p:sp>
              <p:nvSpPr>
                <p:cNvPr id="34" name="Rechteck 33">
                  <a:extLst>
                    <a:ext uri="{FF2B5EF4-FFF2-40B4-BE49-F238E27FC236}">
                      <a16:creationId xmlns:a16="http://schemas.microsoft.com/office/drawing/2014/main" id="{3D4EBDE5-B883-4924-A303-DD10ACB6B0A3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57FD0E3C-0E69-4FAB-AB0D-630042C83BEA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3</a:t>
                  </a:r>
                </a:p>
              </p:txBody>
            </p:sp>
          </p:grpSp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7E0D0570-758D-4A6E-9A4D-325F8A2DE57C}"/>
                  </a:ext>
                </a:extLst>
              </p:cNvPr>
              <p:cNvGrpSpPr/>
              <p:nvPr/>
            </p:nvGrpSpPr>
            <p:grpSpPr>
              <a:xfrm>
                <a:off x="1237271" y="4522633"/>
                <a:ext cx="1000849" cy="230832"/>
                <a:chOff x="1237593" y="3766842"/>
                <a:chExt cx="1001110" cy="230892"/>
              </a:xfrm>
            </p:grpSpPr>
            <p:sp>
              <p:nvSpPr>
                <p:cNvPr id="32" name="Rechteck 31">
                  <a:extLst>
                    <a:ext uri="{FF2B5EF4-FFF2-40B4-BE49-F238E27FC236}">
                      <a16:creationId xmlns:a16="http://schemas.microsoft.com/office/drawing/2014/main" id="{730B7871-D570-4301-A033-27EB0EA265CC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F6B16AC7-F05D-453F-A80F-9AFBA73C801E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4</a:t>
                  </a:r>
                </a:p>
              </p:txBody>
            </p:sp>
          </p:grp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32D0E7CB-4262-46A6-9FBD-4A89CA242E60}"/>
                  </a:ext>
                </a:extLst>
              </p:cNvPr>
              <p:cNvSpPr txBox="1"/>
              <p:nvPr/>
            </p:nvSpPr>
            <p:spPr>
              <a:xfrm>
                <a:off x="739029" y="3515218"/>
                <a:ext cx="774571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1200" dirty="0"/>
                  <a:t>Group A:</a:t>
                </a:r>
              </a:p>
            </p:txBody>
          </p:sp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C507E71D-BF20-440E-A8C4-62A96534AF6A}"/>
                  </a:ext>
                </a:extLst>
              </p:cNvPr>
              <p:cNvGrpSpPr/>
              <p:nvPr/>
            </p:nvGrpSpPr>
            <p:grpSpPr>
              <a:xfrm>
                <a:off x="3151610" y="3749084"/>
                <a:ext cx="1000849" cy="230832"/>
                <a:chOff x="1237593" y="3766842"/>
                <a:chExt cx="1001110" cy="230892"/>
              </a:xfrm>
            </p:grpSpPr>
            <p:sp>
              <p:nvSpPr>
                <p:cNvPr id="30" name="Rechteck 29">
                  <a:extLst>
                    <a:ext uri="{FF2B5EF4-FFF2-40B4-BE49-F238E27FC236}">
                      <a16:creationId xmlns:a16="http://schemas.microsoft.com/office/drawing/2014/main" id="{DB5A5914-E56C-44EA-9113-4E1C8E4E796C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E6C9F449-51FE-4A20-A7C5-ED8F1B6C218E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1</a:t>
                  </a:r>
                </a:p>
              </p:txBody>
            </p:sp>
          </p:grp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9AE95460-5819-4BC0-9243-F437C01D8373}"/>
                  </a:ext>
                </a:extLst>
              </p:cNvPr>
              <p:cNvGrpSpPr/>
              <p:nvPr/>
            </p:nvGrpSpPr>
            <p:grpSpPr>
              <a:xfrm>
                <a:off x="3151610" y="4009148"/>
                <a:ext cx="1000849" cy="230832"/>
                <a:chOff x="1237593" y="3766842"/>
                <a:chExt cx="1001110" cy="230892"/>
              </a:xfrm>
            </p:grpSpPr>
            <p:sp>
              <p:nvSpPr>
                <p:cNvPr id="28" name="Rechteck 27">
                  <a:extLst>
                    <a:ext uri="{FF2B5EF4-FFF2-40B4-BE49-F238E27FC236}">
                      <a16:creationId xmlns:a16="http://schemas.microsoft.com/office/drawing/2014/main" id="{FCBF143A-EA90-4F51-884C-21E120AF3DD9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9FCDA4E5-2116-4B39-BA57-F0885AF532A8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2</a:t>
                  </a:r>
                </a:p>
              </p:txBody>
            </p:sp>
          </p:grp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4B3E2B75-4AE1-4922-A7D4-062946B3D3F0}"/>
                  </a:ext>
                </a:extLst>
              </p:cNvPr>
              <p:cNvGrpSpPr/>
              <p:nvPr/>
            </p:nvGrpSpPr>
            <p:grpSpPr>
              <a:xfrm>
                <a:off x="3151610" y="4269212"/>
                <a:ext cx="1000849" cy="230832"/>
                <a:chOff x="1237593" y="3766842"/>
                <a:chExt cx="1001110" cy="230892"/>
              </a:xfrm>
            </p:grpSpPr>
            <p:sp>
              <p:nvSpPr>
                <p:cNvPr id="26" name="Rechteck 25">
                  <a:extLst>
                    <a:ext uri="{FF2B5EF4-FFF2-40B4-BE49-F238E27FC236}">
                      <a16:creationId xmlns:a16="http://schemas.microsoft.com/office/drawing/2014/main" id="{3943D429-37B5-4E09-BF0F-6ACE7A7FCA1C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BF74862C-FA1E-4F92-A739-E4D88F779022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6</a:t>
                  </a:r>
                </a:p>
              </p:txBody>
            </p:sp>
          </p:grp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F5551169-DA7C-4A03-B00D-5468E6E08D1D}"/>
                  </a:ext>
                </a:extLst>
              </p:cNvPr>
              <p:cNvSpPr txBox="1"/>
              <p:nvPr/>
            </p:nvSpPr>
            <p:spPr>
              <a:xfrm>
                <a:off x="2653367" y="3498341"/>
                <a:ext cx="779381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1200" dirty="0"/>
                  <a:t>Group B: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feld 22">
                    <a:extLst>
                      <a:ext uri="{FF2B5EF4-FFF2-40B4-BE49-F238E27FC236}">
                        <a16:creationId xmlns:a16="http://schemas.microsoft.com/office/drawing/2014/main" id="{41F738CA-E79A-4751-A886-DCB028D5555D}"/>
                      </a:ext>
                    </a:extLst>
                  </p:cNvPr>
                  <p:cNvSpPr txBox="1"/>
                  <p:nvPr/>
                </p:nvSpPr>
                <p:spPr>
                  <a:xfrm>
                    <a:off x="4753463" y="3826574"/>
                    <a:ext cx="6306919" cy="52950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𝑆𝑖𝑚𝑖𝑙𝑎𝑟𝑖𝑡𝑦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𝐿𝐸𝑈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𝐿𝐸𝑈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0.5∗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+0.5∗</m:t>
                        </m:r>
                        <m:f>
                          <m:f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a14:m>
                    <a:r>
                      <a:rPr lang="de-DE" sz="2000" dirty="0"/>
                      <a:t>0.53</a:t>
                    </a:r>
                  </a:p>
                </p:txBody>
              </p:sp>
            </mc:Choice>
            <mc:Fallback xmlns="">
              <p:sp>
                <p:nvSpPr>
                  <p:cNvPr id="23" name="Textfeld 22">
                    <a:extLst>
                      <a:ext uri="{FF2B5EF4-FFF2-40B4-BE49-F238E27FC236}">
                        <a16:creationId xmlns:a16="http://schemas.microsoft.com/office/drawing/2014/main" id="{41F738CA-E79A-4751-A886-DCB028D555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3463" y="3826574"/>
                    <a:ext cx="6306919" cy="52950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804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Gerade Verbindung mit Pfeil 23">
                <a:extLst>
                  <a:ext uri="{FF2B5EF4-FFF2-40B4-BE49-F238E27FC236}">
                    <a16:creationId xmlns:a16="http://schemas.microsoft.com/office/drawing/2014/main" id="{8B1D2D1F-3174-4153-A271-AE71DC5EEFA8}"/>
                  </a:ext>
                </a:extLst>
              </p:cNvPr>
              <p:cNvCxnSpPr/>
              <p:nvPr/>
            </p:nvCxnSpPr>
            <p:spPr>
              <a:xfrm>
                <a:off x="4310747" y="4084248"/>
                <a:ext cx="442716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3291AAF-506E-4C02-9163-E937AB087BED}"/>
                  </a:ext>
                </a:extLst>
              </p:cNvPr>
              <p:cNvSpPr txBox="1"/>
              <p:nvPr/>
            </p:nvSpPr>
            <p:spPr>
              <a:xfrm>
                <a:off x="612737" y="3198037"/>
                <a:ext cx="1735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Example 1:</a:t>
                </a:r>
              </a:p>
            </p:txBody>
          </p:sp>
        </p:grp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A1376DE-A386-4E42-9154-ECBD7E43380E}"/>
              </a:ext>
            </a:extLst>
          </p:cNvPr>
          <p:cNvGrpSpPr/>
          <p:nvPr/>
        </p:nvGrpSpPr>
        <p:grpSpPr>
          <a:xfrm>
            <a:off x="612737" y="4655445"/>
            <a:ext cx="10468038" cy="1723548"/>
            <a:chOff x="612737" y="4738971"/>
            <a:chExt cx="10468038" cy="1723548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50325E0B-FF81-4C09-9ED4-6D506834FFD6}"/>
                </a:ext>
              </a:extLst>
            </p:cNvPr>
            <p:cNvGrpSpPr/>
            <p:nvPr/>
          </p:nvGrpSpPr>
          <p:grpSpPr>
            <a:xfrm>
              <a:off x="612737" y="4738971"/>
              <a:ext cx="10468038" cy="1723548"/>
              <a:chOff x="744744" y="3424155"/>
              <a:chExt cx="10468038" cy="1723548"/>
            </a:xfrm>
          </p:grpSpPr>
          <p:grpSp>
            <p:nvGrpSpPr>
              <p:cNvPr id="46" name="Gruppieren 45">
                <a:extLst>
                  <a:ext uri="{FF2B5EF4-FFF2-40B4-BE49-F238E27FC236}">
                    <a16:creationId xmlns:a16="http://schemas.microsoft.com/office/drawing/2014/main" id="{CF4A1EBC-4692-41D7-8B21-A0055D72B20B}"/>
                  </a:ext>
                </a:extLst>
              </p:cNvPr>
              <p:cNvGrpSpPr/>
              <p:nvPr/>
            </p:nvGrpSpPr>
            <p:grpSpPr>
              <a:xfrm>
                <a:off x="1389671" y="3918360"/>
                <a:ext cx="1000849" cy="230832"/>
                <a:chOff x="1237593" y="3766842"/>
                <a:chExt cx="1001110" cy="230892"/>
              </a:xfrm>
            </p:grpSpPr>
            <p:sp>
              <p:nvSpPr>
                <p:cNvPr id="73" name="Rechteck 72">
                  <a:extLst>
                    <a:ext uri="{FF2B5EF4-FFF2-40B4-BE49-F238E27FC236}">
                      <a16:creationId xmlns:a16="http://schemas.microsoft.com/office/drawing/2014/main" id="{50F099B4-8FC6-4488-BC47-4D7CB75C49C5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74" name="Textfeld 73">
                  <a:extLst>
                    <a:ext uri="{FF2B5EF4-FFF2-40B4-BE49-F238E27FC236}">
                      <a16:creationId xmlns:a16="http://schemas.microsoft.com/office/drawing/2014/main" id="{2E847487-1F6A-4F91-B117-0F11028C59D3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1</a:t>
                  </a:r>
                </a:p>
              </p:txBody>
            </p:sp>
          </p:grpSp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44AFD161-454B-4AE9-892D-1CA6C3F185D4}"/>
                  </a:ext>
                </a:extLst>
              </p:cNvPr>
              <p:cNvGrpSpPr/>
              <p:nvPr/>
            </p:nvGrpSpPr>
            <p:grpSpPr>
              <a:xfrm>
                <a:off x="1389671" y="4178424"/>
                <a:ext cx="1000849" cy="230832"/>
                <a:chOff x="1237593" y="3766842"/>
                <a:chExt cx="1001110" cy="230892"/>
              </a:xfrm>
            </p:grpSpPr>
            <p:sp>
              <p:nvSpPr>
                <p:cNvPr id="71" name="Rechteck 70">
                  <a:extLst>
                    <a:ext uri="{FF2B5EF4-FFF2-40B4-BE49-F238E27FC236}">
                      <a16:creationId xmlns:a16="http://schemas.microsoft.com/office/drawing/2014/main" id="{D860EB60-B60A-47F3-93D0-EB727CE8AE7C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72" name="Textfeld 71">
                  <a:extLst>
                    <a:ext uri="{FF2B5EF4-FFF2-40B4-BE49-F238E27FC236}">
                      <a16:creationId xmlns:a16="http://schemas.microsoft.com/office/drawing/2014/main" id="{BA8AB6F6-6B7F-4A37-B0FD-2EBDDDC39446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2</a:t>
                  </a:r>
                </a:p>
              </p:txBody>
            </p:sp>
          </p:grpSp>
          <p:grpSp>
            <p:nvGrpSpPr>
              <p:cNvPr id="48" name="Gruppieren 47">
                <a:extLst>
                  <a:ext uri="{FF2B5EF4-FFF2-40B4-BE49-F238E27FC236}">
                    <a16:creationId xmlns:a16="http://schemas.microsoft.com/office/drawing/2014/main" id="{D9329F95-6CC9-4C96-88DF-5AEB5CD852AA}"/>
                  </a:ext>
                </a:extLst>
              </p:cNvPr>
              <p:cNvGrpSpPr/>
              <p:nvPr/>
            </p:nvGrpSpPr>
            <p:grpSpPr>
              <a:xfrm>
                <a:off x="1389671" y="4438489"/>
                <a:ext cx="1000849" cy="230832"/>
                <a:chOff x="1237593" y="3766842"/>
                <a:chExt cx="1001110" cy="230892"/>
              </a:xfrm>
            </p:grpSpPr>
            <p:sp>
              <p:nvSpPr>
                <p:cNvPr id="69" name="Rechteck 68">
                  <a:extLst>
                    <a:ext uri="{FF2B5EF4-FFF2-40B4-BE49-F238E27FC236}">
                      <a16:creationId xmlns:a16="http://schemas.microsoft.com/office/drawing/2014/main" id="{EED05508-55EE-4C1D-94EE-AECAE8205630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70" name="Textfeld 69">
                  <a:extLst>
                    <a:ext uri="{FF2B5EF4-FFF2-40B4-BE49-F238E27FC236}">
                      <a16:creationId xmlns:a16="http://schemas.microsoft.com/office/drawing/2014/main" id="{CF0BD7D5-524B-4863-9A47-4B81EB3AAAB5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3</a:t>
                  </a:r>
                </a:p>
              </p:txBody>
            </p:sp>
          </p:grpSp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322D62DC-1E5D-4E38-B29D-A0C072DCE3E4}"/>
                  </a:ext>
                </a:extLst>
              </p:cNvPr>
              <p:cNvGrpSpPr/>
              <p:nvPr/>
            </p:nvGrpSpPr>
            <p:grpSpPr>
              <a:xfrm>
                <a:off x="1389671" y="4675033"/>
                <a:ext cx="1000849" cy="230832"/>
                <a:chOff x="1237593" y="3766842"/>
                <a:chExt cx="1001110" cy="230892"/>
              </a:xfrm>
            </p:grpSpPr>
            <p:sp>
              <p:nvSpPr>
                <p:cNvPr id="67" name="Rechteck 66">
                  <a:extLst>
                    <a:ext uri="{FF2B5EF4-FFF2-40B4-BE49-F238E27FC236}">
                      <a16:creationId xmlns:a16="http://schemas.microsoft.com/office/drawing/2014/main" id="{14CB464F-1627-4F1D-BFC5-BBC9F42A9ADA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68" name="Textfeld 67">
                  <a:extLst>
                    <a:ext uri="{FF2B5EF4-FFF2-40B4-BE49-F238E27FC236}">
                      <a16:creationId xmlns:a16="http://schemas.microsoft.com/office/drawing/2014/main" id="{63150B45-478F-427C-A7AE-797DFE5BE0CB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4</a:t>
                  </a:r>
                </a:p>
              </p:txBody>
            </p:sp>
          </p:grpSp>
          <p:grpSp>
            <p:nvGrpSpPr>
              <p:cNvPr id="50" name="Gruppieren 49">
                <a:extLst>
                  <a:ext uri="{FF2B5EF4-FFF2-40B4-BE49-F238E27FC236}">
                    <a16:creationId xmlns:a16="http://schemas.microsoft.com/office/drawing/2014/main" id="{D2F85FA1-46BC-4E1D-B8FC-E2C3E4BE18D4}"/>
                  </a:ext>
                </a:extLst>
              </p:cNvPr>
              <p:cNvGrpSpPr/>
              <p:nvPr/>
            </p:nvGrpSpPr>
            <p:grpSpPr>
              <a:xfrm>
                <a:off x="1389671" y="4916871"/>
                <a:ext cx="1000849" cy="230832"/>
                <a:chOff x="1237593" y="3766842"/>
                <a:chExt cx="1001110" cy="230892"/>
              </a:xfrm>
            </p:grpSpPr>
            <p:sp>
              <p:nvSpPr>
                <p:cNvPr id="65" name="Rechteck 64">
                  <a:extLst>
                    <a:ext uri="{FF2B5EF4-FFF2-40B4-BE49-F238E27FC236}">
                      <a16:creationId xmlns:a16="http://schemas.microsoft.com/office/drawing/2014/main" id="{686CFAFC-E719-4CC3-AC18-7A1063044C0B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66" name="Textfeld 65">
                  <a:extLst>
                    <a:ext uri="{FF2B5EF4-FFF2-40B4-BE49-F238E27FC236}">
                      <a16:creationId xmlns:a16="http://schemas.microsoft.com/office/drawing/2014/main" id="{6C9CB025-372C-47A2-B244-E5E553CC30FD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5</a:t>
                  </a:r>
                </a:p>
              </p:txBody>
            </p:sp>
          </p:grp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8FF61632-DCBD-4CC9-9076-A5001CF0BB46}"/>
                  </a:ext>
                </a:extLst>
              </p:cNvPr>
              <p:cNvSpPr txBox="1"/>
              <p:nvPr/>
            </p:nvSpPr>
            <p:spPr>
              <a:xfrm>
                <a:off x="891429" y="3667618"/>
                <a:ext cx="774571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1200" dirty="0"/>
                  <a:t>Group A:</a:t>
                </a:r>
              </a:p>
            </p:txBody>
          </p:sp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EBB30BAE-4599-4910-828C-F34AFF0BE400}"/>
                  </a:ext>
                </a:extLst>
              </p:cNvPr>
              <p:cNvGrpSpPr/>
              <p:nvPr/>
            </p:nvGrpSpPr>
            <p:grpSpPr>
              <a:xfrm>
                <a:off x="3304010" y="3901484"/>
                <a:ext cx="1000849" cy="230832"/>
                <a:chOff x="1237593" y="3766842"/>
                <a:chExt cx="1001110" cy="230892"/>
              </a:xfrm>
            </p:grpSpPr>
            <p:sp>
              <p:nvSpPr>
                <p:cNvPr id="63" name="Rechteck 62">
                  <a:extLst>
                    <a:ext uri="{FF2B5EF4-FFF2-40B4-BE49-F238E27FC236}">
                      <a16:creationId xmlns:a16="http://schemas.microsoft.com/office/drawing/2014/main" id="{1646E12F-52F3-4116-9983-BF757126B83C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64" name="Textfeld 63">
                  <a:extLst>
                    <a:ext uri="{FF2B5EF4-FFF2-40B4-BE49-F238E27FC236}">
                      <a16:creationId xmlns:a16="http://schemas.microsoft.com/office/drawing/2014/main" id="{8CB6483D-5BE4-450B-8022-6C6E8FB8073F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1</a:t>
                  </a:r>
                </a:p>
              </p:txBody>
            </p:sp>
          </p:grpSp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DDC0D323-D511-47DB-A9D6-F0F1D3AF3614}"/>
                  </a:ext>
                </a:extLst>
              </p:cNvPr>
              <p:cNvGrpSpPr/>
              <p:nvPr/>
            </p:nvGrpSpPr>
            <p:grpSpPr>
              <a:xfrm>
                <a:off x="3304010" y="4161548"/>
                <a:ext cx="1000849" cy="230832"/>
                <a:chOff x="1237593" y="3766842"/>
                <a:chExt cx="1001110" cy="230892"/>
              </a:xfrm>
            </p:grpSpPr>
            <p:sp>
              <p:nvSpPr>
                <p:cNvPr id="61" name="Rechteck 60">
                  <a:extLst>
                    <a:ext uri="{FF2B5EF4-FFF2-40B4-BE49-F238E27FC236}">
                      <a16:creationId xmlns:a16="http://schemas.microsoft.com/office/drawing/2014/main" id="{FF4AC94A-8F58-41B3-B60D-75F937F7435C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62" name="Textfeld 61">
                  <a:extLst>
                    <a:ext uri="{FF2B5EF4-FFF2-40B4-BE49-F238E27FC236}">
                      <a16:creationId xmlns:a16="http://schemas.microsoft.com/office/drawing/2014/main" id="{AC651BC0-8F0D-4C9E-A154-76CE43F8EA3E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2</a:t>
                  </a:r>
                </a:p>
              </p:txBody>
            </p:sp>
          </p:grpSp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8D7299C8-F22F-4750-A478-5CC6A06CB653}"/>
                  </a:ext>
                </a:extLst>
              </p:cNvPr>
              <p:cNvGrpSpPr/>
              <p:nvPr/>
            </p:nvGrpSpPr>
            <p:grpSpPr>
              <a:xfrm>
                <a:off x="3304010" y="4421612"/>
                <a:ext cx="1000849" cy="230832"/>
                <a:chOff x="1237593" y="3766842"/>
                <a:chExt cx="1001110" cy="230892"/>
              </a:xfrm>
            </p:grpSpPr>
            <p:sp>
              <p:nvSpPr>
                <p:cNvPr id="59" name="Rechteck 58">
                  <a:extLst>
                    <a:ext uri="{FF2B5EF4-FFF2-40B4-BE49-F238E27FC236}">
                      <a16:creationId xmlns:a16="http://schemas.microsoft.com/office/drawing/2014/main" id="{32C36393-38F6-470C-AAFA-633F22E76D70}"/>
                    </a:ext>
                  </a:extLst>
                </p:cNvPr>
                <p:cNvSpPr/>
                <p:nvPr/>
              </p:nvSpPr>
              <p:spPr>
                <a:xfrm>
                  <a:off x="1237593" y="3783724"/>
                  <a:ext cx="1001110" cy="19706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99" dirty="0"/>
                </a:p>
              </p:txBody>
            </p:sp>
            <p:sp>
              <p:nvSpPr>
                <p:cNvPr id="60" name="Textfeld 59">
                  <a:extLst>
                    <a:ext uri="{FF2B5EF4-FFF2-40B4-BE49-F238E27FC236}">
                      <a16:creationId xmlns:a16="http://schemas.microsoft.com/office/drawing/2014/main" id="{B3586A08-4F65-442D-92E6-3FF30CED8EA0}"/>
                    </a:ext>
                  </a:extLst>
                </p:cNvPr>
                <p:cNvSpPr txBox="1"/>
                <p:nvPr/>
              </p:nvSpPr>
              <p:spPr>
                <a:xfrm>
                  <a:off x="1237593" y="3766842"/>
                  <a:ext cx="476536" cy="23089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de-DE" sz="900" dirty="0"/>
                    <a:t>LEU 6</a:t>
                  </a:r>
                </a:p>
              </p:txBody>
            </p:sp>
          </p:grpSp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C356051D-9763-44C7-9BAB-0D2D7AD85670}"/>
                  </a:ext>
                </a:extLst>
              </p:cNvPr>
              <p:cNvSpPr txBox="1"/>
              <p:nvPr/>
            </p:nvSpPr>
            <p:spPr>
              <a:xfrm>
                <a:off x="2805767" y="3650741"/>
                <a:ext cx="779381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1200" dirty="0"/>
                  <a:t>Group B: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feld 55">
                    <a:extLst>
                      <a:ext uri="{FF2B5EF4-FFF2-40B4-BE49-F238E27FC236}">
                        <a16:creationId xmlns:a16="http://schemas.microsoft.com/office/drawing/2014/main" id="{0878718A-9844-4052-A175-E6AFA7504678}"/>
                      </a:ext>
                    </a:extLst>
                  </p:cNvPr>
                  <p:cNvSpPr txBox="1"/>
                  <p:nvPr/>
                </p:nvSpPr>
                <p:spPr>
                  <a:xfrm>
                    <a:off x="4905863" y="3978974"/>
                    <a:ext cx="6306919" cy="52950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𝑆𝑖𝑚𝑖𝑙𝑎𝑟𝑖𝑡𝑦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𝐿𝐸𝑈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𝐿𝐸𝑈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0.5∗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+0.5∗</m:t>
                        </m:r>
                        <m:f>
                          <m:f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a14:m>
                    <a:r>
                      <a:rPr lang="de-DE" sz="2000" dirty="0"/>
                      <a:t>0.45</a:t>
                    </a:r>
                  </a:p>
                </p:txBody>
              </p:sp>
            </mc:Choice>
            <mc:Fallback xmlns="">
              <p:sp>
                <p:nvSpPr>
                  <p:cNvPr id="56" name="Textfeld 55">
                    <a:extLst>
                      <a:ext uri="{FF2B5EF4-FFF2-40B4-BE49-F238E27FC236}">
                        <a16:creationId xmlns:a16="http://schemas.microsoft.com/office/drawing/2014/main" id="{0878718A-9844-4052-A175-E6AFA75046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5863" y="3978974"/>
                    <a:ext cx="6306919" cy="52950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04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Gerade Verbindung mit Pfeil 56">
                <a:extLst>
                  <a:ext uri="{FF2B5EF4-FFF2-40B4-BE49-F238E27FC236}">
                    <a16:creationId xmlns:a16="http://schemas.microsoft.com/office/drawing/2014/main" id="{EC439B80-89A3-468E-B79D-55FE897BBF2B}"/>
                  </a:ext>
                </a:extLst>
              </p:cNvPr>
              <p:cNvCxnSpPr/>
              <p:nvPr/>
            </p:nvCxnSpPr>
            <p:spPr>
              <a:xfrm>
                <a:off x="4463147" y="4236648"/>
                <a:ext cx="442716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A38D3677-1C5D-41EC-9526-E1675229CD89}"/>
                  </a:ext>
                </a:extLst>
              </p:cNvPr>
              <p:cNvSpPr txBox="1"/>
              <p:nvPr/>
            </p:nvSpPr>
            <p:spPr>
              <a:xfrm>
                <a:off x="744744" y="3424155"/>
                <a:ext cx="1735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Example 2:</a:t>
                </a:r>
              </a:p>
            </p:txBody>
          </p:sp>
        </p:grp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7BE89102-EA64-4F1D-8E68-4F14EB151E24}"/>
                </a:ext>
              </a:extLst>
            </p:cNvPr>
            <p:cNvSpPr/>
            <p:nvPr/>
          </p:nvSpPr>
          <p:spPr>
            <a:xfrm>
              <a:off x="3172002" y="5997777"/>
              <a:ext cx="1000849" cy="1970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99" dirty="0"/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3156776E-A7A9-41D4-A372-42AD09BA663F}"/>
                </a:ext>
              </a:extLst>
            </p:cNvPr>
            <p:cNvSpPr txBox="1"/>
            <p:nvPr/>
          </p:nvSpPr>
          <p:spPr>
            <a:xfrm>
              <a:off x="3172003" y="5972913"/>
              <a:ext cx="476412" cy="2308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de-DE" sz="900" dirty="0"/>
                <a:t>LEU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8333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tatis_PP_Master_16x9_deutsch_2018">
  <a:themeElements>
    <a:clrScheme name="Statis">
      <a:dk1>
        <a:srgbClr val="1E1E1E"/>
      </a:dk1>
      <a:lt1>
        <a:sysClr val="window" lastClr="FFFFFF"/>
      </a:lt1>
      <a:dk2>
        <a:srgbClr val="4B4B4B"/>
      </a:dk2>
      <a:lt2>
        <a:srgbClr val="90D2FC"/>
      </a:lt2>
      <a:accent1>
        <a:srgbClr val="006298"/>
      </a:accent1>
      <a:accent2>
        <a:srgbClr val="EC4E60"/>
      </a:accent2>
      <a:accent3>
        <a:srgbClr val="E4D022"/>
      </a:accent3>
      <a:accent4>
        <a:srgbClr val="449ADC"/>
      </a:accent4>
      <a:accent5>
        <a:srgbClr val="A02438"/>
      </a:accent5>
      <a:accent6>
        <a:srgbClr val="00B288"/>
      </a:accent6>
      <a:hlink>
        <a:srgbClr val="2C74B5"/>
      </a:hlink>
      <a:folHlink>
        <a:srgbClr val="093261"/>
      </a:folHlink>
    </a:clrScheme>
    <a:fontScheme name="Statis">
      <a:majorFont>
        <a:latin typeface="Statis Sans"/>
        <a:ea typeface=""/>
        <a:cs typeface=""/>
      </a:majorFont>
      <a:minorFont>
        <a:latin typeface="Stati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rtlCol="0">
        <a:spAutoFit/>
      </a:bodyPr>
      <a:lstStyle>
        <a:defPPr algn="l">
          <a:defRPr sz="2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isSans_Destatis_PPT_Master_16x9_englisch_2021__MF2021_01_12.pptx" id="{3E6B6A87-AB33-49F8-A46A-89FA3B53122F}" vid="{8BF115E7-3C2B-4E9B-A039-97C8163AC0F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tatis Sans"/>
        <a:font script="Hebr" typeface="Statis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tatis Sans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tatis Sans"/>
        <a:font script="Hebr" typeface="Statis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tatis Sans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StatisSans_Destatis_PPT_Master_16x9_englisch_2021__MF2021_01_12</Template>
  <TotalTime>0</TotalTime>
  <Words>1455</Words>
  <Application>Microsoft Office PowerPoint</Application>
  <PresentationFormat>Benutzerdefiniert</PresentationFormat>
  <Paragraphs>230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Statis Sans</vt:lpstr>
      <vt:lpstr>Wingdings</vt:lpstr>
      <vt:lpstr>Cambria Math</vt:lpstr>
      <vt:lpstr>Statis Sans Light</vt:lpstr>
      <vt:lpstr>Destatis_PP_Master_16x9_deutsch_2018</vt:lpstr>
      <vt:lpstr>Similarity metric for comparison of enterprise groups</vt:lpstr>
      <vt:lpstr>Enterprise Groups in Business Registers</vt:lpstr>
      <vt:lpstr>Enterprise Groups</vt:lpstr>
      <vt:lpstr>Enterprise Groups</vt:lpstr>
      <vt:lpstr>Comparison of Enterprise Groups</vt:lpstr>
      <vt:lpstr>Comparison of Enterprise Groups</vt:lpstr>
      <vt:lpstr>Idea of a similarity metric</vt:lpstr>
      <vt:lpstr>Idea of a similarity metric</vt:lpstr>
      <vt:lpstr>Development of a similarity metric for enterprise groups</vt:lpstr>
      <vt:lpstr>Development of a similarity metric for enterprise groups</vt:lpstr>
      <vt:lpstr>Rommelspacher-Urban Metric for the Similarity</vt:lpstr>
      <vt:lpstr>Rommelspacher-Urban Metric for the Similarity</vt:lpstr>
      <vt:lpstr>Use Case 1: two reference years</vt:lpstr>
      <vt:lpstr>Use Case 1: two reference years</vt:lpstr>
      <vt:lpstr>Use Case 2: two sources</vt:lpstr>
      <vt:lpstr>Outlook</vt:lpstr>
      <vt:lpstr>Discussion</vt:lpstr>
      <vt:lpstr>Contact</vt:lpstr>
    </vt:vector>
  </TitlesOfParts>
  <Company>ZIVIT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Gabriele.Bentele@destatis.de</dc:creator>
  <cp:lastModifiedBy>Rommelspacher, Simon (E11)</cp:lastModifiedBy>
  <cp:revision>28</cp:revision>
  <cp:lastPrinted>2020-08-06T18:12:26Z</cp:lastPrinted>
  <dcterms:created xsi:type="dcterms:W3CDTF">2021-01-25T13:27:52Z</dcterms:created>
  <dcterms:modified xsi:type="dcterms:W3CDTF">2023-09-22T08:54:15Z</dcterms:modified>
</cp:coreProperties>
</file>