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notesMasterIdLst>
    <p:notesMasterId r:id="rId8"/>
  </p:notesMasterIdLst>
  <p:handoutMasterIdLst>
    <p:handoutMasterId r:id="rId9"/>
  </p:handoutMasterIdLst>
  <p:sldIdLst>
    <p:sldId id="282" r:id="rId2"/>
    <p:sldId id="297" r:id="rId3"/>
    <p:sldId id="283" r:id="rId4"/>
    <p:sldId id="296" r:id="rId5"/>
    <p:sldId id="295" r:id="rId6"/>
    <p:sldId id="29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43" autoAdjust="0"/>
    <p:restoredTop sz="88389" autoAdjust="0"/>
  </p:normalViewPr>
  <p:slideViewPr>
    <p:cSldViewPr snapToGrid="0">
      <p:cViewPr varScale="1">
        <p:scale>
          <a:sx n="64" d="100"/>
          <a:sy n="64" d="100"/>
        </p:scale>
        <p:origin x="156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6349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301C269D-8E45-46FC-9078-909DBF23880E}" type="datetimeFigureOut">
              <a:rPr lang="en-US"/>
              <a:pPr>
                <a:defRPr/>
              </a:pPr>
              <a:t>9/15/2023</a:t>
            </a:fld>
            <a:endParaRPr lang="en-US"/>
          </a:p>
        </p:txBody>
      </p:sp>
      <p:sp>
        <p:nvSpPr>
          <p:cNvPr id="6349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3645A7F9-C1B9-4717-A605-54FC7777A4F9}" type="slidenum">
              <a:rPr lang="en-US"/>
              <a:pPr>
                <a:defRPr/>
              </a:pPr>
              <a:t>‹#›</a:t>
            </a:fld>
            <a:endParaRPr lang="en-US"/>
          </a:p>
        </p:txBody>
      </p:sp>
    </p:spTree>
    <p:extLst>
      <p:ext uri="{BB962C8B-B14F-4D97-AF65-F5344CB8AC3E}">
        <p14:creationId xmlns:p14="http://schemas.microsoft.com/office/powerpoint/2010/main" val="30657568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D0561812-C8E9-47E2-8C3D-8F5C1BFCA2DF}" type="datetimeFigureOut">
              <a:rPr lang="en-US"/>
              <a:pPr>
                <a:defRPr/>
              </a:pPr>
              <a:t>9/15/2023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30AC7B4A-AABE-4999-B016-B88E7880ED00}" type="slidenum">
              <a:rPr lang="en-US"/>
              <a:pPr>
                <a:defRPr/>
              </a:pPr>
              <a:t>‹#›</a:t>
            </a:fld>
            <a:endParaRPr lang="en-US"/>
          </a:p>
        </p:txBody>
      </p:sp>
    </p:spTree>
    <p:extLst>
      <p:ext uri="{BB962C8B-B14F-4D97-AF65-F5344CB8AC3E}">
        <p14:creationId xmlns:p14="http://schemas.microsoft.com/office/powerpoint/2010/main" val="37983929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solidFill>
                <a:schemeClr val="tx1"/>
              </a:solidFill>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30AC7B4A-AABE-4999-B016-B88E7880ED00}" type="slidenum">
              <a:rPr lang="en-US" smtClean="0"/>
              <a:pPr>
                <a:defRPr/>
              </a:pPr>
              <a:t>4</a:t>
            </a:fld>
            <a:endParaRPr lang="en-US"/>
          </a:p>
        </p:txBody>
      </p:sp>
    </p:spTree>
    <p:extLst>
      <p:ext uri="{BB962C8B-B14F-4D97-AF65-F5344CB8AC3E}">
        <p14:creationId xmlns:p14="http://schemas.microsoft.com/office/powerpoint/2010/main" val="3771625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solidFill>
                <a:schemeClr val="tx1"/>
              </a:solidFill>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30AC7B4A-AABE-4999-B016-B88E7880ED00}" type="slidenum">
              <a:rPr lang="en-US" smtClean="0"/>
              <a:pPr>
                <a:defRPr/>
              </a:pPr>
              <a:t>5</a:t>
            </a:fld>
            <a:endParaRPr lang="en-US"/>
          </a:p>
        </p:txBody>
      </p:sp>
    </p:spTree>
    <p:extLst>
      <p:ext uri="{BB962C8B-B14F-4D97-AF65-F5344CB8AC3E}">
        <p14:creationId xmlns:p14="http://schemas.microsoft.com/office/powerpoint/2010/main" val="267074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0A05D44E-6631-45BB-A1F8-10F9903AEA36}"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E669E33-CD8F-4D53-9616-C4589C6FF670}" type="slidenum">
              <a:rPr lang="en-US" smtClean="0"/>
              <a:pPr>
                <a:defRPr/>
              </a:pPr>
              <a:t>‹#›</a:t>
            </a:fld>
            <a:endParaRPr lang="en-US"/>
          </a:p>
        </p:txBody>
      </p:sp>
    </p:spTree>
    <p:extLst>
      <p:ext uri="{BB962C8B-B14F-4D97-AF65-F5344CB8AC3E}">
        <p14:creationId xmlns:p14="http://schemas.microsoft.com/office/powerpoint/2010/main" val="3106508493"/>
      </p:ext>
    </p:extLst>
  </p:cSld>
  <p:clrMapOvr>
    <a:masterClrMapping/>
  </p:clrMapOvr>
  <p:transition spd="slow">
    <p:check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Tree>
    <p:extLst>
      <p:ext uri="{BB962C8B-B14F-4D97-AF65-F5344CB8AC3E}">
        <p14:creationId xmlns:p14="http://schemas.microsoft.com/office/powerpoint/2010/main" val="4285825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01903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Tree>
    <p:extLst>
      <p:ext uri="{BB962C8B-B14F-4D97-AF65-F5344CB8AC3E}">
        <p14:creationId xmlns:p14="http://schemas.microsoft.com/office/powerpoint/2010/main" val="4106695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60582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Tree>
    <p:extLst>
      <p:ext uri="{BB962C8B-B14F-4D97-AF65-F5344CB8AC3E}">
        <p14:creationId xmlns:p14="http://schemas.microsoft.com/office/powerpoint/2010/main" val="1789571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2D114CBE-6448-4504-8B7D-1272E992CCBF}"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A0C3A0F-D98D-4788-896A-B796EB718F75}" type="slidenum">
              <a:rPr lang="en-US" smtClean="0"/>
              <a:pPr>
                <a:defRPr/>
              </a:pPr>
              <a:t>‹#›</a:t>
            </a:fld>
            <a:endParaRPr lang="en-US"/>
          </a:p>
        </p:txBody>
      </p:sp>
    </p:spTree>
    <p:extLst>
      <p:ext uri="{BB962C8B-B14F-4D97-AF65-F5344CB8AC3E}">
        <p14:creationId xmlns:p14="http://schemas.microsoft.com/office/powerpoint/2010/main" val="2312516243"/>
      </p:ext>
    </p:extLst>
  </p:cSld>
  <p:clrMapOvr>
    <a:masterClrMapping/>
  </p:clrMapOvr>
  <p:transition spd="slow">
    <p:checke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8FB9703-2CB2-46EA-AE8E-C79D10346C37}"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5E8E418-4970-4E34-896A-46341A6DBECC}" type="slidenum">
              <a:rPr lang="en-US" smtClean="0"/>
              <a:pPr>
                <a:defRPr/>
              </a:pPr>
              <a:t>‹#›</a:t>
            </a:fld>
            <a:endParaRPr lang="en-US"/>
          </a:p>
        </p:txBody>
      </p:sp>
    </p:spTree>
    <p:extLst>
      <p:ext uri="{BB962C8B-B14F-4D97-AF65-F5344CB8AC3E}">
        <p14:creationId xmlns:p14="http://schemas.microsoft.com/office/powerpoint/2010/main" val="3086299340"/>
      </p:ext>
    </p:extLst>
  </p:cSld>
  <p:clrMapOvr>
    <a:masterClrMapping/>
  </p:clrMapOvr>
  <p:transition spd="slow">
    <p:check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5F67D173-B1FF-48BE-AAD7-E2750DC4765E}"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6926E16-6E0C-497A-BF3E-FC196174D142}" type="slidenum">
              <a:rPr lang="en-US" smtClean="0"/>
              <a:pPr>
                <a:defRPr/>
              </a:pPr>
              <a:t>‹#›</a:t>
            </a:fld>
            <a:endParaRPr lang="en-US"/>
          </a:p>
        </p:txBody>
      </p:sp>
    </p:spTree>
    <p:extLst>
      <p:ext uri="{BB962C8B-B14F-4D97-AF65-F5344CB8AC3E}">
        <p14:creationId xmlns:p14="http://schemas.microsoft.com/office/powerpoint/2010/main" val="3983491871"/>
      </p:ext>
    </p:extLst>
  </p:cSld>
  <p:clrMapOvr>
    <a:masterClrMapping/>
  </p:clrMapOvr>
  <p:transition spd="slow">
    <p:check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D1A4F531-CBAC-4DD9-9B91-FD267C8EB703}" type="datetimeFigureOut">
              <a:rPr lang="en-US" smtClean="0"/>
              <a:pPr>
                <a:defRPr/>
              </a:pPr>
              <a:t>9/15/2023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B444A0F-2294-4272-9025-687EC9100D82}" type="slidenum">
              <a:rPr lang="en-US" smtClean="0"/>
              <a:pPr>
                <a:defRPr/>
              </a:pPr>
              <a:t>‹#›</a:t>
            </a:fld>
            <a:endParaRPr lang="en-US"/>
          </a:p>
        </p:txBody>
      </p:sp>
    </p:spTree>
    <p:extLst>
      <p:ext uri="{BB962C8B-B14F-4D97-AF65-F5344CB8AC3E}">
        <p14:creationId xmlns:p14="http://schemas.microsoft.com/office/powerpoint/2010/main" val="3466329589"/>
      </p:ext>
    </p:extLst>
  </p:cSld>
  <p:clrMapOvr>
    <a:masterClrMapping/>
  </p:clrMapOvr>
  <p:transition spd="slow">
    <p:check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67D9FCE6-BB7A-4981-B5EB-6CC7428CDFCE}" type="datetimeFigureOut">
              <a:rPr lang="en-US" smtClean="0"/>
              <a:pPr>
                <a:defRPr/>
              </a:pPr>
              <a:t>9/15/2023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C9EF90B-0FD8-4F87-9F1A-1D06E05BFB1E}" type="slidenum">
              <a:rPr lang="en-US" smtClean="0"/>
              <a:pPr>
                <a:defRPr/>
              </a:pPr>
              <a:t>‹#›</a:t>
            </a:fld>
            <a:endParaRPr lang="en-US"/>
          </a:p>
        </p:txBody>
      </p:sp>
    </p:spTree>
    <p:extLst>
      <p:ext uri="{BB962C8B-B14F-4D97-AF65-F5344CB8AC3E}">
        <p14:creationId xmlns:p14="http://schemas.microsoft.com/office/powerpoint/2010/main" val="2411221143"/>
      </p:ext>
    </p:extLst>
  </p:cSld>
  <p:clrMapOvr>
    <a:masterClrMapping/>
  </p:clrMapOvr>
  <p:transition spd="slow">
    <p:check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600C1EEF-D5D6-4D2B-94ED-6E14E9442D38}" type="datetimeFigureOut">
              <a:rPr lang="en-US" smtClean="0"/>
              <a:pPr>
                <a:defRPr/>
              </a:pPr>
              <a:t>9/15/2023</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C54E7A77-0152-4931-9E1D-BEF84875A912}" type="slidenum">
              <a:rPr lang="en-US" smtClean="0"/>
              <a:pPr>
                <a:defRPr/>
              </a:pPr>
              <a:t>‹#›</a:t>
            </a:fld>
            <a:endParaRPr lang="en-US"/>
          </a:p>
        </p:txBody>
      </p:sp>
    </p:spTree>
    <p:extLst>
      <p:ext uri="{BB962C8B-B14F-4D97-AF65-F5344CB8AC3E}">
        <p14:creationId xmlns:p14="http://schemas.microsoft.com/office/powerpoint/2010/main" val="1605820928"/>
      </p:ext>
    </p:extLst>
  </p:cSld>
  <p:clrMapOvr>
    <a:masterClrMapping/>
  </p:clrMapOvr>
  <p:transition spd="slow">
    <p:check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BFA9E7F-0774-4630-804E-CCFAF2A794E3}" type="datetimeFigureOut">
              <a:rPr lang="en-US" smtClean="0"/>
              <a:pPr>
                <a:defRPr/>
              </a:pPr>
              <a:t>9/15/2023</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8B819900-4C16-4D12-A73C-90E481348A02}" type="slidenum">
              <a:rPr lang="en-US" smtClean="0"/>
              <a:pPr>
                <a:defRPr/>
              </a:pPr>
              <a:t>‹#›</a:t>
            </a:fld>
            <a:endParaRPr lang="en-US"/>
          </a:p>
        </p:txBody>
      </p:sp>
    </p:spTree>
    <p:extLst>
      <p:ext uri="{BB962C8B-B14F-4D97-AF65-F5344CB8AC3E}">
        <p14:creationId xmlns:p14="http://schemas.microsoft.com/office/powerpoint/2010/main" val="2677302459"/>
      </p:ext>
    </p:extLst>
  </p:cSld>
  <p:clrMapOvr>
    <a:masterClrMapping/>
  </p:clrMapOvr>
  <p:transition spd="slow">
    <p:check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F396C77C-8DB1-47FF-868C-F53353BD0C58}" type="datetimeFigureOut">
              <a:rPr lang="en-US" smtClean="0"/>
              <a:pPr>
                <a:defRPr/>
              </a:pPr>
              <a:t>9/15/2023</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565A9348-CDED-473D-A5E3-EB2E93646EC6}" type="slidenum">
              <a:rPr lang="en-US" smtClean="0"/>
              <a:pPr>
                <a:defRPr/>
              </a:pPr>
              <a:t>‹#›</a:t>
            </a:fld>
            <a:endParaRPr lang="en-US"/>
          </a:p>
        </p:txBody>
      </p:sp>
    </p:spTree>
    <p:extLst>
      <p:ext uri="{BB962C8B-B14F-4D97-AF65-F5344CB8AC3E}">
        <p14:creationId xmlns:p14="http://schemas.microsoft.com/office/powerpoint/2010/main" val="2374724484"/>
      </p:ext>
    </p:extLst>
  </p:cSld>
  <p:clrMapOvr>
    <a:masterClrMapping/>
  </p:clrMapOvr>
  <p:transition spd="slow">
    <p:check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4720C21A-C4F1-4270-92DF-69FC19299B07}" type="datetimeFigureOut">
              <a:rPr lang="en-US" smtClean="0"/>
              <a:pPr>
                <a:defRPr/>
              </a:pPr>
              <a:t>9/15/2023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64F112A-580D-4AE8-A8A5-31FACB942100}" type="slidenum">
              <a:rPr lang="en-US" smtClean="0"/>
              <a:pPr>
                <a:defRPr/>
              </a:pPr>
              <a:t>‹#›</a:t>
            </a:fld>
            <a:endParaRPr lang="en-US"/>
          </a:p>
        </p:txBody>
      </p:sp>
    </p:spTree>
    <p:extLst>
      <p:ext uri="{BB962C8B-B14F-4D97-AF65-F5344CB8AC3E}">
        <p14:creationId xmlns:p14="http://schemas.microsoft.com/office/powerpoint/2010/main" val="1080393473"/>
      </p:ext>
    </p:extLst>
  </p:cSld>
  <p:clrMapOvr>
    <a:masterClrMapping/>
  </p:clrMapOvr>
  <p:transition spd="slow">
    <p:check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4EA95E91-3384-4710-8EDF-4F0EE0CE0AAF}" type="datetimeFigureOut">
              <a:rPr lang="en-US" smtClean="0"/>
              <a:pPr>
                <a:defRPr/>
              </a:pPr>
              <a:t>9/15/2023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1436396-16AA-4D96-BD00-897BBBC11511}" type="slidenum">
              <a:rPr lang="en-US" smtClean="0"/>
              <a:pPr>
                <a:defRPr/>
              </a:pPr>
              <a:t>‹#›</a:t>
            </a:fld>
            <a:endParaRPr lang="en-US"/>
          </a:p>
        </p:txBody>
      </p:sp>
    </p:spTree>
    <p:extLst>
      <p:ext uri="{BB962C8B-B14F-4D97-AF65-F5344CB8AC3E}">
        <p14:creationId xmlns:p14="http://schemas.microsoft.com/office/powerpoint/2010/main" val="2200854125"/>
      </p:ext>
    </p:extLst>
  </p:cSld>
  <p:clrMapOvr>
    <a:masterClrMapping/>
  </p:clrMapOvr>
  <p:transition spd="slow">
    <p:check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3F392140-0970-4C1C-8F51-EC2C65AFA329}" type="datetimeFigureOut">
              <a:rPr lang="en-US" smtClean="0"/>
              <a:pPr>
                <a:defRPr/>
              </a:pPr>
              <a:t>9/15/2023</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81A7A9F3-1EBE-4A9C-9FAF-8BEA5FD588B1}" type="slidenum">
              <a:rPr lang="en-US" smtClean="0"/>
              <a:pPr>
                <a:defRPr/>
              </a:pPr>
              <a:t>‹#›</a:t>
            </a:fld>
            <a:endParaRPr lang="en-US"/>
          </a:p>
        </p:txBody>
      </p:sp>
    </p:spTree>
    <p:extLst>
      <p:ext uri="{BB962C8B-B14F-4D97-AF65-F5344CB8AC3E}">
        <p14:creationId xmlns:p14="http://schemas.microsoft.com/office/powerpoint/2010/main" val="2126393012"/>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 id="2147483769" r:id="rId14"/>
    <p:sldLayoutId id="2147483770" r:id="rId15"/>
    <p:sldLayoutId id="2147483771" r:id="rId16"/>
  </p:sldLayoutIdLst>
  <p:transition spd="slow">
    <p:checker/>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mage001.png@01D223AB.05124970"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cid:image001.png@01D223AB.0512497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cid:image001.png@01D223AB.0512497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cid:image001.png@01D223AB.05124970"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399" y="0"/>
            <a:ext cx="5375031" cy="1406769"/>
          </a:xfrm>
        </p:spPr>
        <p:style>
          <a:lnRef idx="2">
            <a:schemeClr val="accent4"/>
          </a:lnRef>
          <a:fillRef idx="1">
            <a:schemeClr val="lt1"/>
          </a:fillRef>
          <a:effectRef idx="0">
            <a:schemeClr val="accent4"/>
          </a:effectRef>
          <a:fontRef idx="minor">
            <a:schemeClr val="dk1"/>
          </a:fontRef>
        </p:style>
        <p:txBody>
          <a:bodyPr anchor="ctr">
            <a:normAutofit fontScale="90000"/>
          </a:bodyPr>
          <a:lstStyle/>
          <a:p>
            <a:pPr algn="ctr"/>
            <a:r>
              <a:rPr lang="en-US" b="1" dirty="0">
                <a:solidFill>
                  <a:schemeClr val="tx1"/>
                </a:solidFill>
                <a:latin typeface="Times New Roman" panose="02020603050405020304" pitchFamily="18" charset="0"/>
                <a:cs typeface="Times New Roman" panose="02020603050405020304" pitchFamily="18" charset="0"/>
              </a:rPr>
              <a:t>Fiji Bureau of Statistics</a:t>
            </a:r>
          </a:p>
        </p:txBody>
      </p:sp>
      <p:sp>
        <p:nvSpPr>
          <p:cNvPr id="3" name="Subtitle 2"/>
          <p:cNvSpPr>
            <a:spLocks noGrp="1"/>
          </p:cNvSpPr>
          <p:nvPr>
            <p:ph type="subTitle" idx="1"/>
          </p:nvPr>
        </p:nvSpPr>
        <p:spPr>
          <a:xfrm>
            <a:off x="685800" y="1905000"/>
            <a:ext cx="6922477" cy="4366846"/>
          </a:xfrm>
        </p:spPr>
        <p:txBody>
          <a:bodyPr>
            <a:noAutofit/>
          </a:bodyPr>
          <a:lstStyle/>
          <a:p>
            <a:pPr algn="ctr"/>
            <a:r>
              <a:rPr lang="en-US" sz="5400" b="1" dirty="0">
                <a:solidFill>
                  <a:schemeClr val="tx1"/>
                </a:solidFill>
              </a:rPr>
              <a:t>Session 3: Fiji’s Globalisation and Large Case Units (LCU)</a:t>
            </a:r>
            <a:endParaRPr lang="en-US" sz="5400" dirty="0">
              <a:solidFill>
                <a:schemeClr val="tx1"/>
              </a:solidFill>
            </a:endParaRPr>
          </a:p>
          <a:p>
            <a:pPr algn="ctr"/>
            <a:endParaRPr lang="en-US" sz="5400" b="1" dirty="0">
              <a:solidFill>
                <a:schemeClr val="accent4">
                  <a:lumMod val="75000"/>
                  <a:lumOff val="25000"/>
                </a:schemeClr>
              </a:solidFill>
            </a:endParaRPr>
          </a:p>
          <a:p>
            <a:pPr algn="ctr"/>
            <a:r>
              <a:rPr lang="en-US" sz="1600" b="1" dirty="0">
                <a:solidFill>
                  <a:schemeClr val="tx1">
                    <a:lumMod val="50000"/>
                  </a:schemeClr>
                </a:solidFill>
                <a:latin typeface="Times New Roman" pitchFamily="18" charset="0"/>
                <a:cs typeface="Times New Roman" pitchFamily="18" charset="0"/>
              </a:rPr>
              <a:t>Presenter: Vikashni Lata</a:t>
            </a:r>
          </a:p>
        </p:txBody>
      </p:sp>
      <p:pic>
        <p:nvPicPr>
          <p:cNvPr id="5" name="Picture 4" descr="cid:image001.png@01D223AB.05124970"/>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0"/>
            <a:ext cx="1981200" cy="1383323"/>
          </a:xfrm>
          <a:prstGeom prst="rect">
            <a:avLst/>
          </a:prstGeom>
          <a:noFill/>
          <a:ln>
            <a:noFill/>
          </a:ln>
        </p:spPr>
      </p:pic>
    </p:spTree>
  </p:cSld>
  <p:clrMapOvr>
    <a:masterClrMapping/>
  </p:clrMapOvr>
  <p:transition spd="slow">
    <p:check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9A37D-A802-EFDD-380B-ACBCFAFF6996}"/>
              </a:ext>
            </a:extLst>
          </p:cNvPr>
          <p:cNvSpPr>
            <a:spLocks noGrp="1"/>
          </p:cNvSpPr>
          <p:nvPr>
            <p:ph type="title"/>
          </p:nvPr>
        </p:nvSpPr>
        <p:spPr>
          <a:xfrm>
            <a:off x="2233534" y="0"/>
            <a:ext cx="4723778" cy="1383323"/>
          </a:xfrm>
        </p:spPr>
        <p:txBody>
          <a:bodyPr>
            <a:normAutofit/>
          </a:bodyPr>
          <a:lstStyle/>
          <a:p>
            <a:r>
              <a:rPr lang="en-US" sz="4400" b="1" dirty="0">
                <a:solidFill>
                  <a:schemeClr val="tx1"/>
                </a:solidFill>
                <a:latin typeface="Times New Roman" panose="02020603050405020304" pitchFamily="18" charset="0"/>
                <a:cs typeface="Times New Roman" panose="02020603050405020304" pitchFamily="18" charset="0"/>
              </a:rPr>
              <a:t>OVERVIEW</a:t>
            </a:r>
            <a:endParaRPr lang="en-FJ" sz="44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C70CC05-E664-FFB4-E310-7C7B0889F7F4}"/>
              </a:ext>
            </a:extLst>
          </p:cNvPr>
          <p:cNvSpPr>
            <a:spLocks noGrp="1"/>
          </p:cNvSpPr>
          <p:nvPr>
            <p:ph idx="1"/>
          </p:nvPr>
        </p:nvSpPr>
        <p:spPr>
          <a:xfrm>
            <a:off x="609598" y="2203553"/>
            <a:ext cx="6870494" cy="3837809"/>
          </a:xfrm>
        </p:spPr>
        <p:txBody>
          <a:bodyPr>
            <a:normAutofit/>
          </a:bodyPr>
          <a:lstStyle/>
          <a:p>
            <a:r>
              <a:rPr lang="en-US" sz="4400" b="1" dirty="0"/>
              <a:t>Need for globalisation</a:t>
            </a:r>
          </a:p>
          <a:p>
            <a:r>
              <a:rPr lang="en-US" sz="4400" b="1" dirty="0"/>
              <a:t>Developments</a:t>
            </a:r>
          </a:p>
          <a:p>
            <a:r>
              <a:rPr lang="en-US" sz="4400" b="1" dirty="0"/>
              <a:t>Challenges</a:t>
            </a:r>
          </a:p>
        </p:txBody>
      </p:sp>
      <p:pic>
        <p:nvPicPr>
          <p:cNvPr id="4" name="Picture 3" descr="cid:image001.png@01D223AB.05124970">
            <a:extLst>
              <a:ext uri="{FF2B5EF4-FFF2-40B4-BE49-F238E27FC236}">
                <a16:creationId xmlns:a16="http://schemas.microsoft.com/office/drawing/2014/main" id="{807FB955-AA9D-104C-6421-994BFED99A20}"/>
              </a:ext>
            </a:extLst>
          </p:cNvPr>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0"/>
            <a:ext cx="1981200" cy="1383323"/>
          </a:xfrm>
          <a:prstGeom prst="rect">
            <a:avLst/>
          </a:prstGeom>
          <a:noFill/>
          <a:ln>
            <a:noFill/>
          </a:ln>
        </p:spPr>
      </p:pic>
    </p:spTree>
    <p:extLst>
      <p:ext uri="{BB962C8B-B14F-4D97-AF65-F5344CB8AC3E}">
        <p14:creationId xmlns:p14="http://schemas.microsoft.com/office/powerpoint/2010/main" val="2833453434"/>
      </p:ext>
    </p:extLst>
  </p:cSld>
  <p:clrMapOvr>
    <a:masterClrMapping/>
  </p:clrMapOvr>
  <p:transition spd="slow">
    <p:check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6430" y="2"/>
            <a:ext cx="5873839" cy="902675"/>
          </a:xfrm>
          <a:noFill/>
        </p:spPr>
        <p:style>
          <a:lnRef idx="1">
            <a:schemeClr val="accent4"/>
          </a:lnRef>
          <a:fillRef idx="2">
            <a:schemeClr val="accent4"/>
          </a:fillRef>
          <a:effectRef idx="1">
            <a:schemeClr val="accent4"/>
          </a:effectRef>
          <a:fontRef idx="minor">
            <a:schemeClr val="dk1"/>
          </a:fontRef>
        </p:style>
        <p:txBody>
          <a:bodyPr vert="horz" lIns="0" rIns="0" bIns="0" anchor="ctr">
            <a:normAutofit/>
          </a:bodyPr>
          <a:lstStyle/>
          <a:p>
            <a:pPr algn="ctr"/>
            <a:r>
              <a:rPr lang="en-US" sz="4500" b="1" dirty="0">
                <a:solidFill>
                  <a:schemeClr val="tx1"/>
                </a:solidFill>
                <a:latin typeface="Times New Roman" pitchFamily="18" charset="0"/>
                <a:cs typeface="Times New Roman" pitchFamily="18" charset="0"/>
              </a:rPr>
              <a:t>Need for Globalisation</a:t>
            </a:r>
          </a:p>
        </p:txBody>
      </p:sp>
      <p:sp>
        <p:nvSpPr>
          <p:cNvPr id="3" name="Content Placeholder 2"/>
          <p:cNvSpPr>
            <a:spLocks noGrp="1"/>
          </p:cNvSpPr>
          <p:nvPr>
            <p:ph idx="1"/>
          </p:nvPr>
        </p:nvSpPr>
        <p:spPr>
          <a:xfrm>
            <a:off x="609599" y="984738"/>
            <a:ext cx="8099686" cy="5550973"/>
          </a:xfrm>
        </p:spPr>
        <p:txBody>
          <a:bodyPr>
            <a:noAutofit/>
          </a:bodyPr>
          <a:lstStyle/>
          <a:p>
            <a:pPr algn="just"/>
            <a:r>
              <a:rPr lang="en-US" sz="2000" dirty="0">
                <a:solidFill>
                  <a:schemeClr val="tx1"/>
                </a:solidFill>
                <a:latin typeface="Times New Roman" panose="02020603050405020304" pitchFamily="18" charset="0"/>
                <a:cs typeface="Times New Roman" panose="02020603050405020304" pitchFamily="18" charset="0"/>
              </a:rPr>
              <a:t>In Fiji we don’t have that much experience in area of globalisation. </a:t>
            </a:r>
          </a:p>
          <a:p>
            <a:pPr algn="just"/>
            <a:r>
              <a:rPr lang="en-US" sz="20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There is a need to for </a:t>
            </a:r>
            <a:r>
              <a:rPr lang="en-US" sz="2000" dirty="0">
                <a:solidFill>
                  <a:schemeClr val="tx1"/>
                </a:solidFill>
                <a:latin typeface="Times New Roman" panose="02020603050405020304" pitchFamily="18" charset="0"/>
                <a:cs typeface="Times New Roman" panose="02020603050405020304" pitchFamily="18" charset="0"/>
              </a:rPr>
              <a:t>globalization in Fiji through:</a:t>
            </a:r>
          </a:p>
          <a:p>
            <a:pPr lvl="1" algn="just">
              <a:buFont typeface="Wingdings" panose="05000000000000000000" pitchFamily="2" charset="2"/>
              <a:buChar char="q"/>
            </a:pPr>
            <a:r>
              <a:rPr lang="en-US" sz="2000" dirty="0">
                <a:solidFill>
                  <a:schemeClr val="tx1"/>
                </a:solidFill>
                <a:latin typeface="Times New Roman" panose="02020603050405020304" pitchFamily="18" charset="0"/>
                <a:cs typeface="Times New Roman" panose="02020603050405020304" pitchFamily="18" charset="0"/>
              </a:rPr>
              <a:t>The developed countries can share ideas in area of development and improvements of SBR</a:t>
            </a:r>
          </a:p>
          <a:p>
            <a:pPr lvl="1" algn="just">
              <a:buFont typeface="Wingdings" panose="05000000000000000000" pitchFamily="2" charset="2"/>
              <a:buChar char="q"/>
            </a:pPr>
            <a:r>
              <a:rPr lang="en-US" sz="2000" dirty="0">
                <a:solidFill>
                  <a:schemeClr val="tx1"/>
                </a:solidFill>
                <a:latin typeface="Times New Roman" panose="02020603050405020304" pitchFamily="18" charset="0"/>
                <a:cs typeface="Times New Roman" panose="02020603050405020304" pitchFamily="18" charset="0"/>
              </a:rPr>
              <a:t>Better understand and relationship between globalization and the domestic economy.</a:t>
            </a:r>
          </a:p>
          <a:p>
            <a:pPr algn="just">
              <a:spcAft>
                <a:spcPts val="800"/>
              </a:spcAft>
            </a:pPr>
            <a:r>
              <a:rPr lang="en-US" sz="20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To enhance the globalization we included additional question in our SBR questionnaire. For example, </a:t>
            </a:r>
          </a:p>
          <a:p>
            <a:pPr lvl="1" algn="just">
              <a:buFont typeface="Wingdings" panose="05000000000000000000" pitchFamily="2" charset="2"/>
              <a:buChar char="q"/>
            </a:pPr>
            <a:r>
              <a:rPr lang="en-US" sz="20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The type of legal organization, included other variables like branch of overseas company;</a:t>
            </a:r>
          </a:p>
          <a:p>
            <a:pPr lvl="1" algn="just">
              <a:buFont typeface="Wingdings" panose="05000000000000000000" pitchFamily="2" charset="2"/>
              <a:buChar char="q"/>
            </a:pPr>
            <a:r>
              <a:rPr lang="en-US" sz="20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is this business being a subsidiary of another company;</a:t>
            </a:r>
          </a:p>
          <a:p>
            <a:pPr lvl="1" algn="just">
              <a:buFont typeface="Wingdings" panose="05000000000000000000" pitchFamily="2" charset="2"/>
              <a:buChar char="q"/>
            </a:pPr>
            <a:r>
              <a:rPr lang="en-US" sz="20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is the business is locally or foreign owned</a:t>
            </a:r>
          </a:p>
          <a:p>
            <a:pPr lvl="1" algn="just">
              <a:buFont typeface="Wingdings" panose="05000000000000000000" pitchFamily="2" charset="2"/>
              <a:buChar char="q"/>
            </a:pPr>
            <a:r>
              <a:rPr lang="en-US" sz="20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does the business export or import</a:t>
            </a:r>
          </a:p>
          <a:p>
            <a:pPr lvl="1">
              <a:buFont typeface="Wingdings" panose="05000000000000000000" pitchFamily="2" charset="2"/>
              <a:buChar char="q"/>
            </a:pPr>
            <a:endParaRPr lang="en-US" sz="2000" dirty="0"/>
          </a:p>
        </p:txBody>
      </p:sp>
      <p:pic>
        <p:nvPicPr>
          <p:cNvPr id="4" name="Picture 3" descr="cid:image001.png@01D223AB.05124970">
            <a:extLst>
              <a:ext uri="{FF2B5EF4-FFF2-40B4-BE49-F238E27FC236}">
                <a16:creationId xmlns:a16="http://schemas.microsoft.com/office/drawing/2014/main" id="{D99D1E85-6CA3-EDAD-A8BB-FC6B9E35DB71}"/>
              </a:ext>
            </a:extLst>
          </p:cNvPr>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0"/>
            <a:ext cx="1336430" cy="794479"/>
          </a:xfrm>
          <a:prstGeom prst="rect">
            <a:avLst/>
          </a:prstGeom>
          <a:noFill/>
          <a:ln>
            <a:noFill/>
          </a:ln>
        </p:spPr>
      </p:pic>
    </p:spTree>
  </p:cSld>
  <p:clrMapOvr>
    <a:masterClrMapping/>
  </p:clrMapOvr>
  <p:transition spd="slow">
    <p:check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8643" y="163287"/>
            <a:ext cx="4736891" cy="1034321"/>
          </a:xfrm>
        </p:spPr>
        <p:txBody>
          <a:bodyPr>
            <a:noAutofit/>
          </a:bodyPr>
          <a:lstStyle/>
          <a:p>
            <a:r>
              <a:rPr lang="en-US" sz="4800" b="1" dirty="0">
                <a:solidFill>
                  <a:schemeClr val="tx1"/>
                </a:solidFill>
                <a:latin typeface="Times New Roman" panose="02020603050405020304" pitchFamily="18" charset="0"/>
                <a:cs typeface="Times New Roman" panose="02020603050405020304" pitchFamily="18" charset="0"/>
              </a:rPr>
              <a:t>Developments</a:t>
            </a:r>
            <a:br>
              <a:rPr lang="en-US" sz="4800" b="1" dirty="0">
                <a:solidFill>
                  <a:schemeClr val="tx1"/>
                </a:solidFill>
              </a:rPr>
            </a:br>
            <a:endParaRPr lang="en-US" sz="48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70114" y="1244184"/>
            <a:ext cx="7156101" cy="5450529"/>
          </a:xfrm>
        </p:spPr>
        <p:txBody>
          <a:bodyPr>
            <a:normAutofit/>
          </a:bodyPr>
          <a:lstStyle/>
          <a:p>
            <a:pPr marL="360363" indent="-360363" algn="just">
              <a:buClrTx/>
              <a:buFont typeface="Wingdings" pitchFamily="2" charset="2"/>
              <a:buChar char="Ø"/>
            </a:pPr>
            <a:r>
              <a:rPr lang="en-US" sz="3200" dirty="0">
                <a:latin typeface="Times New Roman" panose="02020603050405020304" pitchFamily="18" charset="0"/>
                <a:cs typeface="Times New Roman" panose="02020603050405020304" pitchFamily="18" charset="0"/>
              </a:rPr>
              <a:t>Need to further work on various methodological issues for the establishment, maintenance and use of the SBR to take advantage of developments in techniques, data sources and to ensure the quality and relevance of SBR.</a:t>
            </a:r>
          </a:p>
          <a:p>
            <a:pPr marL="360363" indent="-360363" algn="just">
              <a:buClrTx/>
              <a:buFont typeface="Wingdings" pitchFamily="2" charset="2"/>
              <a:buChar char="Ø"/>
            </a:pPr>
            <a:r>
              <a:rPr lang="en-US" sz="3200" dirty="0">
                <a:latin typeface="Times New Roman" panose="02020603050405020304" pitchFamily="18" charset="0"/>
                <a:cs typeface="Times New Roman" panose="02020603050405020304" pitchFamily="18" charset="0"/>
              </a:rPr>
              <a:t>the </a:t>
            </a:r>
            <a:r>
              <a:rPr lang="en-US" sz="3200" dirty="0" err="1">
                <a:latin typeface="Times New Roman" panose="02020603050405020304" pitchFamily="18" charset="0"/>
                <a:cs typeface="Times New Roman" panose="02020603050405020304" pitchFamily="18" charset="0"/>
              </a:rPr>
              <a:t>BoP</a:t>
            </a:r>
            <a:r>
              <a:rPr lang="en-US" sz="3200" dirty="0">
                <a:latin typeface="Times New Roman" panose="02020603050405020304" pitchFamily="18" charset="0"/>
                <a:cs typeface="Times New Roman" panose="02020603050405020304" pitchFamily="18" charset="0"/>
              </a:rPr>
              <a:t> and FDI are the links concerns the harmonization of statistics related to globalization in large case units.</a:t>
            </a:r>
            <a:endParaRPr lang="en-US" sz="3200" dirty="0">
              <a:solidFill>
                <a:schemeClr val="tx1"/>
              </a:solidFill>
              <a:latin typeface="Times New Roman" panose="02020603050405020304" pitchFamily="18" charset="0"/>
              <a:cs typeface="Times New Roman" pitchFamily="18" charset="0"/>
            </a:endParaRPr>
          </a:p>
        </p:txBody>
      </p:sp>
      <p:pic>
        <p:nvPicPr>
          <p:cNvPr id="4" name="Picture 3" descr="cid:image001.png@01D223AB.05124970">
            <a:extLst>
              <a:ext uri="{FF2B5EF4-FFF2-40B4-BE49-F238E27FC236}">
                <a16:creationId xmlns:a16="http://schemas.microsoft.com/office/drawing/2014/main" id="{782F2B14-59A7-0030-8938-5B6F50FEC487}"/>
              </a:ext>
            </a:extLst>
          </p:cNvPr>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0"/>
            <a:ext cx="1981200" cy="1034321"/>
          </a:xfrm>
          <a:prstGeom prst="rect">
            <a:avLst/>
          </a:prstGeom>
          <a:noFill/>
          <a:ln>
            <a:noFill/>
          </a:ln>
        </p:spPr>
      </p:pic>
    </p:spTree>
    <p:extLst>
      <p:ext uri="{BB962C8B-B14F-4D97-AF65-F5344CB8AC3E}">
        <p14:creationId xmlns:p14="http://schemas.microsoft.com/office/powerpoint/2010/main" val="3945433205"/>
      </p:ext>
    </p:extLst>
  </p:cSld>
  <p:clrMapOvr>
    <a:masterClrMapping/>
  </p:clrMapOvr>
  <p:transition spd="slow">
    <p:check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7508" y="0"/>
            <a:ext cx="6670430" cy="1418491"/>
          </a:xfrm>
        </p:spPr>
        <p:txBody>
          <a:bodyPr>
            <a:noAutofit/>
          </a:bodyPr>
          <a:lstStyle/>
          <a:p>
            <a:r>
              <a:rPr lang="en-US" sz="5400" b="1" dirty="0">
                <a:solidFill>
                  <a:schemeClr val="tx1"/>
                </a:solidFill>
                <a:latin typeface="Times New Roman" panose="02020603050405020304" pitchFamily="18" charset="0"/>
                <a:cs typeface="Times New Roman" panose="02020603050405020304" pitchFamily="18" charset="0"/>
              </a:rPr>
              <a:t>Challenge for </a:t>
            </a:r>
            <a:r>
              <a:rPr lang="en-GB" sz="5400" b="1" dirty="0">
                <a:solidFill>
                  <a:schemeClr val="tx1"/>
                </a:solidFill>
                <a:latin typeface="Times New Roman" panose="02020603050405020304" pitchFamily="18" charset="0"/>
                <a:cs typeface="Times New Roman" panose="02020603050405020304" pitchFamily="18" charset="0"/>
              </a:rPr>
              <a:t>Fiji’s Globalisation </a:t>
            </a:r>
            <a:br>
              <a:rPr lang="en-US" sz="4800" dirty="0"/>
            </a:br>
            <a:endParaRPr lang="en-US" sz="48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70114" y="1875692"/>
            <a:ext cx="7156101" cy="4819021"/>
          </a:xfrm>
        </p:spPr>
        <p:txBody>
          <a:bodyPr>
            <a:normAutofit fontScale="32500" lnSpcReduction="20000"/>
          </a:bodyPr>
          <a:lstStyle/>
          <a:p>
            <a:pPr marL="360363" indent="-360363" algn="just">
              <a:buClrTx/>
              <a:buFont typeface="Wingdings" pitchFamily="2" charset="2"/>
              <a:buChar char="Ø"/>
            </a:pPr>
            <a:r>
              <a:rPr lang="en-US" sz="7000" dirty="0">
                <a:solidFill>
                  <a:schemeClr val="tx1"/>
                </a:solidFill>
                <a:latin typeface="Times New Roman" panose="02020603050405020304" pitchFamily="18" charset="0"/>
                <a:cs typeface="Times New Roman" panose="02020603050405020304" pitchFamily="18" charset="0"/>
              </a:rPr>
              <a:t>a lot of administrative data sources information available to link with the current Business Register is a challenge since there is no common identify. </a:t>
            </a:r>
          </a:p>
          <a:p>
            <a:pPr marL="360363" indent="-360363" algn="just">
              <a:buClrTx/>
              <a:buFont typeface="Wingdings" pitchFamily="2" charset="2"/>
              <a:buChar char="Ø"/>
            </a:pPr>
            <a:r>
              <a:rPr lang="en-US" sz="7000" dirty="0">
                <a:solidFill>
                  <a:schemeClr val="tx1"/>
                </a:solidFill>
                <a:latin typeface="Times New Roman" panose="02020603050405020304" pitchFamily="18" charset="0"/>
                <a:cs typeface="Times New Roman" panose="02020603050405020304" pitchFamily="18" charset="0"/>
              </a:rPr>
              <a:t>to develop and implement in future by having more resources available, training, workshops and consultancy. </a:t>
            </a:r>
          </a:p>
          <a:p>
            <a:pPr marL="360363" indent="-360363" algn="just">
              <a:buClrTx/>
              <a:buFont typeface="Wingdings" pitchFamily="2" charset="2"/>
              <a:buChar char="Ø"/>
            </a:pPr>
            <a:r>
              <a:rPr lang="en-US" sz="7000" dirty="0">
                <a:solidFill>
                  <a:schemeClr val="tx1"/>
                </a:solidFill>
                <a:latin typeface="Times New Roman" panose="02020603050405020304" pitchFamily="18" charset="0"/>
                <a:cs typeface="Times New Roman" panose="02020603050405020304" pitchFamily="18" charset="0"/>
              </a:rPr>
              <a:t>a group can be formed in Pacific Island countries for sharing the ideas on the implementation and development for globalisation of the large case units</a:t>
            </a:r>
          </a:p>
          <a:p>
            <a:pPr marL="360363" indent="-360363" algn="just">
              <a:buClrTx/>
              <a:buFont typeface="Wingdings" pitchFamily="2" charset="2"/>
              <a:buChar char="Ø"/>
            </a:pPr>
            <a:r>
              <a:rPr lang="en-US" sz="7000" dirty="0">
                <a:solidFill>
                  <a:schemeClr val="tx1"/>
                </a:solidFill>
                <a:latin typeface="Times New Roman" panose="02020603050405020304" pitchFamily="18" charset="0"/>
                <a:cs typeface="Times New Roman" panose="02020603050405020304" pitchFamily="18" charset="0"/>
              </a:rPr>
              <a:t>additional skills for benefitting for better knowledge and understanding on multinational structure and high quality data covering the activities. </a:t>
            </a:r>
          </a:p>
          <a:p>
            <a:pPr marL="360363" indent="-360363" algn="just">
              <a:buClrTx/>
              <a:buFont typeface="Wingdings" pitchFamily="2" charset="2"/>
              <a:buChar char="Ø"/>
            </a:pPr>
            <a:r>
              <a:rPr lang="en-US" sz="7000" dirty="0">
                <a:solidFill>
                  <a:schemeClr val="tx1"/>
                </a:solidFill>
                <a:latin typeface="Times New Roman" panose="02020603050405020304" pitchFamily="18" charset="0"/>
                <a:cs typeface="Times New Roman" panose="02020603050405020304" pitchFamily="18" charset="0"/>
              </a:rPr>
              <a:t>development of the Business Register and better comparison of country practice. </a:t>
            </a:r>
          </a:p>
          <a:p>
            <a:pPr marL="360363" indent="-360363">
              <a:buClrTx/>
              <a:buFont typeface="Wingdings" pitchFamily="2" charset="2"/>
              <a:buChar char="Ø"/>
            </a:pPr>
            <a:endParaRPr lang="en-US" sz="32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246435343"/>
      </p:ext>
    </p:extLst>
  </p:cSld>
  <p:clrMapOvr>
    <a:masterClrMapping/>
  </p:clrMapOvr>
  <p:transition spd="slow">
    <p:check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66800"/>
            <a:ext cx="9144000" cy="5791200"/>
          </a:xfrm>
          <a:noFill/>
        </p:spPr>
        <p:txBody>
          <a:bodyPr anchor="ctr">
            <a:normAutofit/>
          </a:bodyPr>
          <a:lstStyle/>
          <a:p>
            <a:pPr algn="ctr">
              <a:buNone/>
            </a:pPr>
            <a:r>
              <a:rPr lang="en-US" sz="7100" b="1" dirty="0">
                <a:solidFill>
                  <a:schemeClr val="tx1"/>
                </a:solidFill>
              </a:rPr>
              <a:t>Thank you !!!</a:t>
            </a:r>
          </a:p>
          <a:p>
            <a:pPr algn="ctr">
              <a:buNone/>
            </a:pPr>
            <a:r>
              <a:rPr lang="en-US" sz="4400" b="1" dirty="0">
                <a:solidFill>
                  <a:srgbClr val="DAD126"/>
                </a:solidFill>
              </a:rPr>
              <a:t> </a:t>
            </a:r>
          </a:p>
        </p:txBody>
      </p:sp>
    </p:spTree>
  </p:cSld>
  <p:clrMapOvr>
    <a:masterClrMapping/>
  </p:clrMapOvr>
  <p:transition spd="slow">
    <p:checker/>
  </p:transition>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1794</TotalTime>
  <Words>305</Words>
  <Application>Microsoft Office PowerPoint</Application>
  <PresentationFormat>On-screen Show (4:3)</PresentationFormat>
  <Paragraphs>31</Paragraphs>
  <Slides>6</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Times New Roman</vt:lpstr>
      <vt:lpstr>Trebuchet MS</vt:lpstr>
      <vt:lpstr>Wingdings</vt:lpstr>
      <vt:lpstr>Wingdings 3</vt:lpstr>
      <vt:lpstr>Facet</vt:lpstr>
      <vt:lpstr>Fiji Bureau of Statistics</vt:lpstr>
      <vt:lpstr>OVERVIEW</vt:lpstr>
      <vt:lpstr>Need for Globalisation</vt:lpstr>
      <vt:lpstr>Developments </vt:lpstr>
      <vt:lpstr>Challenge for Fiji’s Globalisation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RDTA 7507:2011 International Comparison Program for Asia and the Pacific</dc:title>
  <dc:creator>RETA6482</dc:creator>
  <cp:lastModifiedBy>Vikashni Lata</cp:lastModifiedBy>
  <cp:revision>157</cp:revision>
  <dcterms:created xsi:type="dcterms:W3CDTF">2010-09-24T00:33:01Z</dcterms:created>
  <dcterms:modified xsi:type="dcterms:W3CDTF">2023-09-15T08:46:13Z</dcterms:modified>
</cp:coreProperties>
</file>