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303" r:id="rId3"/>
    <p:sldId id="306" r:id="rId4"/>
    <p:sldId id="304" r:id="rId5"/>
    <p:sldId id="296" r:id="rId6"/>
    <p:sldId id="297" r:id="rId7"/>
    <p:sldId id="301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18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0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rnout Drenthel" initials="AD [7]" lastIdx="1" clrIdx="6"/>
  <p:cmAuthor id="1" name="Arnout Drenthel" initials="AD" lastIdx="1" clrIdx="0"/>
  <p:cmAuthor id="8" name="Arnout Drenthel" initials="AD [8]" lastIdx="1" clrIdx="7"/>
  <p:cmAuthor id="2" name="Arnout Drenthel" initials="AD [2]" lastIdx="1" clrIdx="1"/>
  <p:cmAuthor id="9" name="Arnout Drenthel" initials="AD [9]" lastIdx="1" clrIdx="8"/>
  <p:cmAuthor id="3" name="Arnout Drenthel" initials="AD [3]" lastIdx="1" clrIdx="2"/>
  <p:cmAuthor id="10" name="Springer, Tineke" initials="ST" lastIdx="1" clrIdx="9">
    <p:extLst>
      <p:ext uri="{19B8F6BF-5375-455C-9EA6-DF929625EA0E}">
        <p15:presenceInfo xmlns:p15="http://schemas.microsoft.com/office/powerpoint/2012/main" userId="S::tineke.springer@duo.nl::b2fc6a04-0fd4-46c1-b21a-5fa46c75ff1b" providerId="AD"/>
      </p:ext>
    </p:extLst>
  </p:cmAuthor>
  <p:cmAuthor id="4" name="Arnout Drenthel" initials="AD [4]" lastIdx="1" clrIdx="3"/>
  <p:cmAuthor id="5" name="Arnout Drenthel" initials="AD [5]" lastIdx="1" clrIdx="4"/>
  <p:cmAuthor id="6" name="Arnout Drenthel" initials="AD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3400" autoAdjust="0"/>
  </p:normalViewPr>
  <p:slideViewPr>
    <p:cSldViewPr snapToGrid="0">
      <p:cViewPr varScale="1">
        <p:scale>
          <a:sx n="96" d="100"/>
          <a:sy n="96" d="100"/>
        </p:scale>
        <p:origin x="86" y="130"/>
      </p:cViewPr>
      <p:guideLst>
        <p:guide pos="518"/>
        <p:guide orient="horz" pos="2160"/>
        <p:guide orient="horz" pos="10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224"/>
    </p:cViewPr>
  </p:sorterViewPr>
  <p:notesViewPr>
    <p:cSldViewPr snapToGrid="0">
      <p:cViewPr varScale="1">
        <p:scale>
          <a:sx n="81" d="100"/>
          <a:sy n="81" d="100"/>
        </p:scale>
        <p:origin x="23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t>30-1-2024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t>30-1-2024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7314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96DF109-7F07-6B49-9D22-303DAC72D9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D83C114-A916-9041-B8A2-949576437F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0E97EA4-9D07-D946-A464-7510B797EE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en-GB"/>
              <a:t>Click icon to add picture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en-GB"/>
              <a:t>Click icon to add picture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B47C57E-F69D-E544-94BB-56511B75C6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en-GB"/>
              <a:t>Click icon to add picture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9E5359F4-87E3-4046-B9B1-647507677A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007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35771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en-GB"/>
              <a:t>Click icon to add picture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en-GB"/>
              <a:t>Click icon to add picture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en-GB"/>
              <a:t>Click icon to add picture</a:t>
            </a:r>
            <a:endParaRPr lang="nl-NL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50B471DE-CA9C-A747-9203-D9EE45DF2A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BC7D7DCC-9B06-FC4E-9A86-29C4276AD7D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en-GB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358541EC-CB6A-D140-AB3B-F86F1486DB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C0CA578F-2A1D-CC47-BE6E-6CEF4628699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884A89D4-EFB2-F34A-B659-1B75FADA67E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4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421851" y="3926077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l-NL" dirty="0"/>
          </a:p>
        </p:txBody>
      </p:sp>
      <p:sp>
        <p:nvSpPr>
          <p:cNvPr id="15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421851" y="4712093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l-NL" dirty="0"/>
          </a:p>
        </p:txBody>
      </p:sp>
      <p:sp>
        <p:nvSpPr>
          <p:cNvPr id="16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421851" y="5485583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381E4872-2949-4D4D-B1CB-A6217E67F04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8731C307-DF3E-9A46-A45B-3AC54819AF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1" name="Tijdelijke aanduiding voor afbeelding 12">
            <a:extLst>
              <a:ext uri="{FF2B5EF4-FFF2-40B4-BE49-F238E27FC236}">
                <a16:creationId xmlns:a16="http://schemas.microsoft.com/office/drawing/2014/main" id="{2C3CC95D-8CE0-EE47-8DBE-B67E4AAF31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en-GB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11003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398244E9-D0BA-F24C-880C-02FB401C60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180FF39E-D217-984E-B4C6-CA00F44C61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C9FCB92D-8F61-6F44-A920-2CF0A95D3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tx1"/>
              </a:buClr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684000" indent="-216000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E56C0A06-8064-864C-BE87-EFBB53B5E0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tx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398C3205-E6C1-1146-AAA6-D154C19BE7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4EA48F5-3B2F-264A-80BD-5018481779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650" r:id="rId2"/>
    <p:sldLayoutId id="2147483725" r:id="rId3"/>
    <p:sldLayoutId id="2147483719" r:id="rId4"/>
    <p:sldLayoutId id="2147483726" r:id="rId5"/>
    <p:sldLayoutId id="2147483666" r:id="rId6"/>
    <p:sldLayoutId id="2147483690" r:id="rId7"/>
    <p:sldLayoutId id="2147483728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89" r:id="rId15"/>
    <p:sldLayoutId id="2147483712" r:id="rId16"/>
    <p:sldLayoutId id="2147483711" r:id="rId17"/>
    <p:sldLayoutId id="2147483675" r:id="rId18"/>
    <p:sldLayoutId id="2147483657" r:id="rId19"/>
    <p:sldLayoutId id="2147483691" r:id="rId20"/>
    <p:sldLayoutId id="2147483729" r:id="rId21"/>
    <p:sldLayoutId id="2147483739" r:id="rId22"/>
    <p:sldLayoutId id="2147483740" r:id="rId23"/>
    <p:sldLayoutId id="2147483718" r:id="rId24"/>
    <p:sldLayoutId id="2147483717" r:id="rId25"/>
    <p:sldLayoutId id="2147483714" r:id="rId26"/>
    <p:sldLayoutId id="2147483713" r:id="rId27"/>
    <p:sldLayoutId id="2147483716" r:id="rId28"/>
    <p:sldLayoutId id="2147483715" r:id="rId29"/>
    <p:sldLayoutId id="2147483707" r:id="rId30"/>
    <p:sldLayoutId id="2147483667" r:id="rId31"/>
    <p:sldLayoutId id="2147483702" r:id="rId32"/>
    <p:sldLayoutId id="2147483721" r:id="rId33"/>
    <p:sldLayoutId id="2147483700" r:id="rId34"/>
    <p:sldLayoutId id="2147483692" r:id="rId35"/>
    <p:sldLayoutId id="2147483722" r:id="rId36"/>
    <p:sldLayoutId id="2147483723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Verdana" panose="020B060403050404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accent1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DUO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Onderwijs en ontwikkeling mogelijk maken</a:t>
            </a:r>
          </a:p>
        </p:txBody>
      </p:sp>
    </p:spTree>
    <p:extLst>
      <p:ext uri="{BB962C8B-B14F-4D97-AF65-F5344CB8AC3E}">
        <p14:creationId xmlns:p14="http://schemas.microsoft.com/office/powerpoint/2010/main" val="953533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2EBA666-2125-6B2B-4BEC-CF047F6FC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314512"/>
            <a:ext cx="10923588" cy="1023400"/>
          </a:xfrm>
        </p:spPr>
        <p:txBody>
          <a:bodyPr/>
          <a:lstStyle/>
          <a:p>
            <a:r>
              <a:rPr lang="en-US" dirty="0" err="1"/>
              <a:t>Tijdlijn</a:t>
            </a:r>
            <a:r>
              <a:rPr lang="en-US" dirty="0"/>
              <a:t> </a:t>
            </a:r>
            <a:r>
              <a:rPr lang="en-US" dirty="0" err="1"/>
              <a:t>contactmomenten</a:t>
            </a:r>
            <a:r>
              <a:rPr lang="en-US" dirty="0"/>
              <a:t> </a:t>
            </a:r>
            <a:r>
              <a:rPr lang="en-US" dirty="0" err="1"/>
              <a:t>asielmigranten</a:t>
            </a:r>
            <a:endParaRPr lang="en-US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18F75B2-4431-0CE9-773B-519BD92216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7912"/>
            <a:ext cx="11781322" cy="5520088"/>
          </a:xfrm>
          <a:prstGeom prst="rect">
            <a:avLst/>
          </a:prstGeom>
          <a:noFill/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E68C269-A0F3-71FA-EE8D-D6718AC1E40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553199" y="6221413"/>
            <a:ext cx="5005389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4096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7129D39C-F59D-D21F-E0BE-72C91F0A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314513"/>
            <a:ext cx="11297331" cy="706765"/>
          </a:xfrm>
        </p:spPr>
        <p:txBody>
          <a:bodyPr/>
          <a:lstStyle/>
          <a:p>
            <a:r>
              <a:rPr lang="en-US" dirty="0"/>
              <a:t>Website inburgeren.nl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827D879-9A85-9883-935C-EF62AA0C68D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553199" y="6221413"/>
            <a:ext cx="5005389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3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406F4B7-53DF-9B3E-A339-C8A9F6767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392" y="1152090"/>
            <a:ext cx="6674771" cy="5391397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3F9AE1B9-DD4F-E4F2-33C4-9EC4BF7CA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5262" y="1957113"/>
            <a:ext cx="1800476" cy="393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986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7A8E27D7-F3D6-6F8F-EEB7-AF1096F0D9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>
            <a:normAutofit/>
          </a:bodyPr>
          <a:lstStyle/>
          <a:p>
            <a:r>
              <a:rPr lang="nl-NL" sz="1700" dirty="0"/>
              <a:t>V</a:t>
            </a:r>
            <a:r>
              <a:rPr lang="nl-NL" sz="1700" dirty="0">
                <a:effectLst/>
              </a:rPr>
              <a:t>ooraankondiging termijnoverschrijding (voorlopige boetebrief) voor iemand onder de Wi2013.</a:t>
            </a:r>
          </a:p>
          <a:p>
            <a:r>
              <a:rPr lang="nl-NL" sz="1700" dirty="0">
                <a:effectLst/>
              </a:rPr>
              <a:t>Complexe brief:</a:t>
            </a:r>
          </a:p>
          <a:p>
            <a:pPr marL="342900" lvl="0" indent="-342900">
              <a:buFont typeface="Verdana" panose="020B0604030504040204" pitchFamily="34" charset="0"/>
              <a:buChar char="-"/>
            </a:pPr>
            <a:r>
              <a:rPr lang="nl-NL" sz="1700" dirty="0">
                <a:effectLst/>
              </a:rPr>
              <a:t>Geven veel informatie</a:t>
            </a:r>
          </a:p>
          <a:p>
            <a:pPr marL="342900" lvl="0" indent="-342900">
              <a:buFont typeface="Verdana" panose="020B0604030504040204" pitchFamily="34" charset="0"/>
              <a:buChar char="-"/>
            </a:pPr>
            <a:r>
              <a:rPr lang="nl-NL" sz="1700" dirty="0">
                <a:effectLst/>
              </a:rPr>
              <a:t>Juridische aspecten (bijvoorbeeld onderwerp van de brief)</a:t>
            </a:r>
          </a:p>
          <a:p>
            <a:pPr marL="342900" lvl="0" indent="-342900">
              <a:buFont typeface="Verdana" panose="020B0604030504040204" pitchFamily="34" charset="0"/>
              <a:buChar char="-"/>
            </a:pPr>
            <a:r>
              <a:rPr lang="nl-NL" sz="1700" dirty="0">
                <a:effectLst/>
              </a:rPr>
              <a:t>Vragen om te reageren, met bewijsstukken</a:t>
            </a:r>
          </a:p>
          <a:p>
            <a:endParaRPr lang="en-US" sz="1700" dirty="0"/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7B985BB1-1096-5272-BEF1-C2DA0735C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/>
          <a:p>
            <a:r>
              <a:rPr lang="en-US" dirty="0" err="1"/>
              <a:t>Voorbeeldbrief</a:t>
            </a:r>
            <a:endParaRPr lang="en-US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E946433-6B80-7DAD-3B68-C0858B8492D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6553199" y="6221413"/>
            <a:ext cx="5005389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4</a:t>
            </a:fld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CB35D4E-51BE-AD8A-C598-C628E1142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57" y="190005"/>
            <a:ext cx="5213266" cy="655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472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>
            <a:extLst>
              <a:ext uri="{FF2B5EF4-FFF2-40B4-BE49-F238E27FC236}">
                <a16:creationId xmlns:a16="http://schemas.microsoft.com/office/drawing/2014/main" id="{1DEA0D3E-2638-0E51-6B03-4AE279361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498765"/>
            <a:ext cx="4839525" cy="973775"/>
          </a:xfrm>
        </p:spPr>
        <p:txBody>
          <a:bodyPr/>
          <a:lstStyle/>
          <a:p>
            <a:r>
              <a:rPr lang="en-US" dirty="0" err="1"/>
              <a:t>Mijn</a:t>
            </a:r>
            <a:r>
              <a:rPr lang="en-US" dirty="0"/>
              <a:t> </a:t>
            </a:r>
            <a:r>
              <a:rPr lang="en-US" dirty="0" err="1"/>
              <a:t>Inburgering</a:t>
            </a:r>
            <a:endParaRPr lang="en-US" dirty="0"/>
          </a:p>
        </p:txBody>
      </p:sp>
      <p:pic>
        <p:nvPicPr>
          <p:cNvPr id="1026" name="Afbeelding 1">
            <a:extLst>
              <a:ext uri="{FF2B5EF4-FFF2-40B4-BE49-F238E27FC236}">
                <a16:creationId xmlns:a16="http://schemas.microsoft.com/office/drawing/2014/main" id="{E9480985-2315-4127-6089-2B7EC43BE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6653" y="1567543"/>
            <a:ext cx="9379891" cy="512281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F67172E-6645-6055-5098-12E3D01BD6D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553199" y="6221413"/>
            <a:ext cx="5005389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7914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0BB3AAA-6F02-D6AD-7DE8-29A12DD5D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6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4F9D06C-D298-61B5-512C-7EC66A6D1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03" y="0"/>
            <a:ext cx="1038495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3753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4238823-A704-A876-3468-2F9060082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7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C4FA2A5-7EAF-2E30-90EC-FCF9FEABE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770" y="0"/>
            <a:ext cx="894969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8016846"/>
      </p:ext>
    </p:extLst>
  </p:cSld>
  <p:clrMapOvr>
    <a:masterClrMapping/>
  </p:clrMapOvr>
</p:sld>
</file>

<file path=ppt/theme/theme1.xml><?xml version="1.0" encoding="utf-8"?>
<a:theme xmlns:a="http://schemas.openxmlformats.org/drawingml/2006/main" name="Rijkshuisstijl Donkergeel">
  <a:themeElements>
    <a:clrScheme name="Rijks Donkergeel">
      <a:dk1>
        <a:srgbClr val="000000"/>
      </a:dk1>
      <a:lt1>
        <a:srgbClr val="FFFFFF"/>
      </a:lt1>
      <a:dk2>
        <a:srgbClr val="FFB612"/>
      </a:dk2>
      <a:lt2>
        <a:srgbClr val="FEE8B7"/>
      </a:lt2>
      <a:accent1>
        <a:srgbClr val="E17000"/>
      </a:accent1>
      <a:accent2>
        <a:srgbClr val="42145F"/>
      </a:accent2>
      <a:accent3>
        <a:srgbClr val="00689A"/>
      </a:accent3>
      <a:accent4>
        <a:srgbClr val="A90061"/>
      </a:accent4>
      <a:accent5>
        <a:srgbClr val="663227"/>
      </a:accent5>
      <a:accent6>
        <a:srgbClr val="275837"/>
      </a:accent6>
      <a:hlink>
        <a:srgbClr val="FFB612"/>
      </a:hlink>
      <a:folHlink>
        <a:srgbClr val="F6D4B2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Presentatie42" id="{6C7B4CFA-34A8-1D47-9FAF-D892E58892BC}" vid="{EDD6F425-D6FC-984A-9FA2-59F21F2385A8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Rijkshuisstijl Donkergeel</Template>
  <TotalTime>615</TotalTime>
  <Words>57</Words>
  <Application>Microsoft Office PowerPoint</Application>
  <PresentationFormat>Breedbeeld</PresentationFormat>
  <Paragraphs>18</Paragraphs>
  <Slides>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Calibri</vt:lpstr>
      <vt:lpstr>Verdana</vt:lpstr>
      <vt:lpstr>Wingdings</vt:lpstr>
      <vt:lpstr>Rijkshuisstijl Donkergeel</vt:lpstr>
      <vt:lpstr>DUO</vt:lpstr>
      <vt:lpstr>Tijdlijn contactmomenten asielmigranten</vt:lpstr>
      <vt:lpstr>Website inburgeren.nl</vt:lpstr>
      <vt:lpstr>Voorbeeldbrief</vt:lpstr>
      <vt:lpstr>Mijn Inburgering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Office-gebruiker</dc:creator>
  <cp:lastModifiedBy>Lange-Jamil, Nargis</cp:lastModifiedBy>
  <cp:revision>58</cp:revision>
  <dcterms:created xsi:type="dcterms:W3CDTF">2021-08-30T08:04:10Z</dcterms:created>
  <dcterms:modified xsi:type="dcterms:W3CDTF">2024-01-30T15:38:06Z</dcterms:modified>
</cp:coreProperties>
</file>