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6" r:id="rId3"/>
    <p:sldMasterId id="2147483690" r:id="rId4"/>
    <p:sldMasterId id="2147483710" r:id="rId5"/>
    <p:sldMasterId id="2147483752" r:id="rId6"/>
    <p:sldMasterId id="2147483774" r:id="rId7"/>
    <p:sldMasterId id="2147483794" r:id="rId8"/>
  </p:sldMasterIdLst>
  <p:notesMasterIdLst>
    <p:notesMasterId r:id="rId31"/>
  </p:notesMasterIdLst>
  <p:sldIdLst>
    <p:sldId id="271" r:id="rId9"/>
    <p:sldId id="394" r:id="rId10"/>
    <p:sldId id="395" r:id="rId11"/>
    <p:sldId id="396" r:id="rId12"/>
    <p:sldId id="397" r:id="rId13"/>
    <p:sldId id="398" r:id="rId14"/>
    <p:sldId id="303" r:id="rId15"/>
    <p:sldId id="399" r:id="rId16"/>
    <p:sldId id="400" r:id="rId17"/>
    <p:sldId id="391" r:id="rId18"/>
    <p:sldId id="403" r:id="rId19"/>
    <p:sldId id="1637156365" r:id="rId20"/>
    <p:sldId id="405" r:id="rId21"/>
    <p:sldId id="1637156356" r:id="rId22"/>
    <p:sldId id="1637156366" r:id="rId23"/>
    <p:sldId id="1637156358" r:id="rId24"/>
    <p:sldId id="1637156367" r:id="rId25"/>
    <p:sldId id="1637156360" r:id="rId26"/>
    <p:sldId id="1637156361" r:id="rId27"/>
    <p:sldId id="1637156362" r:id="rId28"/>
    <p:sldId id="1637156363" r:id="rId29"/>
    <p:sldId id="1637156364" r:id="rId30"/>
  </p:sldIdLst>
  <p:sldSz cx="12192000" cy="6858000"/>
  <p:notesSz cx="6858000" cy="91440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70EACE"/>
    <a:srgbClr val="00BDFB"/>
    <a:srgbClr val="F4EE00"/>
    <a:srgbClr val="EDB300"/>
    <a:srgbClr val="206481"/>
    <a:srgbClr val="A7F0FF"/>
    <a:srgbClr val="00B050"/>
    <a:srgbClr val="565874"/>
    <a:srgbClr val="B3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4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1DF5-9F03-4D0D-B3CD-D7D5D59E0B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DB170-A6EB-4E9D-90FB-467C46DB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9193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248DA-3409-4B5C-BDA8-2DF014F03B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6696A-1487-4CFE-9B0B-E2459CD347BB}" type="slidenum">
              <a:rPr lang="x-none" smtClean="0"/>
              <a:pPr>
                <a:defRPr/>
              </a:pPr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920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3572-CA04-1BB9-D186-51F496E7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5FF83-0F79-D333-D6A4-8CA23564B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7DC9-6057-05D1-ACE2-29E27F9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2D1F-3816-85E0-69C5-1B2704EC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77CDD-A7AF-1DA2-B4B4-8924EF3C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6794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8917-A4BC-2C9A-707E-32A2FF44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8F2B5-D866-462C-A224-5333DEA50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3482-A5B9-B41B-43BF-BDB3FF9D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9590C-1F64-B170-E4C2-59B3708D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EEFFE-DFC8-040E-5FE4-C930F33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291361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325460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268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E1E246-B5BD-440F-A7E2-CFA4B819B5D0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5C624F9-1D25-454B-99E6-F39BA29B9FC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1AEE79-AB63-4603-9494-0E1B03AC40B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0C109B-7A7A-4CDA-8462-7695DB503E2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3631643-770C-4A9C-AA33-D3DC13268E34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5828F2-B7FB-4264-AC33-692955EDC4C3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B4176-8511-4EAA-830E-C946CF9C145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24283E-0225-426B-83DC-ED62F65FA84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9402D267-5D5E-4A66-AC2F-5C21582AB3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0526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1153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165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A0097D9-F111-48B6-9169-9805C29F4E41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1AEDBCB-B8A6-46DC-B408-2BE8EC133A3A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A4A6DA-83F2-4A3A-9192-DE84413AB48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B45117-7ACB-494A-A205-A665C05E1E2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349466-ECBA-47E5-9745-A423FDEDC5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BB3733-CFD1-4E9E-9FE7-9BD67E0C815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87111D-A3D1-435B-B13E-C55DF077F4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CC4EEF-ABF7-40AE-BED4-71BE30D8BB6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5B0DB0-0826-4CF2-9899-0AF787E459F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F6B97A-E435-4186-ABCB-BD07DA0A107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FE13B92-5832-4817-962F-056F0D6CC120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55B52C-BF34-47AF-BBC7-27211A564CA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15B44-7619-43B1-9DD6-C3948D47993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144E88-F504-4F84-B113-3F93E2343C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B52506-B328-477C-833A-B5256AFB88A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0EFBAC-7D4E-4337-88DC-9EFAD4CE659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C5B30E-F499-4C11-B286-65660103237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1ADB49-AD9C-4EEB-B012-2EDDDB10AA6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8B7E2B-E0A7-42AD-8EC7-3611D6B7579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07E6276E-8ACB-4581-B338-6C20FF3AABF0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279636-422C-49ED-B171-A5D312A4CCA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8387C4-C5CC-422A-A1D9-E3DE7B06B16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ED0A20-1E22-484B-8DE1-F5E6CB6839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A58AB9-62DF-4942-8F64-BCB38297073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FDF209-81F0-442D-BA86-73F31D9FE51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C3C1E3-8675-4CEC-B5F7-5D9DFD2DB80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5425F-9542-42DB-AE74-8E941186E3E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C411EC-81DC-4EC4-8806-BFE9B4C536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5CC06A6E-560A-491E-AE2A-E0B7C5EE64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9F745565-7D61-4424-9B10-0F7F8DD8A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5025294E-0FC3-4EF0-928F-11DCB45D7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10976E99-DCBD-4134-9E57-1CAE25A6C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70978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7104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01110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4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9B85F-6E26-E062-6B64-B974854A1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B79A6-D019-9881-2045-6ACF7A77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30973-B346-2E6A-D63B-16AA0E65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D76CF-944A-6CC0-C4DB-63A05DD8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3DDC7-93F9-A3AD-51FB-766B4667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9390399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6752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991166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233886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98229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5814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142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007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72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4251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0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95708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0074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77783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531025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36816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241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385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0459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8361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3545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111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444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39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290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057165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116253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986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6617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57744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652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2F0C99-057C-4B99-B006-B0EBE155A54F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451197-9943-44F2-90FA-CBF2DF75547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955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5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2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47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47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B426-554C-4D35-7834-D9F537E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7CE4-D659-82F4-4C6F-B8E4E887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5ED77-170A-D5ED-1AF7-1B836714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6A06-44C4-39E3-9871-53684A43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DDB99-38E9-FE53-9697-C97A33A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14005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47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34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102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271292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4325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950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91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184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285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21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3767-9902-714B-BDF2-109C7207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1A2A4-2613-D7AC-6E58-293FD5272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A772F-757F-59FE-1F04-0C0747E4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5187-455C-D920-04B9-DB532119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7BF2-CB5D-8DAD-8E8C-39902FD7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825668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2173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70681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94044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31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551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8127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81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71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08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6103-CE90-B060-BB89-A313127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A7C9-8558-88B7-62AC-CE2F16C14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2143-0FCB-EF7D-A6AC-88239C6FC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A6E2A-FE42-3299-12DD-41AED9E5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43F6E-E2C9-F1D2-381F-90BC1198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EE28-DF59-9FA2-BED9-671701AA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751013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93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23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68098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07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38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17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215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389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508591"/>
            <a:ext cx="4380956" cy="5840819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413816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05AA-36D8-C427-EE0C-5CA1827F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B9928-6BDE-D751-B580-6BF2492C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D24C9-6549-46C6-F0C9-D25E6882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38DCE-DDF7-8F6F-4D7D-D473947CD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00EFF-2AA9-F598-CF71-46223936C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B98C1-200F-B4F5-8E22-301D23C4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259BE-99E9-3EBD-5C28-575C7B9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B32F9-06BB-FB62-9D00-FB4E11A7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109696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1160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474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62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9264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26566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53632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914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514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84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F98F-0B5C-27B4-1F60-0344C2C2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3A68A-BB1A-56CB-57A8-E0894276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6F40-454C-0654-51CB-AD929B30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770CA-7A94-946A-C78E-441D5D3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732856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17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04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004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577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7329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432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7090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7661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80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336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B8E0D-004F-B4AD-C9EB-07D258C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5ABDC-8148-4B7A-AF34-3C3799F9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34320-ABB5-164E-CA7C-38D9F8A1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456001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8140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64133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36153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932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54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63071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2F0C99-057C-4B99-B006-B0EBE155A54F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451197-9943-44F2-90FA-CBF2DF75547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2789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34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88719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49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FF4D-EE78-2751-CA1B-450446F9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8FC0-F08A-8071-E962-0BA76DD8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B0B1-96CE-6518-42BC-4209C650F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BBB92-93B6-A86D-91F9-ECCCF30A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AE80D-E766-6E94-8888-A3FCD386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838EA-17CA-649B-E21C-98926F3D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92110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957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453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479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59052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442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0065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552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7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71FA-5ECE-062B-951E-77E0D690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2811-952B-A640-36B4-D41EA18EE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C0C64-C7D6-4D8B-DBD7-B7F714FDE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458ED-AC28-3349-F851-DB88272C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9C37-F1C7-A8F8-D215-88F9D6D5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883A-21C1-F717-9B25-A280B9D4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439221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175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4462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500212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23280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35975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34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5084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9E604E3-44BB-4135-857B-040684E1FB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99963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C4DDDBF-8A43-4C70-AED9-17AB2A1038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59900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6A8808-F867-4B63-A7F8-F42CDB5BCF3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799963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7C006D-4532-4EB2-A208-FB948844819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259900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135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498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1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3D3C8-9FF7-8D6D-18FD-1FFE418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E2392-B67D-A137-E2A8-D10121AB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338D-D9D3-F0C0-734E-574A99D2A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F8C15-25AD-4C08-8D1B-54813781FB8A}" type="datetimeFigureOut">
              <a:rPr lang="en-TZ" smtClean="0"/>
              <a:t>24/08/2023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9407C-31AA-840F-D26B-C9C8C58FD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C02F-B537-5C7C-0F5D-451DF76BD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521BD-82F6-4409-BBC0-2C29E0ED23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88790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0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73" r:id="rId22"/>
    <p:sldLayoutId id="2147483821" r:id="rId2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7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6" r:id="rId3"/>
    <p:sldLayoutId id="2147483757" r:id="rId4"/>
    <p:sldLayoutId id="2147483758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1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0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66">
            <a:extLst>
              <a:ext uri="{FF2B5EF4-FFF2-40B4-BE49-F238E27FC236}">
                <a16:creationId xmlns:a16="http://schemas.microsoft.com/office/drawing/2014/main" id="{6E66FF3D-19C8-7A80-ADF0-7517012E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28" y="-360946"/>
            <a:ext cx="13213781" cy="4612276"/>
          </a:xfrm>
          <a:prstGeom prst="rect">
            <a:avLst/>
          </a:prstGeom>
          <a:noFill/>
        </p:spPr>
      </p:pic>
      <p:sp>
        <p:nvSpPr>
          <p:cNvPr id="268" name="Rectangle 267">
            <a:extLst>
              <a:ext uri="{FF2B5EF4-FFF2-40B4-BE49-F238E27FC236}">
                <a16:creationId xmlns:a16="http://schemas.microsoft.com/office/drawing/2014/main" id="{58003D78-60D6-4308-D1E4-6F4AF1CB1891}"/>
              </a:ext>
            </a:extLst>
          </p:cNvPr>
          <p:cNvSpPr/>
          <p:nvPr/>
        </p:nvSpPr>
        <p:spPr>
          <a:xfrm>
            <a:off x="-8926" y="-553147"/>
            <a:ext cx="12191853" cy="475580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2464977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68330" y="2585997"/>
            <a:ext cx="12192000" cy="18697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en-US" sz="1650" b="1" kern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Meeting of the Wiesbaden Group on Business Registers</a:t>
            </a:r>
            <a:b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TZ" sz="165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Roundtable on Business Survey Frames</a:t>
            </a:r>
            <a:b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TZ" sz="165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– 6 October 2023, </a:t>
            </a:r>
            <a:b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TZ" sz="165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5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Statistics Netherlands, The Hague, Netherlands</a:t>
            </a:r>
            <a:endParaRPr lang="ko-KR" altLang="en-US" sz="1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Group 104" hidden="1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 hidden="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 hidden="1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 hidden="1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 hidden="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 hidden="1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 hidden="1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 hidden="1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 hidden="1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grpSp>
        <p:nvGrpSpPr>
          <p:cNvPr id="220" name="Group 219" hidden="1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527215AF-01D0-AACC-D67C-EE492628C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5679" y="156621"/>
            <a:ext cx="1655548" cy="16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" hidden="1">
            <a:extLst>
              <a:ext uri="{FF2B5EF4-FFF2-40B4-BE49-F238E27FC236}">
                <a16:creationId xmlns:a16="http://schemas.microsoft.com/office/drawing/2014/main" id="{41051C58-190B-0472-FC57-9BD86209B033}"/>
              </a:ext>
            </a:extLst>
          </p:cNvPr>
          <p:cNvSpPr txBox="1">
            <a:spLocks/>
          </p:cNvSpPr>
          <p:nvPr/>
        </p:nvSpPr>
        <p:spPr>
          <a:xfrm>
            <a:off x="8162704" y="1221000"/>
            <a:ext cx="4458771" cy="536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NATIONAL BUREAU OF STATISTICS</a:t>
            </a: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0F2516A-CD11-27DC-12C0-F6C6D9C4D2EB}"/>
              </a:ext>
            </a:extLst>
          </p:cNvPr>
          <p:cNvSpPr/>
          <p:nvPr/>
        </p:nvSpPr>
        <p:spPr>
          <a:xfrm>
            <a:off x="11849100" y="1147763"/>
            <a:ext cx="342900" cy="487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351">
            <a:extLst>
              <a:ext uri="{FF2B5EF4-FFF2-40B4-BE49-F238E27FC236}">
                <a16:creationId xmlns:a16="http://schemas.microsoft.com/office/drawing/2014/main" id="{A8D372A8-01D7-903C-1677-82C51E68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5543550"/>
            <a:ext cx="10747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0" name="Group 23">
            <a:extLst>
              <a:ext uri="{FF2B5EF4-FFF2-40B4-BE49-F238E27FC236}">
                <a16:creationId xmlns:a16="http://schemas.microsoft.com/office/drawing/2014/main" id="{5CDC4C8A-4DB4-726E-15A4-B3A3D7831889}"/>
              </a:ext>
            </a:extLst>
          </p:cNvPr>
          <p:cNvGrpSpPr>
            <a:grpSpLocks/>
          </p:cNvGrpSpPr>
          <p:nvPr/>
        </p:nvGrpSpPr>
        <p:grpSpPr bwMode="auto">
          <a:xfrm>
            <a:off x="-69088" y="5176781"/>
            <a:ext cx="3083038" cy="1405394"/>
            <a:chOff x="3681373" y="2156859"/>
            <a:chExt cx="4655942" cy="2122041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80C7F68-9B65-6C0B-4D93-878091F52F6C}"/>
                </a:ext>
              </a:extLst>
            </p:cNvPr>
            <p:cNvSpPr/>
            <p:nvPr/>
          </p:nvSpPr>
          <p:spPr>
            <a:xfrm>
              <a:off x="4357620" y="3580547"/>
              <a:ext cx="692121" cy="692005"/>
            </a:xfrm>
            <a:prstGeom prst="ellipse">
              <a:avLst/>
            </a:prstGeom>
            <a:solidFill>
              <a:srgbClr val="5A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6D60E718-C14D-E952-B530-097C299DE443}"/>
                </a:ext>
              </a:extLst>
            </p:cNvPr>
            <p:cNvGrpSpPr/>
            <p:nvPr/>
          </p:nvGrpSpPr>
          <p:grpSpPr>
            <a:xfrm>
              <a:off x="7084624" y="3580626"/>
              <a:ext cx="1252691" cy="692338"/>
              <a:chOff x="7084624" y="3580626"/>
              <a:chExt cx="1252691" cy="692338"/>
            </a:xfrm>
            <a:solidFill>
              <a:srgbClr val="5A9BD5"/>
            </a:solidFill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17832227-05D8-237E-D4B0-F704EFADE248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5E130F2-CFC3-5371-3952-B6096C2F321F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253" name="Group 26">
              <a:extLst>
                <a:ext uri="{FF2B5EF4-FFF2-40B4-BE49-F238E27FC236}">
                  <a16:creationId xmlns:a16="http://schemas.microsoft.com/office/drawing/2014/main" id="{00A9AC0C-68C1-1855-7B3E-B2E6692E6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062" y="2156859"/>
              <a:ext cx="2720287" cy="2118020"/>
              <a:chOff x="5260062" y="2156859"/>
              <a:chExt cx="2720287" cy="2118020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228DB1CF-9098-30E1-568E-F90FFFFBD37D}"/>
                  </a:ext>
                </a:extLst>
              </p:cNvPr>
              <p:cNvSpPr/>
              <p:nvPr/>
            </p:nvSpPr>
            <p:spPr>
              <a:xfrm>
                <a:off x="5321191" y="2156859"/>
                <a:ext cx="1044531" cy="10427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C688585B-D7D3-C5A7-E238-046614A340B4}"/>
                  </a:ext>
                </a:extLst>
              </p:cNvPr>
              <p:cNvSpPr/>
              <p:nvPr/>
            </p:nvSpPr>
            <p:spPr>
              <a:xfrm>
                <a:off x="6179993" y="2502861"/>
                <a:ext cx="754030" cy="7539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FCCBDF7C-6FFC-2561-A0A0-AC23500ABBE5}"/>
                  </a:ext>
                </a:extLst>
              </p:cNvPr>
              <p:cNvSpPr/>
              <p:nvPr/>
            </p:nvSpPr>
            <p:spPr>
              <a:xfrm>
                <a:off x="7324532" y="3425005"/>
                <a:ext cx="655611" cy="655500"/>
              </a:xfrm>
              <a:prstGeom prst="ellipse">
                <a:avLst/>
              </a:prstGeom>
              <a:solidFill>
                <a:srgbClr val="224A9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7E3A2237-F3F8-B7B0-5C92-B6ACBF5DE3FE}"/>
                  </a:ext>
                </a:extLst>
              </p:cNvPr>
              <p:cNvSpPr/>
              <p:nvPr/>
            </p:nvSpPr>
            <p:spPr>
              <a:xfrm>
                <a:off x="7095942" y="3618639"/>
                <a:ext cx="654023" cy="655500"/>
              </a:xfrm>
              <a:prstGeom prst="ellipse">
                <a:avLst/>
              </a:prstGeom>
              <a:solidFill>
                <a:srgbClr val="224A9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FCF08642-E75C-5768-BA5C-1CBDA6531D76}"/>
                  </a:ext>
                </a:extLst>
              </p:cNvPr>
              <p:cNvSpPr/>
              <p:nvPr/>
            </p:nvSpPr>
            <p:spPr>
              <a:xfrm>
                <a:off x="6575264" y="2861561"/>
                <a:ext cx="655611" cy="65549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0427C857-298B-3DF1-2ABA-0907FF8C1B06}"/>
                  </a:ext>
                </a:extLst>
              </p:cNvPr>
              <p:cNvSpPr/>
              <p:nvPr/>
            </p:nvSpPr>
            <p:spPr>
              <a:xfrm>
                <a:off x="6473668" y="3371041"/>
                <a:ext cx="841340" cy="839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01DA508E-4C09-2E90-474C-987EDA58DFE9}"/>
                  </a:ext>
                </a:extLst>
              </p:cNvPr>
              <p:cNvSpPr/>
              <p:nvPr/>
            </p:nvSpPr>
            <p:spPr>
              <a:xfrm>
                <a:off x="6226029" y="4145578"/>
                <a:ext cx="1255660" cy="10475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12ABAC8E-838A-B2EE-E1AE-FFBB42C49CA9}"/>
                  </a:ext>
                </a:extLst>
              </p:cNvPr>
              <p:cNvSpPr/>
              <p:nvPr/>
            </p:nvSpPr>
            <p:spPr>
              <a:xfrm>
                <a:off x="5259282" y="2610789"/>
                <a:ext cx="692121" cy="69200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254" name="Group 27">
              <a:extLst>
                <a:ext uri="{FF2B5EF4-FFF2-40B4-BE49-F238E27FC236}">
                  <a16:creationId xmlns:a16="http://schemas.microsoft.com/office/drawing/2014/main" id="{1BFB97BD-1B71-D6B4-3D0F-9AAC81D9E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373" y="2602088"/>
              <a:ext cx="3147328" cy="1676812"/>
              <a:chOff x="3681373" y="2602088"/>
              <a:chExt cx="3147328" cy="1676812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4296849-9A1A-2614-F38B-CF2B8BF153F0}"/>
                  </a:ext>
                </a:extLst>
              </p:cNvPr>
              <p:cNvSpPr/>
              <p:nvPr/>
            </p:nvSpPr>
            <p:spPr>
              <a:xfrm>
                <a:off x="3681373" y="3215498"/>
                <a:ext cx="692121" cy="692005"/>
              </a:xfrm>
              <a:prstGeom prst="ellipse">
                <a:avLst/>
              </a:prstGeom>
              <a:solidFill>
                <a:srgbClr val="224A9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C5D621E-03E9-E6D4-4BB6-72533159F231}"/>
                  </a:ext>
                </a:extLst>
              </p:cNvPr>
              <p:cNvSpPr/>
              <p:nvPr/>
            </p:nvSpPr>
            <p:spPr>
              <a:xfrm>
                <a:off x="4232212" y="2602852"/>
                <a:ext cx="1150890" cy="1150696"/>
              </a:xfrm>
              <a:prstGeom prst="ellipse">
                <a:avLst/>
              </a:prstGeom>
              <a:solidFill>
                <a:srgbClr val="224A9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6BC001A-A26E-0351-76BB-777FF8C28070}"/>
                  </a:ext>
                </a:extLst>
              </p:cNvPr>
              <p:cNvSpPr/>
              <p:nvPr/>
            </p:nvSpPr>
            <p:spPr>
              <a:xfrm>
                <a:off x="3857578" y="3486904"/>
                <a:ext cx="792130" cy="791996"/>
              </a:xfrm>
              <a:prstGeom prst="ellipse">
                <a:avLst/>
              </a:prstGeom>
              <a:solidFill>
                <a:srgbClr val="5A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2EF904F7-0152-7959-E3B2-1B2206A31DAC}"/>
                  </a:ext>
                </a:extLst>
              </p:cNvPr>
              <p:cNvSpPr/>
              <p:nvPr/>
            </p:nvSpPr>
            <p:spPr>
              <a:xfrm>
                <a:off x="4643358" y="2959965"/>
                <a:ext cx="1312807" cy="131258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02A4A75-1CC3-A1C4-1B0A-9D9CF32BBC35}"/>
                  </a:ext>
                </a:extLst>
              </p:cNvPr>
              <p:cNvSpPr/>
              <p:nvPr/>
            </p:nvSpPr>
            <p:spPr>
              <a:xfrm>
                <a:off x="5511683" y="3012341"/>
                <a:ext cx="1262010" cy="126179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929C7F4-4C12-13AD-8312-32693B190BCC}"/>
                  </a:ext>
                </a:extLst>
              </p:cNvPr>
              <p:cNvSpPr/>
              <p:nvPr/>
            </p:nvSpPr>
            <p:spPr>
              <a:xfrm>
                <a:off x="4246499" y="4097963"/>
                <a:ext cx="1968417" cy="1730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0542CE-5430-ADC8-7868-9ABFD353298A}"/>
                  </a:ext>
                </a:extLst>
              </p:cNvPr>
              <p:cNvSpPr/>
              <p:nvPr/>
            </p:nvSpPr>
            <p:spPr>
              <a:xfrm>
                <a:off x="6295875" y="3742438"/>
                <a:ext cx="533378" cy="53170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343663E6-949E-3530-0FEB-2FD57F3D23E9}"/>
                </a:ext>
              </a:extLst>
            </p:cNvPr>
            <p:cNvGrpSpPr/>
            <p:nvPr/>
          </p:nvGrpSpPr>
          <p:grpSpPr>
            <a:xfrm>
              <a:off x="4055658" y="2685874"/>
              <a:ext cx="4220275" cy="1593026"/>
              <a:chOff x="4055658" y="2666418"/>
              <a:chExt cx="4220275" cy="1593026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EC5D838-74C9-38C3-05AE-BD4DEDE4D405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A6C284E-3A9F-6411-B5E3-8217110EEF79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283A8C5-6BB2-09BC-FE6F-E2E8D5CAD0DF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5080D0D-508A-00B7-DECC-9B0CF2F161DE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5869551-A41C-2621-B981-6AF9E0A3F2B8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AE69CB9-F462-1DAB-76AD-38812CAEBE98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5BC3B-D530-A225-E48C-C27A507DB7AC}"/>
              </a:ext>
            </a:extLst>
          </p:cNvPr>
          <p:cNvSpPr/>
          <p:nvPr/>
        </p:nvSpPr>
        <p:spPr>
          <a:xfrm>
            <a:off x="741422" y="4880450"/>
            <a:ext cx="4463714" cy="543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BB1F9-C0E0-B5E0-7537-1580396A9B1D}"/>
              </a:ext>
            </a:extLst>
          </p:cNvPr>
          <p:cNvSpPr/>
          <p:nvPr/>
        </p:nvSpPr>
        <p:spPr>
          <a:xfrm>
            <a:off x="599635" y="4794544"/>
            <a:ext cx="4463714" cy="543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57">
            <a:extLst>
              <a:ext uri="{FF2B5EF4-FFF2-40B4-BE49-F238E27FC236}">
                <a16:creationId xmlns:a16="http://schemas.microsoft.com/office/drawing/2014/main" id="{83669811-86AB-B1F0-6A2B-1013A468FFDD}"/>
              </a:ext>
            </a:extLst>
          </p:cNvPr>
          <p:cNvSpPr/>
          <p:nvPr/>
        </p:nvSpPr>
        <p:spPr>
          <a:xfrm>
            <a:off x="381737" y="464725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7B2E9-70B3-7C86-ED42-E5A880996A25}"/>
              </a:ext>
            </a:extLst>
          </p:cNvPr>
          <p:cNvSpPr txBox="1"/>
          <p:nvPr/>
        </p:nvSpPr>
        <p:spPr>
          <a:xfrm>
            <a:off x="1054737" y="4881528"/>
            <a:ext cx="308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uthor: William H. </a:t>
            </a:r>
            <a:r>
              <a:rPr lang="en-US" sz="18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CCFA3-442F-D4D3-4B6A-C207C4097247}"/>
              </a:ext>
            </a:extLst>
          </p:cNvPr>
          <p:cNvSpPr/>
          <p:nvPr/>
        </p:nvSpPr>
        <p:spPr>
          <a:xfrm>
            <a:off x="5994966" y="4874930"/>
            <a:ext cx="5942703" cy="543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A20558-71A0-547D-6974-CF8813FE2B46}"/>
              </a:ext>
            </a:extLst>
          </p:cNvPr>
          <p:cNvSpPr/>
          <p:nvPr/>
        </p:nvSpPr>
        <p:spPr>
          <a:xfrm>
            <a:off x="5853179" y="4789024"/>
            <a:ext cx="5942703" cy="543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0F9D6-1777-C67F-FAA6-2452FDD4FC16}"/>
              </a:ext>
            </a:extLst>
          </p:cNvPr>
          <p:cNvSpPr txBox="1"/>
          <p:nvPr/>
        </p:nvSpPr>
        <p:spPr>
          <a:xfrm>
            <a:off x="6108740" y="4885152"/>
            <a:ext cx="5694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Organization: National Bureau of Statistics Tanzania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40642B3-994D-984E-1ED3-3FD60BB70605}"/>
              </a:ext>
            </a:extLst>
          </p:cNvPr>
          <p:cNvSpPr/>
          <p:nvPr/>
        </p:nvSpPr>
        <p:spPr>
          <a:xfrm>
            <a:off x="5400182" y="4755973"/>
            <a:ext cx="672165" cy="6292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B8E9B3-D0A5-CA56-2670-EF3EA82E79EB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64C8BF-F45F-C842-B03E-78AFD24DDFD0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3A6314-CABA-0747-D59F-9B967C47229B}"/>
              </a:ext>
            </a:extLst>
          </p:cNvPr>
          <p:cNvSpPr/>
          <p:nvPr/>
        </p:nvSpPr>
        <p:spPr>
          <a:xfrm>
            <a:off x="0" y="6027938"/>
            <a:ext cx="2036046" cy="83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46605C-B3AE-35C5-6745-5D32B3D19FB0}"/>
              </a:ext>
            </a:extLst>
          </p:cNvPr>
          <p:cNvSpPr/>
          <p:nvPr/>
        </p:nvSpPr>
        <p:spPr>
          <a:xfrm>
            <a:off x="1482635" y="-836"/>
            <a:ext cx="1515310" cy="685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446371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1604663" y="1411494"/>
            <a:ext cx="8995033" cy="113877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ko-KR" sz="1200" b="1" dirty="0">
                <a:latin typeface="Arial"/>
                <a:cs typeface="Arial" pitchFamily="34" charset="0"/>
              </a:rPr>
              <a:t>F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ramework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 relevant for establishing and maintaining the SBR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There is Statistics Act, which allow to Conduct Census and Surveys.</a:t>
            </a:r>
          </a:p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MoU  signed with MDAs to access Administrative data Sources, i.e. Tanzania Revenue Authority, Ministry of Education, Ministry of Health and Ministry of Trade and industry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etc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  <a:p>
            <a:pPr marL="628650" lvl="1" indent="-171450" defTabSz="914286">
              <a:buFont typeface="Wingdings" panose="05000000000000000000" pitchFamily="2" charset="2"/>
              <a:buChar char="ü"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Signed MoUs on processes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6F1FBC-0452-8E51-81B9-CDB94FAE163F}"/>
              </a:ext>
            </a:extLst>
          </p:cNvPr>
          <p:cNvSpPr/>
          <p:nvPr/>
        </p:nvSpPr>
        <p:spPr>
          <a:xfrm>
            <a:off x="1407479" y="-836"/>
            <a:ext cx="8803908" cy="728786"/>
          </a:xfrm>
          <a:prstGeom prst="rect">
            <a:avLst/>
          </a:prstGeom>
          <a:gradFill flip="none" rotWithShape="1">
            <a:gsLst>
              <a:gs pos="0">
                <a:srgbClr val="00BDFB"/>
              </a:gs>
              <a:gs pos="7000">
                <a:srgbClr val="00BDFB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1604663" y="18880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DIMENSION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1622419" y="700095"/>
            <a:ext cx="468590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LEGAL INSTITUTIONAL</a:t>
            </a:r>
          </a:p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FRAME WORK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387C27-9080-F3D9-4C6D-6997D9B65AAD}"/>
              </a:ext>
            </a:extLst>
          </p:cNvPr>
          <p:cNvGrpSpPr/>
          <p:nvPr/>
        </p:nvGrpSpPr>
        <p:grpSpPr>
          <a:xfrm>
            <a:off x="1188963" y="2260101"/>
            <a:ext cx="10592537" cy="3679049"/>
            <a:chOff x="1050935" y="2658625"/>
            <a:chExt cx="10592537" cy="367904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856EAE-30D6-D035-315C-8E5EA169CA89}"/>
                </a:ext>
              </a:extLst>
            </p:cNvPr>
            <p:cNvGrpSpPr/>
            <p:nvPr/>
          </p:nvGrpSpPr>
          <p:grpSpPr>
            <a:xfrm>
              <a:off x="1050935" y="3530759"/>
              <a:ext cx="2394101" cy="2088232"/>
              <a:chOff x="5248647" y="1608813"/>
              <a:chExt cx="970807" cy="84677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FF54C22-7BCE-1E92-BBEC-B3BDD9805CFF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3B6C27-B6D3-76CD-7784-AA901E73B642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44A0B1-C3EF-6951-3EC3-679B21F0F17B}"/>
                </a:ext>
              </a:extLst>
            </p:cNvPr>
            <p:cNvSpPr txBox="1"/>
            <p:nvPr/>
          </p:nvSpPr>
          <p:spPr>
            <a:xfrm>
              <a:off x="1538896" y="4283620"/>
              <a:ext cx="16536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CBE7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Preliminary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BE7A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C752AA-6CC9-7D87-5792-1C66DE9041EC}"/>
                </a:ext>
              </a:extLst>
            </p:cNvPr>
            <p:cNvGrpSpPr/>
            <p:nvPr/>
          </p:nvGrpSpPr>
          <p:grpSpPr>
            <a:xfrm>
              <a:off x="1096767" y="5450756"/>
              <a:ext cx="2579822" cy="886918"/>
              <a:chOff x="2551705" y="4283314"/>
              <a:chExt cx="2579822" cy="88691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217A32-22E9-704D-7B57-C8F38C32EEC4}"/>
                  </a:ext>
                </a:extLst>
              </p:cNvPr>
              <p:cNvSpPr txBox="1"/>
              <p:nvPr/>
            </p:nvSpPr>
            <p:spPr>
              <a:xfrm>
                <a:off x="2774525" y="4523901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No Statistical Act, Even Memorandum of Understanding (MoU)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8DC1E1-F3B8-5521-D4F7-4567DE7B870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FD7911-1C24-FAB1-C41D-70813EF2523B}"/>
                </a:ext>
              </a:extLst>
            </p:cNvPr>
            <p:cNvGrpSpPr/>
            <p:nvPr/>
          </p:nvGrpSpPr>
          <p:grpSpPr>
            <a:xfrm>
              <a:off x="3748338" y="3272255"/>
              <a:ext cx="2394101" cy="2088232"/>
              <a:chOff x="5248647" y="1608813"/>
              <a:chExt cx="970807" cy="84677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A5DB36-EB9A-B4B7-E0A7-7617803B545B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FBFD866-AFEB-B1E6-5FFF-B563526D79E8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29FB22-39F0-5A19-1F19-BFA64015A174}"/>
                </a:ext>
              </a:extLst>
            </p:cNvPr>
            <p:cNvSpPr txBox="1"/>
            <p:nvPr/>
          </p:nvSpPr>
          <p:spPr>
            <a:xfrm>
              <a:off x="4673608" y="4025116"/>
              <a:ext cx="9201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Early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A2EBEA-E2D6-20FF-E3C7-FA0469469DEA}"/>
                </a:ext>
              </a:extLst>
            </p:cNvPr>
            <p:cNvGrpSpPr/>
            <p:nvPr/>
          </p:nvGrpSpPr>
          <p:grpSpPr>
            <a:xfrm>
              <a:off x="3748337" y="5162436"/>
              <a:ext cx="2484897" cy="923330"/>
              <a:chOff x="2551705" y="4283314"/>
              <a:chExt cx="2484897" cy="92333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153B5A-17F3-D5F3-EC0C-A0B4E5DF34E7}"/>
                  </a:ext>
                </a:extLst>
              </p:cNvPr>
              <p:cNvSpPr txBox="1"/>
              <p:nvPr/>
            </p:nvSpPr>
            <p:spPr>
              <a:xfrm>
                <a:off x="2679600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Provision mandating NBS to Collect data in Statistical Law or MoU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72D839-EA19-881F-A553-DAABCFAB4C78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92F897-1E1D-1C2F-9323-D6EA4BDED0A7}"/>
                </a:ext>
              </a:extLst>
            </p:cNvPr>
            <p:cNvGrpSpPr/>
            <p:nvPr/>
          </p:nvGrpSpPr>
          <p:grpSpPr>
            <a:xfrm>
              <a:off x="6485838" y="2925519"/>
              <a:ext cx="2394101" cy="2088232"/>
              <a:chOff x="5248647" y="1608813"/>
              <a:chExt cx="970807" cy="84677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36B90B9-BC34-6D10-8828-02107D242C91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321FE2F-1A07-4252-0C74-2EE4C6D2DB4C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23B9FF-C69B-AD4F-D284-166BD59558FB}"/>
                </a:ext>
              </a:extLst>
            </p:cNvPr>
            <p:cNvSpPr txBox="1"/>
            <p:nvPr/>
          </p:nvSpPr>
          <p:spPr>
            <a:xfrm>
              <a:off x="7308259" y="3678380"/>
              <a:ext cx="11421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Mature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D08B4F-9953-7BF1-EA69-F0C72AA192EF}"/>
                </a:ext>
              </a:extLst>
            </p:cNvPr>
            <p:cNvGrpSpPr/>
            <p:nvPr/>
          </p:nvGrpSpPr>
          <p:grpSpPr>
            <a:xfrm>
              <a:off x="6545971" y="4863091"/>
              <a:ext cx="2513053" cy="923330"/>
              <a:chOff x="2551705" y="4283314"/>
              <a:chExt cx="2513053" cy="92333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357640-ADD7-176E-AFA3-676B81B58FA8}"/>
                  </a:ext>
                </a:extLst>
              </p:cNvPr>
              <p:cNvSpPr txBox="1"/>
              <p:nvPr/>
            </p:nvSpPr>
            <p:spPr>
              <a:xfrm>
                <a:off x="270775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MoU entailing NBS to collect some  SBR variables from MDAs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AB9916-6DBB-9520-B42D-58A9C85D6645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1B9FCD-7ED5-66A8-A1F5-C859E558B891}"/>
                </a:ext>
              </a:extLst>
            </p:cNvPr>
            <p:cNvGrpSpPr/>
            <p:nvPr/>
          </p:nvGrpSpPr>
          <p:grpSpPr>
            <a:xfrm>
              <a:off x="9223338" y="2658625"/>
              <a:ext cx="2394101" cy="2088232"/>
              <a:chOff x="5248647" y="1608813"/>
              <a:chExt cx="970807" cy="84677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124351F-8BF4-748E-F108-D43827C4B6AD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D00044-697E-D0DB-6C89-B6088F17E9D3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988435-B914-887C-E495-03A9972126AD}"/>
                </a:ext>
              </a:extLst>
            </p:cNvPr>
            <p:cNvSpPr txBox="1"/>
            <p:nvPr/>
          </p:nvSpPr>
          <p:spPr>
            <a:xfrm>
              <a:off x="9865334" y="3411486"/>
              <a:ext cx="14710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Advanced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6ABAFEA-6236-C43D-9B7E-CA6E7C4DC79D}"/>
                </a:ext>
              </a:extLst>
            </p:cNvPr>
            <p:cNvGrpSpPr/>
            <p:nvPr/>
          </p:nvGrpSpPr>
          <p:grpSpPr>
            <a:xfrm>
              <a:off x="9286469" y="4554305"/>
              <a:ext cx="2357003" cy="738664"/>
              <a:chOff x="2551705" y="4283314"/>
              <a:chExt cx="2357003" cy="73866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2BEBBC-B3DF-8D28-9A98-F6612660BC01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Standard Statistics law allows the dissemination of SBR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2E709-9440-2DA3-2BB1-3BB4FF5477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pic>
        <p:nvPicPr>
          <p:cNvPr id="48" name="Picture 351">
            <a:extLst>
              <a:ext uri="{FF2B5EF4-FFF2-40B4-BE49-F238E27FC236}">
                <a16:creationId xmlns:a16="http://schemas.microsoft.com/office/drawing/2014/main" id="{664D1C45-202A-A4CD-04E3-CD319BCA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5E3571D-05EF-C4C9-4D75-2F0AE8149FE5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4E7FD0E-7D09-6319-765A-F5617F75EB1F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DIMENSION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1C7D8-AB4D-43B4-9D75-177D2775B801}"/>
              </a:ext>
            </a:extLst>
          </p:cNvPr>
          <p:cNvGrpSpPr/>
          <p:nvPr/>
        </p:nvGrpSpPr>
        <p:grpSpPr>
          <a:xfrm rot="10800000">
            <a:off x="6096000" y="1703755"/>
            <a:ext cx="6095998" cy="3742403"/>
            <a:chOff x="-878469" y="1992977"/>
            <a:chExt cx="3513872" cy="3638888"/>
          </a:xfrm>
          <a:solidFill>
            <a:schemeClr val="accent6">
              <a:lumMod val="7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8E44F-9AE3-0CCD-4B20-5D12A4734370}"/>
              </a:ext>
            </a:extLst>
          </p:cNvPr>
          <p:cNvGrpSpPr/>
          <p:nvPr/>
        </p:nvGrpSpPr>
        <p:grpSpPr>
          <a:xfrm>
            <a:off x="1139478" y="3571530"/>
            <a:ext cx="4443084" cy="898638"/>
            <a:chOff x="1137082" y="2953864"/>
            <a:chExt cx="4443084" cy="898638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21F23FA0-AF11-43F2-A65A-FB12C9A7C423}"/>
                </a:ext>
              </a:extLst>
            </p:cNvPr>
            <p:cNvSpPr/>
            <p:nvPr/>
          </p:nvSpPr>
          <p:spPr>
            <a:xfrm rot="16200000">
              <a:off x="1137082" y="2980974"/>
              <a:ext cx="789712" cy="789712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5" name="그룹 21">
              <a:extLst>
                <a:ext uri="{FF2B5EF4-FFF2-40B4-BE49-F238E27FC236}">
                  <a16:creationId xmlns:a16="http://schemas.microsoft.com/office/drawing/2014/main" id="{28776E4C-DFD1-4537-B329-6FBEB04BDE4B}"/>
                </a:ext>
              </a:extLst>
            </p:cNvPr>
            <p:cNvGrpSpPr/>
            <p:nvPr/>
          </p:nvGrpSpPr>
          <p:grpSpPr>
            <a:xfrm>
              <a:off x="2075549" y="2953864"/>
              <a:ext cx="3504617" cy="898638"/>
              <a:chOff x="1688705" y="4776860"/>
              <a:chExt cx="2587987" cy="81108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62538-6F9F-428E-8EA5-803DDC5E8919}"/>
                  </a:ext>
                </a:extLst>
              </p:cNvPr>
              <p:cNvSpPr txBox="1"/>
              <p:nvPr/>
            </p:nvSpPr>
            <p:spPr>
              <a:xfrm>
                <a:off x="1691680" y="4776860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Mature Stage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A27CAB-487B-4BDD-BCB0-D79EBA236EB6}"/>
                  </a:ext>
                </a:extLst>
              </p:cNvPr>
              <p:cNvSpPr txBox="1"/>
              <p:nvPr/>
            </p:nvSpPr>
            <p:spPr>
              <a:xfrm>
                <a:off x="1688705" y="5004583"/>
                <a:ext cx="2587987" cy="58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SBR maintenance  based on Administrative data sources, Mainly Tanzania Revenue Authority (TRA) i.e. income Tax unit</a:t>
                </a:r>
              </a:p>
            </p:txBody>
          </p:sp>
        </p:grpSp>
        <p:sp>
          <p:nvSpPr>
            <p:cNvPr id="27" name="Donut 8">
              <a:extLst>
                <a:ext uri="{FF2B5EF4-FFF2-40B4-BE49-F238E27FC236}">
                  <a16:creationId xmlns:a16="http://schemas.microsoft.com/office/drawing/2014/main" id="{EA591C09-7B9F-4CA3-A3FE-30038C5088C3}"/>
                </a:ext>
              </a:extLst>
            </p:cNvPr>
            <p:cNvSpPr/>
            <p:nvPr/>
          </p:nvSpPr>
          <p:spPr>
            <a:xfrm>
              <a:off x="1361232" y="3171781"/>
              <a:ext cx="341413" cy="408098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A6D7BE-B572-B679-A173-FDD59FEECDB9}"/>
              </a:ext>
            </a:extLst>
          </p:cNvPr>
          <p:cNvGrpSpPr/>
          <p:nvPr/>
        </p:nvGrpSpPr>
        <p:grpSpPr>
          <a:xfrm>
            <a:off x="1139479" y="2688345"/>
            <a:ext cx="4443084" cy="789711"/>
            <a:chOff x="1137083" y="2070679"/>
            <a:chExt cx="4443084" cy="789711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3B75BEC4-B42B-464F-85FE-4BB4A4868522}"/>
                </a:ext>
              </a:extLst>
            </p:cNvPr>
            <p:cNvSpPr/>
            <p:nvPr/>
          </p:nvSpPr>
          <p:spPr>
            <a:xfrm rot="16200000">
              <a:off x="1137083" y="2070679"/>
              <a:ext cx="789711" cy="789711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rgbClr val="D7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2" name="그룹 20">
              <a:extLst>
                <a:ext uri="{FF2B5EF4-FFF2-40B4-BE49-F238E27FC236}">
                  <a16:creationId xmlns:a16="http://schemas.microsoft.com/office/drawing/2014/main" id="{94A98C16-0EA4-4763-8116-AA3E215AFDDC}"/>
                </a:ext>
              </a:extLst>
            </p:cNvPr>
            <p:cNvGrpSpPr/>
            <p:nvPr/>
          </p:nvGrpSpPr>
          <p:grpSpPr>
            <a:xfrm>
              <a:off x="2075550" y="2097783"/>
              <a:ext cx="3504617" cy="713970"/>
              <a:chOff x="1688705" y="3410131"/>
              <a:chExt cx="2587987" cy="64440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0AF055-5C5D-4427-B9F9-29C757B0F8E4}"/>
                  </a:ext>
                </a:extLst>
              </p:cNvPr>
              <p:cNvSpPr txBox="1"/>
              <p:nvPr/>
            </p:nvSpPr>
            <p:spPr>
              <a:xfrm>
                <a:off x="1691680" y="3410131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Early Stage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6282E6-3CA6-44DD-BA24-FEE3B2F3E28E}"/>
                  </a:ext>
                </a:extLst>
              </p:cNvPr>
              <p:cNvSpPr txBox="1"/>
              <p:nvPr/>
            </p:nvSpPr>
            <p:spPr>
              <a:xfrm>
                <a:off x="1688705" y="3637854"/>
                <a:ext cx="2587987" cy="41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Economic Census and Survey used to establish SBR</a:t>
                </a:r>
              </a:p>
            </p:txBody>
          </p:sp>
        </p:grp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A0038175-EE89-4018-8B1E-8A3AE9E69888}"/>
                </a:ext>
              </a:extLst>
            </p:cNvPr>
            <p:cNvSpPr/>
            <p:nvPr/>
          </p:nvSpPr>
          <p:spPr>
            <a:xfrm>
              <a:off x="1351301" y="2284896"/>
              <a:ext cx="361277" cy="36127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B971DF-CE34-0FFE-94F3-756254B1A39A}"/>
              </a:ext>
            </a:extLst>
          </p:cNvPr>
          <p:cNvGrpSpPr/>
          <p:nvPr/>
        </p:nvGrpSpPr>
        <p:grpSpPr>
          <a:xfrm>
            <a:off x="1203286" y="1745829"/>
            <a:ext cx="4379278" cy="705440"/>
            <a:chOff x="1200890" y="1128163"/>
            <a:chExt cx="4379278" cy="70544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B531FF02-BE28-46AA-AF11-A4D26B29222A}"/>
                </a:ext>
              </a:extLst>
            </p:cNvPr>
            <p:cNvSpPr/>
            <p:nvPr/>
          </p:nvSpPr>
          <p:spPr>
            <a:xfrm rot="16200000">
              <a:off x="1200890" y="1128163"/>
              <a:ext cx="705440" cy="705440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그룹 10">
              <a:extLst>
                <a:ext uri="{FF2B5EF4-FFF2-40B4-BE49-F238E27FC236}">
                  <a16:creationId xmlns:a16="http://schemas.microsoft.com/office/drawing/2014/main" id="{508EB416-E3B4-4FFF-B0A7-889DBEC6AA36}"/>
                </a:ext>
              </a:extLst>
            </p:cNvPr>
            <p:cNvGrpSpPr/>
            <p:nvPr/>
          </p:nvGrpSpPr>
          <p:grpSpPr>
            <a:xfrm>
              <a:off x="2075551" y="1194528"/>
              <a:ext cx="3504617" cy="529302"/>
              <a:chOff x="1688705" y="2043404"/>
              <a:chExt cx="2587987" cy="4777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08AB84-CEDB-40B4-A89A-9A0F34316573}"/>
                  </a:ext>
                </a:extLst>
              </p:cNvPr>
              <p:cNvSpPr txBox="1"/>
              <p:nvPr/>
            </p:nvSpPr>
            <p:spPr>
              <a:xfrm>
                <a:off x="1691680" y="2043404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Preliminary stage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27952-0E91-486F-9345-64434F18016E}"/>
                  </a:ext>
                </a:extLst>
              </p:cNvPr>
              <p:cNvSpPr txBox="1"/>
              <p:nvPr/>
            </p:nvSpPr>
            <p:spPr>
              <a:xfrm>
                <a:off x="1688705" y="2271125"/>
                <a:ext cx="2587987" cy="25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Data are limited of irregular</a:t>
                </a:r>
              </a:p>
            </p:txBody>
          </p:sp>
        </p:grp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F7045360-03BD-4682-BBC0-C4C29DC1C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271" y="1302063"/>
              <a:ext cx="354676" cy="3576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EC1311-67D9-3B21-450C-39EDF2417894}"/>
              </a:ext>
            </a:extLst>
          </p:cNvPr>
          <p:cNvGrpSpPr/>
          <p:nvPr/>
        </p:nvGrpSpPr>
        <p:grpSpPr>
          <a:xfrm>
            <a:off x="1119015" y="4604514"/>
            <a:ext cx="4463546" cy="898641"/>
            <a:chOff x="1116619" y="3986848"/>
            <a:chExt cx="4463546" cy="898641"/>
          </a:xfrm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029D52E8-9D17-6642-D98B-726AA3D9CA52}"/>
                </a:ext>
              </a:extLst>
            </p:cNvPr>
            <p:cNvSpPr/>
            <p:nvPr/>
          </p:nvSpPr>
          <p:spPr>
            <a:xfrm rot="16200000">
              <a:off x="1116619" y="4046657"/>
              <a:ext cx="789711" cy="789711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1" name="그룹 20">
              <a:extLst>
                <a:ext uri="{FF2B5EF4-FFF2-40B4-BE49-F238E27FC236}">
                  <a16:creationId xmlns:a16="http://schemas.microsoft.com/office/drawing/2014/main" id="{81EF1179-DB8A-ED9D-A08F-09997AACE9C0}"/>
                </a:ext>
              </a:extLst>
            </p:cNvPr>
            <p:cNvGrpSpPr/>
            <p:nvPr/>
          </p:nvGrpSpPr>
          <p:grpSpPr>
            <a:xfrm>
              <a:off x="2075548" y="3986848"/>
              <a:ext cx="3504617" cy="898641"/>
              <a:chOff x="1688705" y="3410129"/>
              <a:chExt cx="2587987" cy="81108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BDF81C-E047-AC44-420D-BD4B4C144406}"/>
                  </a:ext>
                </a:extLst>
              </p:cNvPr>
              <p:cNvSpPr txBox="1"/>
              <p:nvPr/>
            </p:nvSpPr>
            <p:spPr>
              <a:xfrm>
                <a:off x="1691680" y="3410129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Advanced Stage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8FF8B6-A7FA-57B2-9B25-FC18B7DF8B2B}"/>
                  </a:ext>
                </a:extLst>
              </p:cNvPr>
              <p:cNvSpPr txBox="1"/>
              <p:nvPr/>
            </p:nvSpPr>
            <p:spPr>
              <a:xfrm>
                <a:off x="1688705" y="3637854"/>
                <a:ext cx="2587987" cy="58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Uses More than one administrative data sources in maintenance and update SBR 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i.e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Surveys and Census</a:t>
                </a:r>
              </a:p>
            </p:txBody>
          </p:sp>
        </p:grp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C6C4182-BE8A-08FA-EE52-F7CC3A15B2F6}"/>
                </a:ext>
              </a:extLst>
            </p:cNvPr>
            <p:cNvSpPr/>
            <p:nvPr/>
          </p:nvSpPr>
          <p:spPr>
            <a:xfrm>
              <a:off x="1329029" y="4259067"/>
              <a:ext cx="364891" cy="36489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4904BF7-67A5-5C70-1FF6-275F81E628D7}"/>
              </a:ext>
            </a:extLst>
          </p:cNvPr>
          <p:cNvSpPr txBox="1">
            <a:spLocks/>
          </p:cNvSpPr>
          <p:nvPr/>
        </p:nvSpPr>
        <p:spPr>
          <a:xfrm>
            <a:off x="6398377" y="1927547"/>
            <a:ext cx="5633202" cy="2629244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>
                <a:solidFill>
                  <a:schemeClr val="bg1"/>
                </a:solidFill>
              </a:rPr>
              <a:t>Data sources for SBR</a:t>
            </a: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Various Data sources NBS used to build and  maintaining the SBR.</a:t>
            </a:r>
          </a:p>
          <a:p>
            <a:pPr marL="0" indent="-285750" defTabSz="914400"/>
            <a:r>
              <a:rPr lang="en-US" sz="1600" dirty="0">
                <a:solidFill>
                  <a:schemeClr val="bg1"/>
                </a:solidFill>
              </a:rPr>
              <a:t>Currently,  main data source is Administrative sources  from Revenue Authority.</a:t>
            </a:r>
          </a:p>
          <a:p>
            <a:pPr marL="0" indent="-285750" defTabSz="914400"/>
            <a:r>
              <a:rPr lang="en-US" sz="1600" dirty="0">
                <a:solidFill>
                  <a:schemeClr val="bg1"/>
                </a:solidFill>
              </a:rPr>
              <a:t>Complemented by Feedback from surveys,  Economic Census and Surveys and Physical Investigations</a:t>
            </a:r>
          </a:p>
          <a:p>
            <a:pPr marL="0" indent="-285750" defTabSz="914400"/>
            <a:r>
              <a:rPr lang="en-US" sz="1600" dirty="0">
                <a:solidFill>
                  <a:schemeClr val="bg1"/>
                </a:solidFill>
              </a:rPr>
              <a:t>Data Confidentiality </a:t>
            </a:r>
          </a:p>
          <a:p>
            <a:pPr marL="0" indent="0">
              <a:buNone/>
            </a:pPr>
            <a:endParaRPr lang="en-TZ" dirty="0"/>
          </a:p>
        </p:txBody>
      </p:sp>
      <p:pic>
        <p:nvPicPr>
          <p:cNvPr id="41" name="Picture 351">
            <a:extLst>
              <a:ext uri="{FF2B5EF4-FFF2-40B4-BE49-F238E27FC236}">
                <a16:creationId xmlns:a16="http://schemas.microsoft.com/office/drawing/2014/main" id="{7C0B6F1A-1C24-5F81-4790-574F5EDE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91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DF0CD53-93B2-645C-7C5E-E37DCA4C8C24}"/>
              </a:ext>
            </a:extLst>
          </p:cNvPr>
          <p:cNvSpPr/>
          <p:nvPr/>
        </p:nvSpPr>
        <p:spPr>
          <a:xfrm>
            <a:off x="-269658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4C8301-278B-89AD-87F0-7AD9F08CBC87}"/>
              </a:ext>
            </a:extLst>
          </p:cNvPr>
          <p:cNvSpPr/>
          <p:nvPr/>
        </p:nvSpPr>
        <p:spPr>
          <a:xfrm>
            <a:off x="11595344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CB0F0D-6496-F323-32BA-6514A6AD24EC}"/>
              </a:ext>
            </a:extLst>
          </p:cNvPr>
          <p:cNvSpPr/>
          <p:nvPr/>
        </p:nvSpPr>
        <p:spPr>
          <a:xfrm>
            <a:off x="-1299411" y="-1094874"/>
            <a:ext cx="4186990" cy="284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A2FD4A-6CA6-B74D-E9DC-ADFFB05702E0}"/>
              </a:ext>
            </a:extLst>
          </p:cNvPr>
          <p:cNvSpPr/>
          <p:nvPr/>
        </p:nvSpPr>
        <p:spPr>
          <a:xfrm rot="17497456">
            <a:off x="-1309716" y="-928877"/>
            <a:ext cx="2347602" cy="959164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E66EFD-504A-7FDB-D315-79469D103345}"/>
              </a:ext>
            </a:extLst>
          </p:cNvPr>
          <p:cNvSpPr/>
          <p:nvPr/>
        </p:nvSpPr>
        <p:spPr>
          <a:xfrm rot="17412449">
            <a:off x="-1038590" y="399240"/>
            <a:ext cx="2347602" cy="72683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B1E6EA-66BF-C755-CAB4-49E8C91CB831}"/>
              </a:ext>
            </a:extLst>
          </p:cNvPr>
          <p:cNvSpPr/>
          <p:nvPr/>
        </p:nvSpPr>
        <p:spPr>
          <a:xfrm rot="17367604">
            <a:off x="-972739" y="710435"/>
            <a:ext cx="2347602" cy="185929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799F0C-1A45-0CF8-8BEE-B17E9AA7A7C6}"/>
              </a:ext>
            </a:extLst>
          </p:cNvPr>
          <p:cNvSpPr/>
          <p:nvPr/>
        </p:nvSpPr>
        <p:spPr>
          <a:xfrm rot="17412449">
            <a:off x="-807879" y="889381"/>
            <a:ext cx="2347602" cy="109358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69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3A6314-CABA-0747-D59F-9B967C47229B}"/>
              </a:ext>
            </a:extLst>
          </p:cNvPr>
          <p:cNvSpPr/>
          <p:nvPr/>
        </p:nvSpPr>
        <p:spPr>
          <a:xfrm>
            <a:off x="0" y="6027938"/>
            <a:ext cx="2036046" cy="83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00354D8-6BA8-B986-428E-680A02DBF1C5}"/>
              </a:ext>
            </a:extLst>
          </p:cNvPr>
          <p:cNvSpPr/>
          <p:nvPr/>
        </p:nvSpPr>
        <p:spPr>
          <a:xfrm>
            <a:off x="-94774" y="-836"/>
            <a:ext cx="1515310" cy="6858836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46605C-B3AE-35C5-6745-5D32B3D19FB0}"/>
              </a:ext>
            </a:extLst>
          </p:cNvPr>
          <p:cNvSpPr/>
          <p:nvPr/>
        </p:nvSpPr>
        <p:spPr>
          <a:xfrm>
            <a:off x="1420005" y="-836"/>
            <a:ext cx="1515310" cy="685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446371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1604663" y="1411494"/>
            <a:ext cx="8995033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Maintenance and update procedures for the SBR</a:t>
            </a:r>
            <a:r>
              <a:rPr lang="en-US" altLang="ko-KR" sz="12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 C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onstant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update of the SBR in terms of both coverage and content</a:t>
            </a:r>
          </a:p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400" dirty="0">
                <a:latin typeface="Arial"/>
                <a:cs typeface="Arial" pitchFamily="34" charset="0"/>
              </a:rPr>
              <a:t>Dynamics of administrative units i.e. units can die, change location, change activity etc.</a:t>
            </a:r>
          </a:p>
          <a:p>
            <a:pPr marL="171450" marR="0" lvl="0" indent="-17145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400" dirty="0">
                <a:latin typeface="Arial"/>
                <a:cs typeface="Arial" pitchFamily="34" charset="0"/>
              </a:rPr>
              <a:t>Updating procedures incorporate rules identifying the types of legal and administrative signals that result in the birth, death, or continuation of an establishment  or enterprise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6F1FBC-0452-8E51-81B9-CDB94FAE163F}"/>
              </a:ext>
            </a:extLst>
          </p:cNvPr>
          <p:cNvSpPr/>
          <p:nvPr/>
        </p:nvSpPr>
        <p:spPr>
          <a:xfrm>
            <a:off x="1382427" y="-836"/>
            <a:ext cx="8803908" cy="728786"/>
          </a:xfrm>
          <a:prstGeom prst="rect">
            <a:avLst/>
          </a:prstGeom>
          <a:gradFill flip="none" rotWithShape="1">
            <a:gsLst>
              <a:gs pos="0">
                <a:srgbClr val="F4EE00"/>
              </a:gs>
              <a:gs pos="7000">
                <a:srgbClr val="F4EE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1604663" y="18880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DIMENSION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1622418" y="915538"/>
            <a:ext cx="76192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MAINTENANCE AND UPDATE OF SBR</a:t>
            </a:r>
          </a:p>
        </p:txBody>
      </p:sp>
      <p:pic>
        <p:nvPicPr>
          <p:cNvPr id="48" name="Picture 351">
            <a:extLst>
              <a:ext uri="{FF2B5EF4-FFF2-40B4-BE49-F238E27FC236}">
                <a16:creationId xmlns:a16="http://schemas.microsoft.com/office/drawing/2014/main" id="{664D1C45-202A-A4CD-04E3-CD319BCA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5E3571D-05EF-C4C9-4D75-2F0AE8149FE5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4E7FD0E-7D09-6319-765A-F5617F75EB1F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F20ABB-5C11-509E-DAFE-B7E94E995275}"/>
              </a:ext>
            </a:extLst>
          </p:cNvPr>
          <p:cNvGrpSpPr/>
          <p:nvPr/>
        </p:nvGrpSpPr>
        <p:grpSpPr>
          <a:xfrm>
            <a:off x="1292854" y="2195476"/>
            <a:ext cx="10592537" cy="3715461"/>
            <a:chOff x="1016343" y="871572"/>
            <a:chExt cx="10592537" cy="37154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C7467D-96C5-CE7A-4D64-4D85B42EBAA3}"/>
                </a:ext>
              </a:extLst>
            </p:cNvPr>
            <p:cNvGrpSpPr/>
            <p:nvPr/>
          </p:nvGrpSpPr>
          <p:grpSpPr>
            <a:xfrm>
              <a:off x="1016343" y="1743706"/>
              <a:ext cx="2394101" cy="2088232"/>
              <a:chOff x="5248647" y="1608813"/>
              <a:chExt cx="970807" cy="846777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BB8D80-AE29-E573-8433-6DD5AD5A89DC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rgbClr val="F4EE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575CDD2-57B0-7140-4269-2396CFA61BCB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7CBC3D-60AD-937B-C8CF-D28622E8DB01}"/>
                </a:ext>
              </a:extLst>
            </p:cNvPr>
            <p:cNvSpPr txBox="1"/>
            <p:nvPr/>
          </p:nvSpPr>
          <p:spPr>
            <a:xfrm>
              <a:off x="1504304" y="2496567"/>
              <a:ext cx="16536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CBE7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Preliminary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BE7A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08B04EF-782A-647D-BE83-DD9F800F20CF}"/>
                </a:ext>
              </a:extLst>
            </p:cNvPr>
            <p:cNvGrpSpPr/>
            <p:nvPr/>
          </p:nvGrpSpPr>
          <p:grpSpPr>
            <a:xfrm>
              <a:off x="1062175" y="3663703"/>
              <a:ext cx="2357003" cy="923330"/>
              <a:chOff x="2551705" y="4283314"/>
              <a:chExt cx="2357003" cy="92333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2C4FBDB-DBCA-0D88-545E-665CA7607642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SBR not maintained or updated, or is updated irregularly without formal  procedures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910324-0299-39A1-2C8E-1A37F6FBAFF5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DC8635-9968-47A2-E278-EC4CDC3E0809}"/>
                </a:ext>
              </a:extLst>
            </p:cNvPr>
            <p:cNvGrpSpPr/>
            <p:nvPr/>
          </p:nvGrpSpPr>
          <p:grpSpPr>
            <a:xfrm>
              <a:off x="3713746" y="1485202"/>
              <a:ext cx="2394101" cy="2088232"/>
              <a:chOff x="5248647" y="1608813"/>
              <a:chExt cx="970807" cy="846777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F6F1E2D-E7DF-3ED6-9B64-5A305A6A4443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FBC85DC-5BDA-BDAC-8A3E-FC35236F1391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BB6A91-CF42-31CA-7AB4-4EE14D4094C5}"/>
                </a:ext>
              </a:extLst>
            </p:cNvPr>
            <p:cNvSpPr txBox="1"/>
            <p:nvPr/>
          </p:nvSpPr>
          <p:spPr>
            <a:xfrm>
              <a:off x="4639016" y="2238063"/>
              <a:ext cx="9201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Early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2108F0-FEF0-CBF8-6378-773C4836F97A}"/>
                </a:ext>
              </a:extLst>
            </p:cNvPr>
            <p:cNvGrpSpPr/>
            <p:nvPr/>
          </p:nvGrpSpPr>
          <p:grpSpPr>
            <a:xfrm>
              <a:off x="3713745" y="3375383"/>
              <a:ext cx="2357003" cy="738664"/>
              <a:chOff x="2551705" y="4283314"/>
              <a:chExt cx="2357003" cy="738664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3492DF-3D68-8A84-C9FE-F23529D33235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Updating procedures and methods are being developed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F5DDF34-98DC-218E-894A-E263691FDFBC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AC942A9-95BF-6001-4FF9-C25E091D8E00}"/>
                </a:ext>
              </a:extLst>
            </p:cNvPr>
            <p:cNvGrpSpPr/>
            <p:nvPr/>
          </p:nvGrpSpPr>
          <p:grpSpPr>
            <a:xfrm>
              <a:off x="6451246" y="1138466"/>
              <a:ext cx="2394101" cy="2088232"/>
              <a:chOff x="5248647" y="1608813"/>
              <a:chExt cx="970807" cy="84677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B336604-D138-3C64-5C53-17EFEB1514D9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rgbClr val="00B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2DD41E5-5DE7-2C8C-16DA-75A29AD8ADB5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D35F68-F0B9-08AB-BCC1-AC256B39FA97}"/>
                </a:ext>
              </a:extLst>
            </p:cNvPr>
            <p:cNvSpPr txBox="1"/>
            <p:nvPr/>
          </p:nvSpPr>
          <p:spPr>
            <a:xfrm>
              <a:off x="7273667" y="1891327"/>
              <a:ext cx="11421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Mature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45209F-2142-0F76-BE65-481DEE49E8D9}"/>
                </a:ext>
              </a:extLst>
            </p:cNvPr>
            <p:cNvGrpSpPr/>
            <p:nvPr/>
          </p:nvGrpSpPr>
          <p:grpSpPr>
            <a:xfrm>
              <a:off x="6511379" y="3076038"/>
              <a:ext cx="2453796" cy="923330"/>
              <a:chOff x="2551705" y="4283314"/>
              <a:chExt cx="2453796" cy="92333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C56C60E-8D77-E512-912F-71C0B8465DD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4537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Procedures, Methods and documentations.</a:t>
                </a:r>
              </a:p>
              <a:p>
                <a:pPr marL="171450" marR="0" lvl="0" indent="-1714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No  regular validation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28CDE7-A989-B272-B0F5-81B04BE6D86E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FDCEBCB-D122-7A6A-A5B6-BD48A4F73EFC}"/>
                </a:ext>
              </a:extLst>
            </p:cNvPr>
            <p:cNvGrpSpPr/>
            <p:nvPr/>
          </p:nvGrpSpPr>
          <p:grpSpPr>
            <a:xfrm>
              <a:off x="9188746" y="871572"/>
              <a:ext cx="2394101" cy="2088232"/>
              <a:chOff x="5248647" y="1608813"/>
              <a:chExt cx="970807" cy="84677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2CB2BC8-99FF-6033-2053-66ED903F943F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736D96D-5488-D6B0-2889-B6A57F880079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2133AF-A93C-2340-6164-0158925683EB}"/>
                </a:ext>
              </a:extLst>
            </p:cNvPr>
            <p:cNvSpPr txBox="1"/>
            <p:nvPr/>
          </p:nvSpPr>
          <p:spPr>
            <a:xfrm>
              <a:off x="9830742" y="1624433"/>
              <a:ext cx="14710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Advanced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ED6308-81D0-06F8-F27A-DDD148A3DBFD}"/>
                </a:ext>
              </a:extLst>
            </p:cNvPr>
            <p:cNvGrpSpPr/>
            <p:nvPr/>
          </p:nvGrpSpPr>
          <p:grpSpPr>
            <a:xfrm>
              <a:off x="9251877" y="2767252"/>
              <a:ext cx="2357003" cy="1107996"/>
              <a:chOff x="2551705" y="4283314"/>
              <a:chExt cx="2357003" cy="110799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ABFFE6-F5C6-A70A-20C6-488754EEF69D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Procedures adjusted continuously, Government unique identifier driven and profiling of Enterprises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43EFF3-B608-553E-285B-1930044110C6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16554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-713611" y="1549492"/>
            <a:ext cx="13513332" cy="1352387"/>
            <a:chOff x="-668222" y="2071502"/>
            <a:chExt cx="12274851" cy="1228442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-668222" y="3071344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3339163">
              <a:off x="6682557" y="53643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7920330" flipH="1">
              <a:off x="9622090" y="315562"/>
              <a:ext cx="228600" cy="3740479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284020" y="4360073"/>
            <a:ext cx="8469179" cy="986852"/>
            <a:chOff x="4278463" y="2410919"/>
            <a:chExt cx="8469179" cy="986852"/>
          </a:xfrm>
          <a:solidFill>
            <a:schemeClr val="accent5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278463" y="3169171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3851160">
              <a:off x="6778943" y="513655"/>
              <a:ext cx="274170" cy="4093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7645759" flipH="1">
              <a:off x="10489297" y="381174"/>
              <a:ext cx="228600" cy="4288090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F5396CC-43A7-4689-A75C-B0B19CF5FD86}"/>
              </a:ext>
            </a:extLst>
          </p:cNvPr>
          <p:cNvSpPr txBox="1">
            <a:spLocks/>
          </p:cNvSpPr>
          <p:nvPr/>
        </p:nvSpPr>
        <p:spPr>
          <a:xfrm>
            <a:off x="419132" y="3029341"/>
            <a:ext cx="5122909" cy="15593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Regional Offices (RO) update SBR through area investigations confined to improvement of content  and not coverage.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419132" y="765007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Dimension 3…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cont.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93EBABA-4D18-2CCD-7269-9EDE632F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001" y="1709783"/>
            <a:ext cx="4919190" cy="3454592"/>
          </a:xfrm>
          <a:prstGeom prst="rect">
            <a:avLst/>
          </a:prstGeom>
        </p:spPr>
      </p:pic>
      <p:pic>
        <p:nvPicPr>
          <p:cNvPr id="77" name="Picture 351">
            <a:extLst>
              <a:ext uri="{FF2B5EF4-FFF2-40B4-BE49-F238E27FC236}">
                <a16:creationId xmlns:a16="http://schemas.microsoft.com/office/drawing/2014/main" id="{B09B7941-8426-9494-3BC8-6169C9D4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29411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A91DBC6-EA17-82B7-D3E4-D6A24CA23F7D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BAD9BC6-0807-9C8C-F7A5-27DF91A76A98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256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 hidden="1">
            <a:extLst>
              <a:ext uri="{FF2B5EF4-FFF2-40B4-BE49-F238E27FC236}">
                <a16:creationId xmlns:a16="http://schemas.microsoft.com/office/drawing/2014/main" id="{77762101-3B4E-675A-1514-6166A1AB8FC9}"/>
              </a:ext>
            </a:extLst>
          </p:cNvPr>
          <p:cNvSpPr/>
          <p:nvPr/>
        </p:nvSpPr>
        <p:spPr>
          <a:xfrm>
            <a:off x="263836" y="2124521"/>
            <a:ext cx="5052767" cy="350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41461A-B979-4AC3-B378-3D071CDA55F2}"/>
              </a:ext>
            </a:extLst>
          </p:cNvPr>
          <p:cNvSpPr/>
          <p:nvPr/>
        </p:nvSpPr>
        <p:spPr>
          <a:xfrm>
            <a:off x="4899988" y="1128135"/>
            <a:ext cx="6946571" cy="4976237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2821A7-23DC-455E-87EA-083CE43EC7DA}"/>
              </a:ext>
            </a:extLst>
          </p:cNvPr>
          <p:cNvSpPr/>
          <p:nvPr/>
        </p:nvSpPr>
        <p:spPr>
          <a:xfrm>
            <a:off x="225600" y="2739039"/>
            <a:ext cx="445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 26 Regional Statistics Offices use administrative data sources to improve the  content of the units in SBR, </a:t>
            </a: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4B125C88-FA08-61DA-5971-49E42A1021BA}"/>
              </a:ext>
            </a:extLst>
          </p:cNvPr>
          <p:cNvSpPr txBox="1"/>
          <p:nvPr/>
        </p:nvSpPr>
        <p:spPr>
          <a:xfrm>
            <a:off x="606078" y="2102219"/>
            <a:ext cx="8587819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</a:pPr>
            <a:r>
              <a:rPr lang="en-US" sz="2400" b="1" kern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NGUVU KAZI KWA JINSI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9549D-16FB-720A-E519-EF83AC10BAE9}"/>
              </a:ext>
            </a:extLst>
          </p:cNvPr>
          <p:cNvSpPr txBox="1"/>
          <p:nvPr/>
        </p:nvSpPr>
        <p:spPr>
          <a:xfrm>
            <a:off x="120748" y="393039"/>
            <a:ext cx="10323731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</a:pPr>
            <a:r>
              <a:rPr lang="fi-FI" sz="36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  <a:cs typeface="+mn-cs"/>
              </a:rPr>
              <a:t>Dimension 3…cont.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3AC08-64F5-D196-D4A1-5A58760A266C}"/>
              </a:ext>
            </a:extLst>
          </p:cNvPr>
          <p:cNvSpPr/>
          <p:nvPr/>
        </p:nvSpPr>
        <p:spPr>
          <a:xfrm>
            <a:off x="215314" y="2519920"/>
            <a:ext cx="4538685" cy="1541717"/>
          </a:xfrm>
          <a:prstGeom prst="roundRect">
            <a:avLst>
              <a:gd name="adj" fmla="val 5346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C9677961-52F5-1255-2F2F-07DA5163BAF9}"/>
              </a:ext>
            </a:extLst>
          </p:cNvPr>
          <p:cNvGrpSpPr/>
          <p:nvPr/>
        </p:nvGrpSpPr>
        <p:grpSpPr>
          <a:xfrm>
            <a:off x="5434519" y="1288155"/>
            <a:ext cx="5877508" cy="4417307"/>
            <a:chOff x="4762" y="-131445"/>
            <a:chExt cx="5830578" cy="44303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DB87A2-FD80-24BE-7F77-7727A2C8C263}"/>
                </a:ext>
              </a:extLst>
            </p:cNvPr>
            <p:cNvSpPr/>
            <p:nvPr/>
          </p:nvSpPr>
          <p:spPr>
            <a:xfrm>
              <a:off x="120340" y="-131445"/>
              <a:ext cx="5715000" cy="4286250"/>
            </a:xfrm>
            <a:custGeom>
              <a:avLst/>
              <a:gdLst>
                <a:gd name="connsiteX0" fmla="*/ 0 w 5715000"/>
                <a:gd name="connsiteY0" fmla="*/ 0 h 4286250"/>
                <a:gd name="connsiteX1" fmla="*/ 5715000 w 5715000"/>
                <a:gd name="connsiteY1" fmla="*/ 0 h 4286250"/>
                <a:gd name="connsiteX2" fmla="*/ 5715000 w 5715000"/>
                <a:gd name="connsiteY2" fmla="*/ 4286250 h 4286250"/>
                <a:gd name="connsiteX3" fmla="*/ 0 w 5715000"/>
                <a:gd name="connsiteY3" fmla="*/ 428625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0" h="4286250">
                  <a:moveTo>
                    <a:pt x="0" y="0"/>
                  </a:moveTo>
                  <a:lnTo>
                    <a:pt x="5715000" y="0"/>
                  </a:lnTo>
                  <a:lnTo>
                    <a:pt x="5715000" y="4286250"/>
                  </a:lnTo>
                  <a:lnTo>
                    <a:pt x="0" y="4286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B04AABE0-4861-195E-1D07-0918F7A08C1F}"/>
                </a:ext>
              </a:extLst>
            </p:cNvPr>
            <p:cNvSpPr txBox="1"/>
            <p:nvPr/>
          </p:nvSpPr>
          <p:spPr>
            <a:xfrm>
              <a:off x="5021747" y="3964305"/>
              <a:ext cx="247015" cy="3346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900" b="0" i="0" u="none" strike="noStrike" kern="0" cap="none" spc="0" normalizeH="0" baseline="0" noProof="0">
                  <a:ln>
                    <a:noFill/>
                  </a:ln>
                  <a:solidFill>
                    <a:srgbClr val="4824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CC32ADE3-FC43-6FF1-2C1F-39841D531DC1}"/>
                </a:ext>
              </a:extLst>
            </p:cNvPr>
            <p:cNvSpPr txBox="1"/>
            <p:nvPr/>
          </p:nvSpPr>
          <p:spPr>
            <a:xfrm>
              <a:off x="1724071" y="659130"/>
              <a:ext cx="221742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data inputs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86D6233-6CB6-DAB1-7EA0-403BDA97FDFB}"/>
                </a:ext>
              </a:extLst>
            </p:cNvPr>
            <p:cNvSpPr txBox="1"/>
            <p:nvPr/>
          </p:nvSpPr>
          <p:spPr>
            <a:xfrm>
              <a:off x="2140405" y="1821180"/>
              <a:ext cx="154686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Business Register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A140703D-A0B2-58D3-DD16-DCCE06531CCE}"/>
                </a:ext>
              </a:extLst>
            </p:cNvPr>
            <p:cNvSpPr txBox="1"/>
            <p:nvPr/>
          </p:nvSpPr>
          <p:spPr>
            <a:xfrm>
              <a:off x="4388438" y="754380"/>
              <a:ext cx="70294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Survey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24A13865-DBC7-5079-A93F-CCFEEE9B4E24}"/>
                </a:ext>
              </a:extLst>
            </p:cNvPr>
            <p:cNvSpPr txBox="1"/>
            <p:nvPr/>
          </p:nvSpPr>
          <p:spPr>
            <a:xfrm>
              <a:off x="4399353" y="982980"/>
              <a:ext cx="71628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frames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C98970-0B10-EAA4-83AF-D8ACD4484900}"/>
                </a:ext>
              </a:extLst>
            </p:cNvPr>
            <p:cNvSpPr/>
            <p:nvPr/>
          </p:nvSpPr>
          <p:spPr>
            <a:xfrm>
              <a:off x="2281829" y="1333500"/>
              <a:ext cx="160741" cy="405126"/>
            </a:xfrm>
            <a:custGeom>
              <a:avLst/>
              <a:gdLst>
                <a:gd name="connsiteX0" fmla="*/ 98230 w 160741"/>
                <a:gd name="connsiteY0" fmla="*/ 0 h 405126"/>
                <a:gd name="connsiteX1" fmla="*/ 98230 w 160741"/>
                <a:gd name="connsiteY1" fmla="*/ 369684 h 405126"/>
                <a:gd name="connsiteX2" fmla="*/ 62512 w 160741"/>
                <a:gd name="connsiteY2" fmla="*/ 369684 h 405126"/>
                <a:gd name="connsiteX3" fmla="*/ 62512 w 160741"/>
                <a:gd name="connsiteY3" fmla="*/ 0 h 405126"/>
                <a:gd name="connsiteX4" fmla="*/ 158305 w 160741"/>
                <a:gd name="connsiteY4" fmla="*/ 271529 h 405126"/>
                <a:gd name="connsiteX5" fmla="*/ 80371 w 160741"/>
                <a:gd name="connsiteY5" fmla="*/ 405127 h 405126"/>
                <a:gd name="connsiteX6" fmla="*/ 2437 w 160741"/>
                <a:gd name="connsiteY6" fmla="*/ 271529 h 405126"/>
                <a:gd name="connsiteX7" fmla="*/ 8867 w 160741"/>
                <a:gd name="connsiteY7" fmla="*/ 247098 h 405126"/>
                <a:gd name="connsiteX8" fmla="*/ 33289 w 160741"/>
                <a:gd name="connsiteY8" fmla="*/ 253527 h 405126"/>
                <a:gd name="connsiteX9" fmla="*/ 95801 w 160741"/>
                <a:gd name="connsiteY9" fmla="*/ 360683 h 405126"/>
                <a:gd name="connsiteX10" fmla="*/ 64940 w 160741"/>
                <a:gd name="connsiteY10" fmla="*/ 360683 h 405126"/>
                <a:gd name="connsiteX11" fmla="*/ 127453 w 160741"/>
                <a:gd name="connsiteY11" fmla="*/ 253527 h 405126"/>
                <a:gd name="connsiteX12" fmla="*/ 151875 w 160741"/>
                <a:gd name="connsiteY12" fmla="*/ 247098 h 405126"/>
                <a:gd name="connsiteX13" fmla="*/ 158305 w 160741"/>
                <a:gd name="connsiteY13" fmla="*/ 271529 h 4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1" h="405126">
                  <a:moveTo>
                    <a:pt x="98230" y="0"/>
                  </a:moveTo>
                  <a:lnTo>
                    <a:pt x="98230" y="369684"/>
                  </a:lnTo>
                  <a:lnTo>
                    <a:pt x="62512" y="369684"/>
                  </a:lnTo>
                  <a:lnTo>
                    <a:pt x="62512" y="0"/>
                  </a:lnTo>
                  <a:close/>
                  <a:moveTo>
                    <a:pt x="158305" y="271529"/>
                  </a:moveTo>
                  <a:lnTo>
                    <a:pt x="80371" y="405127"/>
                  </a:lnTo>
                  <a:lnTo>
                    <a:pt x="2437" y="271529"/>
                  </a:lnTo>
                  <a:cubicBezTo>
                    <a:pt x="-2535" y="263004"/>
                    <a:pt x="342" y="252070"/>
                    <a:pt x="8867" y="247098"/>
                  </a:cubicBezTo>
                  <a:cubicBezTo>
                    <a:pt x="17382" y="242135"/>
                    <a:pt x="28317" y="245012"/>
                    <a:pt x="33289" y="253527"/>
                  </a:cubicBezTo>
                  <a:lnTo>
                    <a:pt x="95801" y="360683"/>
                  </a:lnTo>
                  <a:lnTo>
                    <a:pt x="64940" y="360683"/>
                  </a:lnTo>
                  <a:lnTo>
                    <a:pt x="127453" y="253527"/>
                  </a:lnTo>
                  <a:cubicBezTo>
                    <a:pt x="132425" y="245012"/>
                    <a:pt x="143360" y="242135"/>
                    <a:pt x="151875" y="247098"/>
                  </a:cubicBezTo>
                  <a:cubicBezTo>
                    <a:pt x="160400" y="252070"/>
                    <a:pt x="163277" y="263004"/>
                    <a:pt x="158305" y="271529"/>
                  </a:cubicBezTo>
                  <a:close/>
                </a:path>
              </a:pathLst>
            </a:custGeom>
            <a:solidFill>
              <a:srgbClr val="FF0066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AF6329-F793-3FCC-C6B6-7B52A4EFE5B2}"/>
                </a:ext>
              </a:extLst>
            </p:cNvPr>
            <p:cNvSpPr/>
            <p:nvPr/>
          </p:nvSpPr>
          <p:spPr>
            <a:xfrm rot="10800000" flipV="1">
              <a:off x="3667041" y="3596280"/>
              <a:ext cx="630153" cy="160740"/>
            </a:xfrm>
            <a:custGeom>
              <a:avLst/>
              <a:gdLst>
                <a:gd name="connsiteX0" fmla="*/ 385 w 630153"/>
                <a:gd name="connsiteY0" fmla="*/ 62896 h 160740"/>
                <a:gd name="connsiteX1" fmla="*/ 595095 w 630153"/>
                <a:gd name="connsiteY1" fmla="*/ 62897 h 160740"/>
                <a:gd name="connsiteX2" fmla="*/ 595095 w 630153"/>
                <a:gd name="connsiteY2" fmla="*/ 98616 h 160740"/>
                <a:gd name="connsiteX3" fmla="*/ 385 w 630153"/>
                <a:gd name="connsiteY3" fmla="*/ 98615 h 160740"/>
                <a:gd name="connsiteX4" fmla="*/ 496936 w 630153"/>
                <a:gd name="connsiteY4" fmla="*/ 2822 h 160740"/>
                <a:gd name="connsiteX5" fmla="*/ 630538 w 630153"/>
                <a:gd name="connsiteY5" fmla="*/ 80756 h 160740"/>
                <a:gd name="connsiteX6" fmla="*/ 496936 w 630153"/>
                <a:gd name="connsiteY6" fmla="*/ 158690 h 160740"/>
                <a:gd name="connsiteX7" fmla="*/ 472511 w 630153"/>
                <a:gd name="connsiteY7" fmla="*/ 152263 h 160740"/>
                <a:gd name="connsiteX8" fmla="*/ 478938 w 630153"/>
                <a:gd name="connsiteY8" fmla="*/ 127837 h 160740"/>
                <a:gd name="connsiteX9" fmla="*/ 586094 w 630153"/>
                <a:gd name="connsiteY9" fmla="*/ 65330 h 160740"/>
                <a:gd name="connsiteX10" fmla="*/ 586094 w 630153"/>
                <a:gd name="connsiteY10" fmla="*/ 96183 h 160740"/>
                <a:gd name="connsiteX11" fmla="*/ 478938 w 630153"/>
                <a:gd name="connsiteY11" fmla="*/ 33675 h 160740"/>
                <a:gd name="connsiteX12" fmla="*/ 472511 w 630153"/>
                <a:gd name="connsiteY12" fmla="*/ 9249 h 160740"/>
                <a:gd name="connsiteX13" fmla="*/ 496936 w 630153"/>
                <a:gd name="connsiteY13" fmla="*/ 2822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0153" h="160740">
                  <a:moveTo>
                    <a:pt x="385" y="62896"/>
                  </a:moveTo>
                  <a:lnTo>
                    <a:pt x="595095" y="62897"/>
                  </a:lnTo>
                  <a:lnTo>
                    <a:pt x="595095" y="98616"/>
                  </a:lnTo>
                  <a:lnTo>
                    <a:pt x="385" y="98615"/>
                  </a:lnTo>
                  <a:close/>
                  <a:moveTo>
                    <a:pt x="496936" y="2822"/>
                  </a:moveTo>
                  <a:lnTo>
                    <a:pt x="630538" y="80756"/>
                  </a:lnTo>
                  <a:lnTo>
                    <a:pt x="496936" y="158690"/>
                  </a:lnTo>
                  <a:cubicBezTo>
                    <a:pt x="488417" y="163660"/>
                    <a:pt x="477481" y="160783"/>
                    <a:pt x="472511" y="152263"/>
                  </a:cubicBezTo>
                  <a:cubicBezTo>
                    <a:pt x="467541" y="143743"/>
                    <a:pt x="470418" y="132807"/>
                    <a:pt x="478938" y="127837"/>
                  </a:cubicBezTo>
                  <a:lnTo>
                    <a:pt x="586094" y="65330"/>
                  </a:lnTo>
                  <a:lnTo>
                    <a:pt x="586094" y="96183"/>
                  </a:lnTo>
                  <a:lnTo>
                    <a:pt x="478938" y="33675"/>
                  </a:lnTo>
                  <a:cubicBezTo>
                    <a:pt x="470419" y="28705"/>
                    <a:pt x="467541" y="17769"/>
                    <a:pt x="472511" y="9249"/>
                  </a:cubicBezTo>
                  <a:cubicBezTo>
                    <a:pt x="477481" y="730"/>
                    <a:pt x="488417" y="-2148"/>
                    <a:pt x="496936" y="28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76095414-01EB-1447-E0B4-7C72F33041E0}"/>
                </a:ext>
              </a:extLst>
            </p:cNvPr>
            <p:cNvSpPr txBox="1"/>
            <p:nvPr/>
          </p:nvSpPr>
          <p:spPr>
            <a:xfrm>
              <a:off x="2425464" y="3316605"/>
              <a:ext cx="93027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Economic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935D0892-405D-D00F-E0C7-06E8974D920C}"/>
                </a:ext>
              </a:extLst>
            </p:cNvPr>
            <p:cNvSpPr txBox="1"/>
            <p:nvPr/>
          </p:nvSpPr>
          <p:spPr>
            <a:xfrm>
              <a:off x="2311370" y="3545205"/>
              <a:ext cx="119189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survey frame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2">
              <a:extLst>
                <a:ext uri="{FF2B5EF4-FFF2-40B4-BE49-F238E27FC236}">
                  <a16:creationId xmlns:a16="http://schemas.microsoft.com/office/drawing/2014/main" id="{7A041A62-0420-8B6C-0582-12A234D9ADAD}"/>
                </a:ext>
              </a:extLst>
            </p:cNvPr>
            <p:cNvSpPr txBox="1"/>
            <p:nvPr/>
          </p:nvSpPr>
          <p:spPr>
            <a:xfrm>
              <a:off x="2285577" y="3773805"/>
              <a:ext cx="127000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feedback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720FA133-388D-FE4D-961A-A95133544027}"/>
                </a:ext>
              </a:extLst>
            </p:cNvPr>
            <p:cNvSpPr txBox="1"/>
            <p:nvPr/>
          </p:nvSpPr>
          <p:spPr>
            <a:xfrm>
              <a:off x="658688" y="697230"/>
              <a:ext cx="74930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Specify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EB97ACF1-2361-1873-9415-5E9E10F1C9B6}"/>
                </a:ext>
              </a:extLst>
            </p:cNvPr>
            <p:cNvSpPr txBox="1"/>
            <p:nvPr/>
          </p:nvSpPr>
          <p:spPr>
            <a:xfrm>
              <a:off x="399266" y="925830"/>
              <a:ext cx="127063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investigations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02A2EA-8BF5-9B60-7166-A0DA92F951B7}"/>
                </a:ext>
              </a:extLst>
            </p:cNvPr>
            <p:cNvSpPr/>
            <p:nvPr/>
          </p:nvSpPr>
          <p:spPr>
            <a:xfrm>
              <a:off x="843555" y="1247775"/>
              <a:ext cx="160740" cy="2160327"/>
            </a:xfrm>
            <a:custGeom>
              <a:avLst/>
              <a:gdLst>
                <a:gd name="connsiteX0" fmla="*/ 98229 w 160740"/>
                <a:gd name="connsiteY0" fmla="*/ 0 h 2160327"/>
                <a:gd name="connsiteX1" fmla="*/ 98230 w 160740"/>
                <a:gd name="connsiteY1" fmla="*/ 2124875 h 2160327"/>
                <a:gd name="connsiteX2" fmla="*/ 62511 w 160740"/>
                <a:gd name="connsiteY2" fmla="*/ 2124875 h 2160327"/>
                <a:gd name="connsiteX3" fmla="*/ 62510 w 160740"/>
                <a:gd name="connsiteY3" fmla="*/ 0 h 2160327"/>
                <a:gd name="connsiteX4" fmla="*/ 158303 w 160740"/>
                <a:gd name="connsiteY4" fmla="*/ 2026720 h 2160327"/>
                <a:gd name="connsiteX5" fmla="*/ 80370 w 160740"/>
                <a:gd name="connsiteY5" fmla="*/ 2160327 h 2160327"/>
                <a:gd name="connsiteX6" fmla="*/ 2436 w 160740"/>
                <a:gd name="connsiteY6" fmla="*/ 2026720 h 2160327"/>
                <a:gd name="connsiteX7" fmla="*/ 8863 w 160740"/>
                <a:gd name="connsiteY7" fmla="*/ 2002298 h 2160327"/>
                <a:gd name="connsiteX8" fmla="*/ 33288 w 160740"/>
                <a:gd name="connsiteY8" fmla="*/ 2008727 h 2160327"/>
                <a:gd name="connsiteX9" fmla="*/ 95797 w 160740"/>
                <a:gd name="connsiteY9" fmla="*/ 2115884 h 2160327"/>
                <a:gd name="connsiteX10" fmla="*/ 64944 w 160740"/>
                <a:gd name="connsiteY10" fmla="*/ 2115884 h 2160327"/>
                <a:gd name="connsiteX11" fmla="*/ 127452 w 160740"/>
                <a:gd name="connsiteY11" fmla="*/ 2008727 h 2160327"/>
                <a:gd name="connsiteX12" fmla="*/ 151874 w 160740"/>
                <a:gd name="connsiteY12" fmla="*/ 2002298 h 2160327"/>
                <a:gd name="connsiteX13" fmla="*/ 158303 w 160740"/>
                <a:gd name="connsiteY13" fmla="*/ 2026720 h 21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0" h="2160327">
                  <a:moveTo>
                    <a:pt x="98229" y="0"/>
                  </a:moveTo>
                  <a:lnTo>
                    <a:pt x="98230" y="2124875"/>
                  </a:lnTo>
                  <a:lnTo>
                    <a:pt x="62511" y="2124875"/>
                  </a:lnTo>
                  <a:lnTo>
                    <a:pt x="62510" y="0"/>
                  </a:lnTo>
                  <a:close/>
                  <a:moveTo>
                    <a:pt x="158303" y="2026720"/>
                  </a:moveTo>
                  <a:lnTo>
                    <a:pt x="80370" y="2160327"/>
                  </a:lnTo>
                  <a:lnTo>
                    <a:pt x="2436" y="2026720"/>
                  </a:lnTo>
                  <a:cubicBezTo>
                    <a:pt x="-2534" y="2018205"/>
                    <a:pt x="343" y="2007270"/>
                    <a:pt x="8863" y="2002298"/>
                  </a:cubicBezTo>
                  <a:cubicBezTo>
                    <a:pt x="17384" y="1997326"/>
                    <a:pt x="28319" y="2000202"/>
                    <a:pt x="33288" y="2008727"/>
                  </a:cubicBezTo>
                  <a:lnTo>
                    <a:pt x="95797" y="2115884"/>
                  </a:lnTo>
                  <a:lnTo>
                    <a:pt x="64944" y="2115884"/>
                  </a:lnTo>
                  <a:lnTo>
                    <a:pt x="127452" y="2008727"/>
                  </a:lnTo>
                  <a:cubicBezTo>
                    <a:pt x="132424" y="2000202"/>
                    <a:pt x="143358" y="1997326"/>
                    <a:pt x="151874" y="2002298"/>
                  </a:cubicBezTo>
                  <a:cubicBezTo>
                    <a:pt x="160399" y="2007270"/>
                    <a:pt x="163275" y="2018205"/>
                    <a:pt x="158303" y="2026720"/>
                  </a:cubicBezTo>
                  <a:close/>
                </a:path>
              </a:pathLst>
            </a:custGeom>
            <a:solidFill>
              <a:srgbClr val="FF0066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12F38-FF94-D793-315D-A7F8A758465F}"/>
                </a:ext>
              </a:extLst>
            </p:cNvPr>
            <p:cNvSpPr/>
            <p:nvPr/>
          </p:nvSpPr>
          <p:spPr>
            <a:xfrm>
              <a:off x="4687284" y="1266129"/>
              <a:ext cx="160644" cy="516521"/>
            </a:xfrm>
            <a:custGeom>
              <a:avLst/>
              <a:gdLst>
                <a:gd name="connsiteX0" fmla="*/ 83540 w 160644"/>
                <a:gd name="connsiteY0" fmla="*/ 0 h 516521"/>
                <a:gd name="connsiteX1" fmla="*/ 102361 w 160644"/>
                <a:gd name="connsiteY1" fmla="*/ 480403 h 516521"/>
                <a:gd name="connsiteX2" fmla="*/ 66671 w 160644"/>
                <a:gd name="connsiteY2" fmla="*/ 481803 h 516521"/>
                <a:gd name="connsiteX3" fmla="*/ 47840 w 160644"/>
                <a:gd name="connsiteY3" fmla="*/ 1391 h 516521"/>
                <a:gd name="connsiteX4" fmla="*/ 158549 w 160644"/>
                <a:gd name="connsiteY4" fmla="*/ 379971 h 516521"/>
                <a:gd name="connsiteX5" fmla="*/ 85911 w 160644"/>
                <a:gd name="connsiteY5" fmla="*/ 516522 h 516521"/>
                <a:gd name="connsiteX6" fmla="*/ 2796 w 160644"/>
                <a:gd name="connsiteY6" fmla="*/ 386077 h 516521"/>
                <a:gd name="connsiteX7" fmla="*/ 8264 w 160644"/>
                <a:gd name="connsiteY7" fmla="*/ 361417 h 516521"/>
                <a:gd name="connsiteX8" fmla="*/ 32924 w 160644"/>
                <a:gd name="connsiteY8" fmla="*/ 366884 h 516521"/>
                <a:gd name="connsiteX9" fmla="*/ 99580 w 160644"/>
                <a:gd name="connsiteY9" fmla="*/ 471507 h 516521"/>
                <a:gd name="connsiteX10" fmla="*/ 68757 w 160644"/>
                <a:gd name="connsiteY10" fmla="*/ 472716 h 516521"/>
                <a:gd name="connsiteX11" fmla="*/ 127012 w 160644"/>
                <a:gd name="connsiteY11" fmla="*/ 363188 h 516521"/>
                <a:gd name="connsiteX12" fmla="*/ 151167 w 160644"/>
                <a:gd name="connsiteY12" fmla="*/ 355816 h 516521"/>
                <a:gd name="connsiteX13" fmla="*/ 158549 w 160644"/>
                <a:gd name="connsiteY13" fmla="*/ 379971 h 51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644" h="516521">
                  <a:moveTo>
                    <a:pt x="83540" y="0"/>
                  </a:moveTo>
                  <a:lnTo>
                    <a:pt x="102361" y="480403"/>
                  </a:lnTo>
                  <a:lnTo>
                    <a:pt x="66671" y="481803"/>
                  </a:lnTo>
                  <a:lnTo>
                    <a:pt x="47840" y="1391"/>
                  </a:lnTo>
                  <a:close/>
                  <a:moveTo>
                    <a:pt x="158549" y="379971"/>
                  </a:moveTo>
                  <a:lnTo>
                    <a:pt x="85911" y="516522"/>
                  </a:lnTo>
                  <a:lnTo>
                    <a:pt x="2796" y="386077"/>
                  </a:lnTo>
                  <a:cubicBezTo>
                    <a:pt x="-2499" y="377752"/>
                    <a:pt x="-52" y="366713"/>
                    <a:pt x="8264" y="361417"/>
                  </a:cubicBezTo>
                  <a:cubicBezTo>
                    <a:pt x="16589" y="356111"/>
                    <a:pt x="27628" y="358559"/>
                    <a:pt x="32924" y="366884"/>
                  </a:cubicBezTo>
                  <a:lnTo>
                    <a:pt x="99580" y="471507"/>
                  </a:lnTo>
                  <a:lnTo>
                    <a:pt x="68757" y="472716"/>
                  </a:lnTo>
                  <a:lnTo>
                    <a:pt x="127012" y="363188"/>
                  </a:lnTo>
                  <a:cubicBezTo>
                    <a:pt x="131651" y="354482"/>
                    <a:pt x="142462" y="351177"/>
                    <a:pt x="151167" y="355816"/>
                  </a:cubicBezTo>
                  <a:cubicBezTo>
                    <a:pt x="159883" y="360445"/>
                    <a:pt x="163178" y="371256"/>
                    <a:pt x="158549" y="3799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43D9CE52-C5AB-6F53-C385-FE2063565129}"/>
                </a:ext>
              </a:extLst>
            </p:cNvPr>
            <p:cNvSpPr txBox="1"/>
            <p:nvPr/>
          </p:nvSpPr>
          <p:spPr>
            <a:xfrm>
              <a:off x="2848626" y="878205"/>
              <a:ext cx="763905" cy="4108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3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Selected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E6578409-6774-FCB5-1543-FA52DDA95737}"/>
                </a:ext>
              </a:extLst>
            </p:cNvPr>
            <p:cNvSpPr txBox="1"/>
            <p:nvPr/>
          </p:nvSpPr>
          <p:spPr>
            <a:xfrm>
              <a:off x="2876362" y="1068705"/>
              <a:ext cx="701040" cy="4108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3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10ED93FA-7A67-02EC-DDD1-6063A9230047}"/>
                </a:ext>
              </a:extLst>
            </p:cNvPr>
            <p:cNvSpPr txBox="1"/>
            <p:nvPr/>
          </p:nvSpPr>
          <p:spPr>
            <a:xfrm>
              <a:off x="1657258" y="154305"/>
              <a:ext cx="225425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Proposed Situation at NBS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F2D471-3D06-DC17-8340-AD836328AA42}"/>
                </a:ext>
              </a:extLst>
            </p:cNvPr>
            <p:cNvSpPr/>
            <p:nvPr/>
          </p:nvSpPr>
          <p:spPr>
            <a:xfrm flipV="1">
              <a:off x="3740782" y="1285815"/>
              <a:ext cx="552188" cy="508276"/>
            </a:xfrm>
            <a:custGeom>
              <a:avLst/>
              <a:gdLst>
                <a:gd name="connsiteX0" fmla="*/ 24530 w 552188"/>
                <a:gd name="connsiteY0" fmla="*/ 136 h 508276"/>
                <a:gd name="connsiteX1" fmla="*/ 538522 w 552188"/>
                <a:gd name="connsiteY1" fmla="*/ 471296 h 508276"/>
                <a:gd name="connsiteX2" fmla="*/ 514387 w 552188"/>
                <a:gd name="connsiteY2" fmla="*/ 497627 h 508276"/>
                <a:gd name="connsiteX3" fmla="*/ 394 w 552188"/>
                <a:gd name="connsiteY3" fmla="*/ 26467 h 508276"/>
                <a:gd name="connsiteX4" fmla="*/ 506760 w 552188"/>
                <a:gd name="connsiteY4" fmla="*/ 360685 h 508276"/>
                <a:gd name="connsiteX5" fmla="*/ 552583 w 552188"/>
                <a:gd name="connsiteY5" fmla="*/ 508413 h 508276"/>
                <a:gd name="connsiteX6" fmla="*/ 401435 w 552188"/>
                <a:gd name="connsiteY6" fmla="*/ 475584 h 508276"/>
                <a:gd name="connsiteX7" fmla="*/ 387774 w 552188"/>
                <a:gd name="connsiteY7" fmla="*/ 454340 h 508276"/>
                <a:gd name="connsiteX8" fmla="*/ 409017 w 552188"/>
                <a:gd name="connsiteY8" fmla="*/ 440679 h 508276"/>
                <a:gd name="connsiteX9" fmla="*/ 530246 w 552188"/>
                <a:gd name="connsiteY9" fmla="*/ 467010 h 508276"/>
                <a:gd name="connsiteX10" fmla="*/ 509397 w 552188"/>
                <a:gd name="connsiteY10" fmla="*/ 489752 h 508276"/>
                <a:gd name="connsiteX11" fmla="*/ 472645 w 552188"/>
                <a:gd name="connsiteY11" fmla="*/ 371267 h 508276"/>
                <a:gd name="connsiteX12" fmla="*/ 484411 w 552188"/>
                <a:gd name="connsiteY12" fmla="*/ 348918 h 508276"/>
                <a:gd name="connsiteX13" fmla="*/ 506760 w 552188"/>
                <a:gd name="connsiteY13" fmla="*/ 360685 h 50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2188" h="508276">
                  <a:moveTo>
                    <a:pt x="24530" y="136"/>
                  </a:moveTo>
                  <a:lnTo>
                    <a:pt x="538522" y="471296"/>
                  </a:lnTo>
                  <a:lnTo>
                    <a:pt x="514387" y="497627"/>
                  </a:lnTo>
                  <a:lnTo>
                    <a:pt x="394" y="26467"/>
                  </a:lnTo>
                  <a:close/>
                  <a:moveTo>
                    <a:pt x="506760" y="360685"/>
                  </a:moveTo>
                  <a:lnTo>
                    <a:pt x="552583" y="508413"/>
                  </a:lnTo>
                  <a:lnTo>
                    <a:pt x="401435" y="475584"/>
                  </a:lnTo>
                  <a:cubicBezTo>
                    <a:pt x="391797" y="473490"/>
                    <a:pt x="385680" y="463980"/>
                    <a:pt x="387774" y="454340"/>
                  </a:cubicBezTo>
                  <a:cubicBezTo>
                    <a:pt x="389867" y="444702"/>
                    <a:pt x="399378" y="438585"/>
                    <a:pt x="409017" y="440679"/>
                  </a:cubicBezTo>
                  <a:lnTo>
                    <a:pt x="530246" y="467010"/>
                  </a:lnTo>
                  <a:lnTo>
                    <a:pt x="509397" y="489752"/>
                  </a:lnTo>
                  <a:lnTo>
                    <a:pt x="472645" y="371267"/>
                  </a:lnTo>
                  <a:cubicBezTo>
                    <a:pt x="469723" y="361846"/>
                    <a:pt x="474991" y="351840"/>
                    <a:pt x="484411" y="348918"/>
                  </a:cubicBezTo>
                  <a:cubicBezTo>
                    <a:pt x="493833" y="345996"/>
                    <a:pt x="503838" y="351264"/>
                    <a:pt x="506760" y="3606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937C4193-FD07-8D54-10C6-C971123CD4C6}"/>
                </a:ext>
              </a:extLst>
            </p:cNvPr>
            <p:cNvSpPr txBox="1"/>
            <p:nvPr/>
          </p:nvSpPr>
          <p:spPr>
            <a:xfrm>
              <a:off x="4431155" y="2011680"/>
              <a:ext cx="70294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Survey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EEA460D6-93F2-FE86-79C4-D2180E86C32D}"/>
                </a:ext>
              </a:extLst>
            </p:cNvPr>
            <p:cNvSpPr txBox="1"/>
            <p:nvPr/>
          </p:nvSpPr>
          <p:spPr>
            <a:xfrm>
              <a:off x="4394448" y="2240280"/>
              <a:ext cx="81407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samples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84B06B-5F6D-0512-158D-F1B4CBE7C900}"/>
                </a:ext>
              </a:extLst>
            </p:cNvPr>
            <p:cNvSpPr/>
            <p:nvPr/>
          </p:nvSpPr>
          <p:spPr>
            <a:xfrm>
              <a:off x="4708276" y="2818657"/>
              <a:ext cx="160633" cy="540886"/>
            </a:xfrm>
            <a:custGeom>
              <a:avLst/>
              <a:gdLst>
                <a:gd name="connsiteX0" fmla="*/ 81588 w 160633"/>
                <a:gd name="connsiteY0" fmla="*/ 0 h 540886"/>
                <a:gd name="connsiteX1" fmla="*/ 102620 w 160633"/>
                <a:gd name="connsiteY1" fmla="*/ 504730 h 540886"/>
                <a:gd name="connsiteX2" fmla="*/ 66939 w 160633"/>
                <a:gd name="connsiteY2" fmla="*/ 506216 h 540886"/>
                <a:gd name="connsiteX3" fmla="*/ 45908 w 160633"/>
                <a:gd name="connsiteY3" fmla="*/ 1486 h 540886"/>
                <a:gd name="connsiteX4" fmla="*/ 158560 w 160633"/>
                <a:gd name="connsiteY4" fmla="*/ 404155 h 540886"/>
                <a:gd name="connsiteX5" fmla="*/ 86256 w 160633"/>
                <a:gd name="connsiteY5" fmla="*/ 540887 h 540886"/>
                <a:gd name="connsiteX6" fmla="*/ 2826 w 160633"/>
                <a:gd name="connsiteY6" fmla="*/ 410642 h 540886"/>
                <a:gd name="connsiteX7" fmla="*/ 8227 w 160633"/>
                <a:gd name="connsiteY7" fmla="*/ 385972 h 540886"/>
                <a:gd name="connsiteX8" fmla="*/ 32906 w 160633"/>
                <a:gd name="connsiteY8" fmla="*/ 391382 h 540886"/>
                <a:gd name="connsiteX9" fmla="*/ 99819 w 160633"/>
                <a:gd name="connsiteY9" fmla="*/ 495843 h 540886"/>
                <a:gd name="connsiteX10" fmla="*/ 68987 w 160633"/>
                <a:gd name="connsiteY10" fmla="*/ 497119 h 540886"/>
                <a:gd name="connsiteX11" fmla="*/ 126985 w 160633"/>
                <a:gd name="connsiteY11" fmla="*/ 387458 h 540886"/>
                <a:gd name="connsiteX12" fmla="*/ 151121 w 160633"/>
                <a:gd name="connsiteY12" fmla="*/ 380019 h 540886"/>
                <a:gd name="connsiteX13" fmla="*/ 158560 w 160633"/>
                <a:gd name="connsiteY13" fmla="*/ 404155 h 54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633" h="540886">
                  <a:moveTo>
                    <a:pt x="81588" y="0"/>
                  </a:moveTo>
                  <a:lnTo>
                    <a:pt x="102620" y="504730"/>
                  </a:lnTo>
                  <a:lnTo>
                    <a:pt x="66939" y="506216"/>
                  </a:lnTo>
                  <a:lnTo>
                    <a:pt x="45908" y="1486"/>
                  </a:lnTo>
                  <a:close/>
                  <a:moveTo>
                    <a:pt x="158560" y="404155"/>
                  </a:moveTo>
                  <a:lnTo>
                    <a:pt x="86256" y="540887"/>
                  </a:lnTo>
                  <a:lnTo>
                    <a:pt x="2826" y="410642"/>
                  </a:lnTo>
                  <a:cubicBezTo>
                    <a:pt x="-2498" y="402336"/>
                    <a:pt x="-79" y="391296"/>
                    <a:pt x="8227" y="385972"/>
                  </a:cubicBezTo>
                  <a:cubicBezTo>
                    <a:pt x="16533" y="380648"/>
                    <a:pt x="27582" y="383077"/>
                    <a:pt x="32906" y="391382"/>
                  </a:cubicBezTo>
                  <a:lnTo>
                    <a:pt x="99819" y="495843"/>
                  </a:lnTo>
                  <a:lnTo>
                    <a:pt x="68987" y="497119"/>
                  </a:lnTo>
                  <a:lnTo>
                    <a:pt x="126985" y="387458"/>
                  </a:lnTo>
                  <a:cubicBezTo>
                    <a:pt x="131595" y="378743"/>
                    <a:pt x="142396" y="375409"/>
                    <a:pt x="151121" y="380019"/>
                  </a:cubicBezTo>
                  <a:cubicBezTo>
                    <a:pt x="159836" y="384629"/>
                    <a:pt x="163170" y="395440"/>
                    <a:pt x="158560" y="4041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FCEE3DFF-9BE5-6157-9EC8-3BFE563263CF}"/>
                </a:ext>
              </a:extLst>
            </p:cNvPr>
            <p:cNvSpPr txBox="1"/>
            <p:nvPr/>
          </p:nvSpPr>
          <p:spPr>
            <a:xfrm>
              <a:off x="4441309" y="3449955"/>
              <a:ext cx="103187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Completed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E56C9DF5-33E8-FF0D-C1A0-C37999E71BA2}"/>
                </a:ext>
              </a:extLst>
            </p:cNvPr>
            <p:cNvSpPr txBox="1"/>
            <p:nvPr/>
          </p:nvSpPr>
          <p:spPr>
            <a:xfrm>
              <a:off x="4308880" y="3678555"/>
              <a:ext cx="132524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questionnaires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D7FB367B-68D7-D545-4082-0DFF9FE90DF4}"/>
                </a:ext>
              </a:extLst>
            </p:cNvPr>
            <p:cNvSpPr txBox="1"/>
            <p:nvPr/>
          </p:nvSpPr>
          <p:spPr>
            <a:xfrm>
              <a:off x="535850" y="3354705"/>
              <a:ext cx="155003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 investigations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7">
              <a:extLst>
                <a:ext uri="{FF2B5EF4-FFF2-40B4-BE49-F238E27FC236}">
                  <a16:creationId xmlns:a16="http://schemas.microsoft.com/office/drawing/2014/main" id="{CB7904E1-69A6-6527-B7C2-6664E019C3A4}"/>
                </a:ext>
              </a:extLst>
            </p:cNvPr>
            <p:cNvSpPr txBox="1"/>
            <p:nvPr/>
          </p:nvSpPr>
          <p:spPr>
            <a:xfrm>
              <a:off x="493130" y="3583305"/>
              <a:ext cx="1699260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improve content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8">
              <a:extLst>
                <a:ext uri="{FF2B5EF4-FFF2-40B4-BE49-F238E27FC236}">
                  <a16:creationId xmlns:a16="http://schemas.microsoft.com/office/drawing/2014/main" id="{CE624BF1-89EA-3752-3419-98E5DCBB029B}"/>
                </a:ext>
              </a:extLst>
            </p:cNvPr>
            <p:cNvSpPr txBox="1"/>
            <p:nvPr/>
          </p:nvSpPr>
          <p:spPr>
            <a:xfrm>
              <a:off x="742909" y="3811905"/>
              <a:ext cx="120332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 coverage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5BD5A6E-7E0D-1A59-4D9A-7CB9513E9279}"/>
                </a:ext>
              </a:extLst>
            </p:cNvPr>
            <p:cNvSpPr/>
            <p:nvPr/>
          </p:nvSpPr>
          <p:spPr>
            <a:xfrm>
              <a:off x="2643779" y="2190750"/>
              <a:ext cx="160741" cy="450132"/>
            </a:xfrm>
            <a:custGeom>
              <a:avLst/>
              <a:gdLst>
                <a:gd name="connsiteX0" fmla="*/ 98230 w 160741"/>
                <a:gd name="connsiteY0" fmla="*/ 0 h 450132"/>
                <a:gd name="connsiteX1" fmla="*/ 98230 w 160741"/>
                <a:gd name="connsiteY1" fmla="*/ 414690 h 450132"/>
                <a:gd name="connsiteX2" fmla="*/ 62512 w 160741"/>
                <a:gd name="connsiteY2" fmla="*/ 414690 h 450132"/>
                <a:gd name="connsiteX3" fmla="*/ 62512 w 160741"/>
                <a:gd name="connsiteY3" fmla="*/ 0 h 450132"/>
                <a:gd name="connsiteX4" fmla="*/ 158305 w 160741"/>
                <a:gd name="connsiteY4" fmla="*/ 316535 h 450132"/>
                <a:gd name="connsiteX5" fmla="*/ 80371 w 160741"/>
                <a:gd name="connsiteY5" fmla="*/ 450132 h 450132"/>
                <a:gd name="connsiteX6" fmla="*/ 2437 w 160741"/>
                <a:gd name="connsiteY6" fmla="*/ 316535 h 450132"/>
                <a:gd name="connsiteX7" fmla="*/ 8867 w 160741"/>
                <a:gd name="connsiteY7" fmla="*/ 292103 h 450132"/>
                <a:gd name="connsiteX8" fmla="*/ 33289 w 160741"/>
                <a:gd name="connsiteY8" fmla="*/ 298533 h 450132"/>
                <a:gd name="connsiteX9" fmla="*/ 95801 w 160741"/>
                <a:gd name="connsiteY9" fmla="*/ 405689 h 450132"/>
                <a:gd name="connsiteX10" fmla="*/ 64941 w 160741"/>
                <a:gd name="connsiteY10" fmla="*/ 405689 h 450132"/>
                <a:gd name="connsiteX11" fmla="*/ 127453 w 160741"/>
                <a:gd name="connsiteY11" fmla="*/ 298533 h 450132"/>
                <a:gd name="connsiteX12" fmla="*/ 151875 w 160741"/>
                <a:gd name="connsiteY12" fmla="*/ 292103 h 450132"/>
                <a:gd name="connsiteX13" fmla="*/ 158305 w 160741"/>
                <a:gd name="connsiteY13" fmla="*/ 316535 h 45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1" h="450132">
                  <a:moveTo>
                    <a:pt x="98230" y="0"/>
                  </a:moveTo>
                  <a:lnTo>
                    <a:pt x="98230" y="414690"/>
                  </a:lnTo>
                  <a:lnTo>
                    <a:pt x="62512" y="414690"/>
                  </a:lnTo>
                  <a:lnTo>
                    <a:pt x="62512" y="0"/>
                  </a:lnTo>
                  <a:close/>
                  <a:moveTo>
                    <a:pt x="158305" y="316535"/>
                  </a:moveTo>
                  <a:lnTo>
                    <a:pt x="80371" y="450132"/>
                  </a:lnTo>
                  <a:lnTo>
                    <a:pt x="2437" y="316535"/>
                  </a:lnTo>
                  <a:cubicBezTo>
                    <a:pt x="-2535" y="308010"/>
                    <a:pt x="342" y="297075"/>
                    <a:pt x="8867" y="292103"/>
                  </a:cubicBezTo>
                  <a:cubicBezTo>
                    <a:pt x="17382" y="287131"/>
                    <a:pt x="28317" y="290017"/>
                    <a:pt x="33289" y="298533"/>
                  </a:cubicBezTo>
                  <a:lnTo>
                    <a:pt x="95801" y="405689"/>
                  </a:lnTo>
                  <a:lnTo>
                    <a:pt x="64941" y="405689"/>
                  </a:lnTo>
                  <a:lnTo>
                    <a:pt x="127453" y="298533"/>
                  </a:lnTo>
                  <a:cubicBezTo>
                    <a:pt x="132425" y="290017"/>
                    <a:pt x="143360" y="287131"/>
                    <a:pt x="151875" y="292103"/>
                  </a:cubicBezTo>
                  <a:cubicBezTo>
                    <a:pt x="160400" y="297075"/>
                    <a:pt x="163277" y="308010"/>
                    <a:pt x="158305" y="3165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1222B0-FD83-448C-BFCC-75477CB65126}"/>
                </a:ext>
              </a:extLst>
            </p:cNvPr>
            <p:cNvSpPr/>
            <p:nvPr/>
          </p:nvSpPr>
          <p:spPr>
            <a:xfrm flipV="1">
              <a:off x="3005730" y="2190663"/>
              <a:ext cx="160740" cy="405127"/>
            </a:xfrm>
            <a:custGeom>
              <a:avLst/>
              <a:gdLst>
                <a:gd name="connsiteX0" fmla="*/ 98553 w 160740"/>
                <a:gd name="connsiteY0" fmla="*/ 230 h 405127"/>
                <a:gd name="connsiteX1" fmla="*/ 98554 w 160740"/>
                <a:gd name="connsiteY1" fmla="*/ 369913 h 405127"/>
                <a:gd name="connsiteX2" fmla="*/ 62835 w 160740"/>
                <a:gd name="connsiteY2" fmla="*/ 369913 h 405127"/>
                <a:gd name="connsiteX3" fmla="*/ 62834 w 160740"/>
                <a:gd name="connsiteY3" fmla="*/ 230 h 405127"/>
                <a:gd name="connsiteX4" fmla="*/ 158628 w 160740"/>
                <a:gd name="connsiteY4" fmla="*/ 271756 h 405127"/>
                <a:gd name="connsiteX5" fmla="*/ 80694 w 160740"/>
                <a:gd name="connsiteY5" fmla="*/ 405358 h 405127"/>
                <a:gd name="connsiteX6" fmla="*/ 2760 w 160740"/>
                <a:gd name="connsiteY6" fmla="*/ 271756 h 405127"/>
                <a:gd name="connsiteX7" fmla="*/ 9187 w 160740"/>
                <a:gd name="connsiteY7" fmla="*/ 247330 h 405127"/>
                <a:gd name="connsiteX8" fmla="*/ 33613 w 160740"/>
                <a:gd name="connsiteY8" fmla="*/ 253759 h 405127"/>
                <a:gd name="connsiteX9" fmla="*/ 96121 w 160740"/>
                <a:gd name="connsiteY9" fmla="*/ 360914 h 405127"/>
                <a:gd name="connsiteX10" fmla="*/ 65268 w 160740"/>
                <a:gd name="connsiteY10" fmla="*/ 360915 h 405127"/>
                <a:gd name="connsiteX11" fmla="*/ 127775 w 160740"/>
                <a:gd name="connsiteY11" fmla="*/ 253758 h 405127"/>
                <a:gd name="connsiteX12" fmla="*/ 152201 w 160740"/>
                <a:gd name="connsiteY12" fmla="*/ 247330 h 405127"/>
                <a:gd name="connsiteX13" fmla="*/ 158628 w 160740"/>
                <a:gd name="connsiteY13" fmla="*/ 271756 h 4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0" h="405127">
                  <a:moveTo>
                    <a:pt x="98553" y="230"/>
                  </a:moveTo>
                  <a:lnTo>
                    <a:pt x="98554" y="369913"/>
                  </a:lnTo>
                  <a:lnTo>
                    <a:pt x="62835" y="369913"/>
                  </a:lnTo>
                  <a:lnTo>
                    <a:pt x="62834" y="230"/>
                  </a:lnTo>
                  <a:close/>
                  <a:moveTo>
                    <a:pt x="158628" y="271756"/>
                  </a:moveTo>
                  <a:lnTo>
                    <a:pt x="80694" y="405358"/>
                  </a:lnTo>
                  <a:lnTo>
                    <a:pt x="2760" y="271756"/>
                  </a:lnTo>
                  <a:cubicBezTo>
                    <a:pt x="-2210" y="263236"/>
                    <a:pt x="668" y="252301"/>
                    <a:pt x="9187" y="247330"/>
                  </a:cubicBezTo>
                  <a:cubicBezTo>
                    <a:pt x="17707" y="242361"/>
                    <a:pt x="28643" y="245239"/>
                    <a:pt x="33613" y="253759"/>
                  </a:cubicBezTo>
                  <a:lnTo>
                    <a:pt x="96121" y="360914"/>
                  </a:lnTo>
                  <a:lnTo>
                    <a:pt x="65268" y="360915"/>
                  </a:lnTo>
                  <a:lnTo>
                    <a:pt x="127775" y="253758"/>
                  </a:lnTo>
                  <a:cubicBezTo>
                    <a:pt x="132745" y="245239"/>
                    <a:pt x="143681" y="242360"/>
                    <a:pt x="152201" y="247330"/>
                  </a:cubicBezTo>
                  <a:cubicBezTo>
                    <a:pt x="160721" y="252301"/>
                    <a:pt x="163598" y="263236"/>
                    <a:pt x="158628" y="2717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31">
              <a:extLst>
                <a:ext uri="{FF2B5EF4-FFF2-40B4-BE49-F238E27FC236}">
                  <a16:creationId xmlns:a16="http://schemas.microsoft.com/office/drawing/2014/main" id="{55768BFE-C0C4-AF49-D602-15058A702587}"/>
                </a:ext>
              </a:extLst>
            </p:cNvPr>
            <p:cNvSpPr txBox="1"/>
            <p:nvPr/>
          </p:nvSpPr>
          <p:spPr>
            <a:xfrm>
              <a:off x="1750030" y="2630805"/>
              <a:ext cx="177101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</a:t>
              </a: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Regional extracts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737239904">
              <a:extLst>
                <a:ext uri="{FF2B5EF4-FFF2-40B4-BE49-F238E27FC236}">
                  <a16:creationId xmlns:a16="http://schemas.microsoft.com/office/drawing/2014/main" id="{3F43CA82-BA52-B1BA-965B-0B3002BF2F4A}"/>
                </a:ext>
              </a:extLst>
            </p:cNvPr>
            <p:cNvSpPr txBox="1"/>
            <p:nvPr/>
          </p:nvSpPr>
          <p:spPr>
            <a:xfrm>
              <a:off x="3399673" y="2630805"/>
              <a:ext cx="692785" cy="4438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kumimoji="0" lang="en-US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kumimoji="0" lang="en-TZ" sz="15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5C617A-5160-95E9-C64D-F9B3123D83CF}"/>
                </a:ext>
              </a:extLst>
            </p:cNvPr>
            <p:cNvSpPr/>
            <p:nvPr/>
          </p:nvSpPr>
          <p:spPr>
            <a:xfrm flipV="1">
              <a:off x="2777130" y="2866938"/>
              <a:ext cx="160740" cy="405127"/>
            </a:xfrm>
            <a:custGeom>
              <a:avLst/>
              <a:gdLst>
                <a:gd name="connsiteX0" fmla="*/ 98529 w 160740"/>
                <a:gd name="connsiteY0" fmla="*/ 301 h 405127"/>
                <a:gd name="connsiteX1" fmla="*/ 98530 w 160740"/>
                <a:gd name="connsiteY1" fmla="*/ 369984 h 405127"/>
                <a:gd name="connsiteX2" fmla="*/ 62811 w 160740"/>
                <a:gd name="connsiteY2" fmla="*/ 369984 h 405127"/>
                <a:gd name="connsiteX3" fmla="*/ 62810 w 160740"/>
                <a:gd name="connsiteY3" fmla="*/ 301 h 405127"/>
                <a:gd name="connsiteX4" fmla="*/ 158604 w 160740"/>
                <a:gd name="connsiteY4" fmla="*/ 271827 h 405127"/>
                <a:gd name="connsiteX5" fmla="*/ 80670 w 160740"/>
                <a:gd name="connsiteY5" fmla="*/ 405429 h 405127"/>
                <a:gd name="connsiteX6" fmla="*/ 2736 w 160740"/>
                <a:gd name="connsiteY6" fmla="*/ 271827 h 405127"/>
                <a:gd name="connsiteX7" fmla="*/ 9163 w 160740"/>
                <a:gd name="connsiteY7" fmla="*/ 247401 h 405127"/>
                <a:gd name="connsiteX8" fmla="*/ 33589 w 160740"/>
                <a:gd name="connsiteY8" fmla="*/ 253830 h 405127"/>
                <a:gd name="connsiteX9" fmla="*/ 96097 w 160740"/>
                <a:gd name="connsiteY9" fmla="*/ 360985 h 405127"/>
                <a:gd name="connsiteX10" fmla="*/ 65244 w 160740"/>
                <a:gd name="connsiteY10" fmla="*/ 360986 h 405127"/>
                <a:gd name="connsiteX11" fmla="*/ 127751 w 160740"/>
                <a:gd name="connsiteY11" fmla="*/ 253829 h 405127"/>
                <a:gd name="connsiteX12" fmla="*/ 152177 w 160740"/>
                <a:gd name="connsiteY12" fmla="*/ 247401 h 405127"/>
                <a:gd name="connsiteX13" fmla="*/ 158604 w 160740"/>
                <a:gd name="connsiteY13" fmla="*/ 271827 h 4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0" h="405127">
                  <a:moveTo>
                    <a:pt x="98529" y="301"/>
                  </a:moveTo>
                  <a:lnTo>
                    <a:pt x="98530" y="369984"/>
                  </a:lnTo>
                  <a:lnTo>
                    <a:pt x="62811" y="369984"/>
                  </a:lnTo>
                  <a:lnTo>
                    <a:pt x="62810" y="301"/>
                  </a:lnTo>
                  <a:close/>
                  <a:moveTo>
                    <a:pt x="158604" y="271827"/>
                  </a:moveTo>
                  <a:lnTo>
                    <a:pt x="80670" y="405429"/>
                  </a:lnTo>
                  <a:lnTo>
                    <a:pt x="2736" y="271827"/>
                  </a:lnTo>
                  <a:cubicBezTo>
                    <a:pt x="-2234" y="263307"/>
                    <a:pt x="644" y="252372"/>
                    <a:pt x="9163" y="247401"/>
                  </a:cubicBezTo>
                  <a:cubicBezTo>
                    <a:pt x="17683" y="242432"/>
                    <a:pt x="28619" y="245310"/>
                    <a:pt x="33589" y="253830"/>
                  </a:cubicBezTo>
                  <a:lnTo>
                    <a:pt x="96097" y="360985"/>
                  </a:lnTo>
                  <a:lnTo>
                    <a:pt x="65244" y="360986"/>
                  </a:lnTo>
                  <a:lnTo>
                    <a:pt x="127751" y="253829"/>
                  </a:lnTo>
                  <a:cubicBezTo>
                    <a:pt x="132721" y="245310"/>
                    <a:pt x="143657" y="242431"/>
                    <a:pt x="152177" y="247401"/>
                  </a:cubicBezTo>
                  <a:cubicBezTo>
                    <a:pt x="160697" y="252372"/>
                    <a:pt x="163574" y="263307"/>
                    <a:pt x="158604" y="27182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3F95538-CB05-8D7F-CB15-B55E2650EB04}"/>
                </a:ext>
              </a:extLst>
            </p:cNvPr>
            <p:cNvSpPr/>
            <p:nvPr/>
          </p:nvSpPr>
          <p:spPr>
            <a:xfrm flipV="1">
              <a:off x="1361942" y="2905076"/>
              <a:ext cx="639797" cy="420112"/>
            </a:xfrm>
            <a:custGeom>
              <a:avLst/>
              <a:gdLst>
                <a:gd name="connsiteX0" fmla="*/ 19459 w 639797"/>
                <a:gd name="connsiteY0" fmla="*/ 307 h 420112"/>
                <a:gd name="connsiteX1" fmla="*/ 619783 w 639797"/>
                <a:gd name="connsiteY1" fmla="*/ 386229 h 420112"/>
                <a:gd name="connsiteX2" fmla="*/ 600468 w 639797"/>
                <a:gd name="connsiteY2" fmla="*/ 416275 h 420112"/>
                <a:gd name="connsiteX3" fmla="*/ 144 w 639797"/>
                <a:gd name="connsiteY3" fmla="*/ 30352 h 420112"/>
                <a:gd name="connsiteX4" fmla="*/ 569702 w 639797"/>
                <a:gd name="connsiteY4" fmla="*/ 282616 h 420112"/>
                <a:gd name="connsiteX5" fmla="*/ 639941 w 639797"/>
                <a:gd name="connsiteY5" fmla="*/ 420419 h 420112"/>
                <a:gd name="connsiteX6" fmla="*/ 485414 w 639797"/>
                <a:gd name="connsiteY6" fmla="*/ 413730 h 420112"/>
                <a:gd name="connsiteX7" fmla="*/ 468345 w 639797"/>
                <a:gd name="connsiteY7" fmla="*/ 395115 h 420112"/>
                <a:gd name="connsiteX8" fmla="*/ 486959 w 639797"/>
                <a:gd name="connsiteY8" fmla="*/ 378044 h 420112"/>
                <a:gd name="connsiteX9" fmla="*/ 610899 w 639797"/>
                <a:gd name="connsiteY9" fmla="*/ 383410 h 420112"/>
                <a:gd name="connsiteX10" fmla="*/ 594215 w 639797"/>
                <a:gd name="connsiteY10" fmla="*/ 409363 h 420112"/>
                <a:gd name="connsiteX11" fmla="*/ 537879 w 639797"/>
                <a:gd name="connsiteY11" fmla="*/ 298837 h 420112"/>
                <a:gd name="connsiteX12" fmla="*/ 545680 w 639797"/>
                <a:gd name="connsiteY12" fmla="*/ 274815 h 420112"/>
                <a:gd name="connsiteX13" fmla="*/ 569702 w 639797"/>
                <a:gd name="connsiteY13" fmla="*/ 282616 h 42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9797" h="420112">
                  <a:moveTo>
                    <a:pt x="19459" y="307"/>
                  </a:moveTo>
                  <a:lnTo>
                    <a:pt x="619783" y="386229"/>
                  </a:lnTo>
                  <a:lnTo>
                    <a:pt x="600468" y="416275"/>
                  </a:lnTo>
                  <a:lnTo>
                    <a:pt x="144" y="30352"/>
                  </a:lnTo>
                  <a:close/>
                  <a:moveTo>
                    <a:pt x="569702" y="282616"/>
                  </a:moveTo>
                  <a:lnTo>
                    <a:pt x="639941" y="420419"/>
                  </a:lnTo>
                  <a:lnTo>
                    <a:pt x="485414" y="413730"/>
                  </a:lnTo>
                  <a:cubicBezTo>
                    <a:pt x="475561" y="413303"/>
                    <a:pt x="467918" y="404969"/>
                    <a:pt x="468345" y="395115"/>
                  </a:cubicBezTo>
                  <a:cubicBezTo>
                    <a:pt x="468771" y="385260"/>
                    <a:pt x="477106" y="377618"/>
                    <a:pt x="486959" y="378044"/>
                  </a:cubicBezTo>
                  <a:lnTo>
                    <a:pt x="610899" y="383410"/>
                  </a:lnTo>
                  <a:lnTo>
                    <a:pt x="594215" y="409363"/>
                  </a:lnTo>
                  <a:lnTo>
                    <a:pt x="537879" y="298837"/>
                  </a:lnTo>
                  <a:cubicBezTo>
                    <a:pt x="533399" y="290050"/>
                    <a:pt x="536892" y="279294"/>
                    <a:pt x="545680" y="274815"/>
                  </a:cubicBezTo>
                  <a:cubicBezTo>
                    <a:pt x="554468" y="270336"/>
                    <a:pt x="565222" y="273828"/>
                    <a:pt x="569702" y="2826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F7CE782-FF6C-4ECF-C2EE-57B506EA0CAB}"/>
                </a:ext>
              </a:extLst>
            </p:cNvPr>
            <p:cNvSpPr/>
            <p:nvPr/>
          </p:nvSpPr>
          <p:spPr>
            <a:xfrm>
              <a:off x="4433887" y="1785937"/>
              <a:ext cx="676275" cy="1038225"/>
            </a:xfrm>
            <a:custGeom>
              <a:avLst/>
              <a:gdLst>
                <a:gd name="connsiteX0" fmla="*/ 0 w 676275"/>
                <a:gd name="connsiteY0" fmla="*/ 519113 h 1038225"/>
                <a:gd name="connsiteX1" fmla="*/ 338138 w 676275"/>
                <a:gd name="connsiteY1" fmla="*/ 0 h 1038225"/>
                <a:gd name="connsiteX2" fmla="*/ 676275 w 676275"/>
                <a:gd name="connsiteY2" fmla="*/ 519113 h 1038225"/>
                <a:gd name="connsiteX3" fmla="*/ 338138 w 676275"/>
                <a:gd name="connsiteY3" fmla="*/ 1038225 h 1038225"/>
                <a:gd name="connsiteX4" fmla="*/ 0 w 676275"/>
                <a:gd name="connsiteY4" fmla="*/ 519113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5" h="1038225">
                  <a:moveTo>
                    <a:pt x="0" y="519113"/>
                  </a:moveTo>
                  <a:cubicBezTo>
                    <a:pt x="0" y="232410"/>
                    <a:pt x="151390" y="0"/>
                    <a:pt x="338138" y="0"/>
                  </a:cubicBezTo>
                  <a:cubicBezTo>
                    <a:pt x="524885" y="0"/>
                    <a:pt x="676275" y="232410"/>
                    <a:pt x="676275" y="519113"/>
                  </a:cubicBezTo>
                  <a:cubicBezTo>
                    <a:pt x="676275" y="805815"/>
                    <a:pt x="524885" y="1038225"/>
                    <a:pt x="338138" y="1038225"/>
                  </a:cubicBezTo>
                  <a:cubicBezTo>
                    <a:pt x="151390" y="1038225"/>
                    <a:pt x="0" y="805815"/>
                    <a:pt x="0" y="519113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rou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615303-DF09-AA64-678C-54AC5B212B69}"/>
                </a:ext>
              </a:extLst>
            </p:cNvPr>
            <p:cNvSpPr/>
            <p:nvPr/>
          </p:nvSpPr>
          <p:spPr>
            <a:xfrm>
              <a:off x="4762" y="576262"/>
              <a:ext cx="5514975" cy="887971"/>
            </a:xfrm>
            <a:custGeom>
              <a:avLst/>
              <a:gdLst>
                <a:gd name="connsiteX0" fmla="*/ 0 w 5514975"/>
                <a:gd name="connsiteY0" fmla="*/ 381000 h 762000"/>
                <a:gd name="connsiteX1" fmla="*/ 2757488 w 5514975"/>
                <a:gd name="connsiteY1" fmla="*/ 0 h 762000"/>
                <a:gd name="connsiteX2" fmla="*/ 5514975 w 5514975"/>
                <a:gd name="connsiteY2" fmla="*/ 381000 h 762000"/>
                <a:gd name="connsiteX3" fmla="*/ 2757488 w 5514975"/>
                <a:gd name="connsiteY3" fmla="*/ 762000 h 762000"/>
                <a:gd name="connsiteX4" fmla="*/ 0 w 5514975"/>
                <a:gd name="connsiteY4" fmla="*/ 381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975" h="762000">
                  <a:moveTo>
                    <a:pt x="0" y="381000"/>
                  </a:moveTo>
                  <a:cubicBezTo>
                    <a:pt x="0" y="170579"/>
                    <a:pt x="1234573" y="0"/>
                    <a:pt x="2757488" y="0"/>
                  </a:cubicBezTo>
                  <a:cubicBezTo>
                    <a:pt x="4280402" y="0"/>
                    <a:pt x="5514975" y="170579"/>
                    <a:pt x="5514975" y="381000"/>
                  </a:cubicBezTo>
                  <a:cubicBezTo>
                    <a:pt x="5514975" y="591417"/>
                    <a:pt x="4280402" y="762000"/>
                    <a:pt x="2757488" y="762000"/>
                  </a:cubicBezTo>
                  <a:cubicBezTo>
                    <a:pt x="1234573" y="762000"/>
                    <a:pt x="0" y="591417"/>
                    <a:pt x="0" y="381000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rou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5820729-450C-E548-EB29-E25A06C04A71}"/>
                </a:ext>
              </a:extLst>
            </p:cNvPr>
            <p:cNvSpPr/>
            <p:nvPr/>
          </p:nvSpPr>
          <p:spPr>
            <a:xfrm>
              <a:off x="4762" y="3216352"/>
              <a:ext cx="5830578" cy="1038225"/>
            </a:xfrm>
            <a:custGeom>
              <a:avLst/>
              <a:gdLst>
                <a:gd name="connsiteX0" fmla="*/ 0 w 5715000"/>
                <a:gd name="connsiteY0" fmla="*/ 452438 h 904875"/>
                <a:gd name="connsiteX1" fmla="*/ 2857500 w 5715000"/>
                <a:gd name="connsiteY1" fmla="*/ 0 h 904875"/>
                <a:gd name="connsiteX2" fmla="*/ 5715000 w 5715000"/>
                <a:gd name="connsiteY2" fmla="*/ 452438 h 904875"/>
                <a:gd name="connsiteX3" fmla="*/ 2857500 w 5715000"/>
                <a:gd name="connsiteY3" fmla="*/ 904875 h 904875"/>
                <a:gd name="connsiteX4" fmla="*/ 0 w 5715000"/>
                <a:gd name="connsiteY4" fmla="*/ 45243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0" h="904875">
                  <a:moveTo>
                    <a:pt x="0" y="452438"/>
                  </a:moveTo>
                  <a:cubicBezTo>
                    <a:pt x="0" y="202559"/>
                    <a:pt x="1279350" y="0"/>
                    <a:pt x="2857500" y="0"/>
                  </a:cubicBezTo>
                  <a:cubicBezTo>
                    <a:pt x="4435650" y="0"/>
                    <a:pt x="5715000" y="202559"/>
                    <a:pt x="5715000" y="452438"/>
                  </a:cubicBezTo>
                  <a:cubicBezTo>
                    <a:pt x="5715000" y="702316"/>
                    <a:pt x="4435650" y="904875"/>
                    <a:pt x="2857500" y="904875"/>
                  </a:cubicBezTo>
                  <a:cubicBezTo>
                    <a:pt x="1279350" y="904875"/>
                    <a:pt x="0" y="702316"/>
                    <a:pt x="0" y="452438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rou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43A9F9B-712F-5B56-49BC-3A62A5826A36}"/>
                </a:ext>
              </a:extLst>
            </p:cNvPr>
            <p:cNvSpPr/>
            <p:nvPr/>
          </p:nvSpPr>
          <p:spPr>
            <a:xfrm>
              <a:off x="3005729" y="1333500"/>
              <a:ext cx="160741" cy="405126"/>
            </a:xfrm>
            <a:custGeom>
              <a:avLst/>
              <a:gdLst>
                <a:gd name="connsiteX0" fmla="*/ 98230 w 160741"/>
                <a:gd name="connsiteY0" fmla="*/ 0 h 405126"/>
                <a:gd name="connsiteX1" fmla="*/ 98230 w 160741"/>
                <a:gd name="connsiteY1" fmla="*/ 369684 h 405126"/>
                <a:gd name="connsiteX2" fmla="*/ 62512 w 160741"/>
                <a:gd name="connsiteY2" fmla="*/ 369684 h 405126"/>
                <a:gd name="connsiteX3" fmla="*/ 62512 w 160741"/>
                <a:gd name="connsiteY3" fmla="*/ 0 h 405126"/>
                <a:gd name="connsiteX4" fmla="*/ 158305 w 160741"/>
                <a:gd name="connsiteY4" fmla="*/ 271529 h 405126"/>
                <a:gd name="connsiteX5" fmla="*/ 80371 w 160741"/>
                <a:gd name="connsiteY5" fmla="*/ 405127 h 405126"/>
                <a:gd name="connsiteX6" fmla="*/ 2437 w 160741"/>
                <a:gd name="connsiteY6" fmla="*/ 271529 h 405126"/>
                <a:gd name="connsiteX7" fmla="*/ 8867 w 160741"/>
                <a:gd name="connsiteY7" fmla="*/ 247098 h 405126"/>
                <a:gd name="connsiteX8" fmla="*/ 33289 w 160741"/>
                <a:gd name="connsiteY8" fmla="*/ 253527 h 405126"/>
                <a:gd name="connsiteX9" fmla="*/ 95801 w 160741"/>
                <a:gd name="connsiteY9" fmla="*/ 360683 h 405126"/>
                <a:gd name="connsiteX10" fmla="*/ 64941 w 160741"/>
                <a:gd name="connsiteY10" fmla="*/ 360683 h 405126"/>
                <a:gd name="connsiteX11" fmla="*/ 127453 w 160741"/>
                <a:gd name="connsiteY11" fmla="*/ 253527 h 405126"/>
                <a:gd name="connsiteX12" fmla="*/ 151875 w 160741"/>
                <a:gd name="connsiteY12" fmla="*/ 247098 h 405126"/>
                <a:gd name="connsiteX13" fmla="*/ 158305 w 160741"/>
                <a:gd name="connsiteY13" fmla="*/ 271529 h 4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1" h="405126">
                  <a:moveTo>
                    <a:pt x="98230" y="0"/>
                  </a:moveTo>
                  <a:lnTo>
                    <a:pt x="98230" y="369684"/>
                  </a:lnTo>
                  <a:lnTo>
                    <a:pt x="62512" y="369684"/>
                  </a:lnTo>
                  <a:lnTo>
                    <a:pt x="62512" y="0"/>
                  </a:lnTo>
                  <a:close/>
                  <a:moveTo>
                    <a:pt x="158305" y="271529"/>
                  </a:moveTo>
                  <a:lnTo>
                    <a:pt x="80371" y="405127"/>
                  </a:lnTo>
                  <a:lnTo>
                    <a:pt x="2437" y="271529"/>
                  </a:lnTo>
                  <a:cubicBezTo>
                    <a:pt x="-2535" y="263004"/>
                    <a:pt x="342" y="252070"/>
                    <a:pt x="8867" y="247098"/>
                  </a:cubicBezTo>
                  <a:cubicBezTo>
                    <a:pt x="17382" y="242135"/>
                    <a:pt x="28317" y="245012"/>
                    <a:pt x="33289" y="253527"/>
                  </a:cubicBezTo>
                  <a:lnTo>
                    <a:pt x="95801" y="360683"/>
                  </a:lnTo>
                  <a:lnTo>
                    <a:pt x="64941" y="360683"/>
                  </a:lnTo>
                  <a:lnTo>
                    <a:pt x="127453" y="253527"/>
                  </a:lnTo>
                  <a:cubicBezTo>
                    <a:pt x="132425" y="245012"/>
                    <a:pt x="143360" y="242135"/>
                    <a:pt x="151875" y="247098"/>
                  </a:cubicBezTo>
                  <a:cubicBezTo>
                    <a:pt x="160400" y="252070"/>
                    <a:pt x="163277" y="263004"/>
                    <a:pt x="158305" y="2715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75D1758-25A3-1196-8302-EC3C753F2024}"/>
                </a:ext>
              </a:extLst>
            </p:cNvPr>
            <p:cNvSpPr/>
            <p:nvPr/>
          </p:nvSpPr>
          <p:spPr>
            <a:xfrm>
              <a:off x="3320054" y="1333500"/>
              <a:ext cx="160741" cy="405126"/>
            </a:xfrm>
            <a:custGeom>
              <a:avLst/>
              <a:gdLst>
                <a:gd name="connsiteX0" fmla="*/ 98230 w 160741"/>
                <a:gd name="connsiteY0" fmla="*/ 0 h 405126"/>
                <a:gd name="connsiteX1" fmla="*/ 98230 w 160741"/>
                <a:gd name="connsiteY1" fmla="*/ 369684 h 405126"/>
                <a:gd name="connsiteX2" fmla="*/ 62512 w 160741"/>
                <a:gd name="connsiteY2" fmla="*/ 369684 h 405126"/>
                <a:gd name="connsiteX3" fmla="*/ 62512 w 160741"/>
                <a:gd name="connsiteY3" fmla="*/ 0 h 405126"/>
                <a:gd name="connsiteX4" fmla="*/ 158305 w 160741"/>
                <a:gd name="connsiteY4" fmla="*/ 271529 h 405126"/>
                <a:gd name="connsiteX5" fmla="*/ 80371 w 160741"/>
                <a:gd name="connsiteY5" fmla="*/ 405127 h 405126"/>
                <a:gd name="connsiteX6" fmla="*/ 2437 w 160741"/>
                <a:gd name="connsiteY6" fmla="*/ 271529 h 405126"/>
                <a:gd name="connsiteX7" fmla="*/ 8867 w 160741"/>
                <a:gd name="connsiteY7" fmla="*/ 247098 h 405126"/>
                <a:gd name="connsiteX8" fmla="*/ 33289 w 160741"/>
                <a:gd name="connsiteY8" fmla="*/ 253527 h 405126"/>
                <a:gd name="connsiteX9" fmla="*/ 95801 w 160741"/>
                <a:gd name="connsiteY9" fmla="*/ 360683 h 405126"/>
                <a:gd name="connsiteX10" fmla="*/ 64941 w 160741"/>
                <a:gd name="connsiteY10" fmla="*/ 360683 h 405126"/>
                <a:gd name="connsiteX11" fmla="*/ 127453 w 160741"/>
                <a:gd name="connsiteY11" fmla="*/ 253527 h 405126"/>
                <a:gd name="connsiteX12" fmla="*/ 151875 w 160741"/>
                <a:gd name="connsiteY12" fmla="*/ 247098 h 405126"/>
                <a:gd name="connsiteX13" fmla="*/ 158305 w 160741"/>
                <a:gd name="connsiteY13" fmla="*/ 271529 h 4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41" h="405126">
                  <a:moveTo>
                    <a:pt x="98230" y="0"/>
                  </a:moveTo>
                  <a:lnTo>
                    <a:pt x="98230" y="369684"/>
                  </a:lnTo>
                  <a:lnTo>
                    <a:pt x="62512" y="369684"/>
                  </a:lnTo>
                  <a:lnTo>
                    <a:pt x="62512" y="0"/>
                  </a:lnTo>
                  <a:close/>
                  <a:moveTo>
                    <a:pt x="158305" y="271529"/>
                  </a:moveTo>
                  <a:lnTo>
                    <a:pt x="80371" y="405127"/>
                  </a:lnTo>
                  <a:lnTo>
                    <a:pt x="2437" y="271529"/>
                  </a:lnTo>
                  <a:cubicBezTo>
                    <a:pt x="-2535" y="263004"/>
                    <a:pt x="342" y="252070"/>
                    <a:pt x="8867" y="247098"/>
                  </a:cubicBezTo>
                  <a:cubicBezTo>
                    <a:pt x="17382" y="242135"/>
                    <a:pt x="28317" y="245012"/>
                    <a:pt x="33289" y="253527"/>
                  </a:cubicBezTo>
                  <a:lnTo>
                    <a:pt x="95801" y="360683"/>
                  </a:lnTo>
                  <a:lnTo>
                    <a:pt x="64941" y="360683"/>
                  </a:lnTo>
                  <a:lnTo>
                    <a:pt x="127453" y="253527"/>
                  </a:lnTo>
                  <a:cubicBezTo>
                    <a:pt x="132425" y="245012"/>
                    <a:pt x="143360" y="242135"/>
                    <a:pt x="151875" y="247098"/>
                  </a:cubicBezTo>
                  <a:cubicBezTo>
                    <a:pt x="160400" y="252070"/>
                    <a:pt x="163277" y="263004"/>
                    <a:pt x="158305" y="2715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737239912">
              <a:extLst>
                <a:ext uri="{FF2B5EF4-FFF2-40B4-BE49-F238E27FC236}">
                  <a16:creationId xmlns:a16="http://schemas.microsoft.com/office/drawing/2014/main" id="{2FF409FD-9479-99DA-69B1-7E5AC0A22F5C}"/>
                </a:ext>
              </a:extLst>
            </p:cNvPr>
            <p:cNvSpPr txBox="1"/>
            <p:nvPr/>
          </p:nvSpPr>
          <p:spPr>
            <a:xfrm>
              <a:off x="1962145" y="878205"/>
              <a:ext cx="723900" cy="4108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3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Primary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37239913">
              <a:extLst>
                <a:ext uri="{FF2B5EF4-FFF2-40B4-BE49-F238E27FC236}">
                  <a16:creationId xmlns:a16="http://schemas.microsoft.com/office/drawing/2014/main" id="{79D03DB3-05CA-BDE9-66EC-C71C6F8A1017}"/>
                </a:ext>
              </a:extLst>
            </p:cNvPr>
            <p:cNvSpPr txBox="1"/>
            <p:nvPr/>
          </p:nvSpPr>
          <p:spPr>
            <a:xfrm>
              <a:off x="2029532" y="1068705"/>
              <a:ext cx="635000" cy="4108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Z" sz="1300" b="1" i="0" u="none" strike="noStrike" kern="1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</a:t>
              </a:r>
              <a:endParaRPr kumimoji="0" lang="en-TZ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737239914">
              <a:extLst>
                <a:ext uri="{FF2B5EF4-FFF2-40B4-BE49-F238E27FC236}">
                  <a16:creationId xmlns:a16="http://schemas.microsoft.com/office/drawing/2014/main" id="{40FDBE9C-90E9-597D-7412-E922132B588D}"/>
                </a:ext>
              </a:extLst>
            </p:cNvPr>
            <p:cNvSpPr txBox="1"/>
            <p:nvPr/>
          </p:nvSpPr>
          <p:spPr>
            <a:xfrm>
              <a:off x="1351855" y="1373505"/>
              <a:ext cx="957580" cy="4108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737239915">
              <a:extLst>
                <a:ext uri="{FF2B5EF4-FFF2-40B4-BE49-F238E27FC236}">
                  <a16:creationId xmlns:a16="http://schemas.microsoft.com/office/drawing/2014/main" id="{844AE05D-BBF1-EB87-E47C-448AF4A64832}"/>
                </a:ext>
              </a:extLst>
            </p:cNvPr>
            <p:cNvSpPr txBox="1"/>
            <p:nvPr/>
          </p:nvSpPr>
          <p:spPr>
            <a:xfrm>
              <a:off x="1497218" y="1564005"/>
              <a:ext cx="667385" cy="41084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TZ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Picture 351">
            <a:extLst>
              <a:ext uri="{FF2B5EF4-FFF2-40B4-BE49-F238E27FC236}">
                <a16:creationId xmlns:a16="http://schemas.microsoft.com/office/drawing/2014/main" id="{FE913A7E-4CB7-1884-E2AC-C7D49193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29411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71352B4-3243-8645-4649-ABAA57AFC5AB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C10C2BD-3737-B6A0-5E54-CAE587988E5B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3A6314-CABA-0747-D59F-9B967C47229B}"/>
              </a:ext>
            </a:extLst>
          </p:cNvPr>
          <p:cNvSpPr/>
          <p:nvPr/>
        </p:nvSpPr>
        <p:spPr>
          <a:xfrm>
            <a:off x="0" y="6027938"/>
            <a:ext cx="2036046" cy="83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00354D8-6BA8-B986-428E-680A02DBF1C5}"/>
              </a:ext>
            </a:extLst>
          </p:cNvPr>
          <p:cNvSpPr/>
          <p:nvPr/>
        </p:nvSpPr>
        <p:spPr>
          <a:xfrm>
            <a:off x="-94774" y="-836"/>
            <a:ext cx="1515310" cy="685883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46605C-B3AE-35C5-6745-5D32B3D19FB0}"/>
              </a:ext>
            </a:extLst>
          </p:cNvPr>
          <p:cNvSpPr/>
          <p:nvPr/>
        </p:nvSpPr>
        <p:spPr>
          <a:xfrm>
            <a:off x="1420005" y="-836"/>
            <a:ext cx="1515310" cy="685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446371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1604663" y="1411494"/>
            <a:ext cx="899503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Constitute SBR  coverage - The type of statistical unit (for example enterprise) and the particular population of these units that constitute the survey frame.</a:t>
            </a:r>
          </a:p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Content- data items or  variables or indicators that measure the counts or characteristics (attributes) of the population of units together with the reference period</a:t>
            </a:r>
          </a:p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Completeness- the SBR includes all institutional units within the 2008 SNA production boundary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6F1FBC-0452-8E51-81B9-CDB94FAE163F}"/>
              </a:ext>
            </a:extLst>
          </p:cNvPr>
          <p:cNvSpPr/>
          <p:nvPr/>
        </p:nvSpPr>
        <p:spPr>
          <a:xfrm>
            <a:off x="1382427" y="-836"/>
            <a:ext cx="8803908" cy="728786"/>
          </a:xfrm>
          <a:prstGeom prst="rect">
            <a:avLst/>
          </a:prstGeom>
          <a:gradFill flip="none" rotWithShape="1">
            <a:gsLst>
              <a:gs pos="0">
                <a:srgbClr val="00BDFB"/>
              </a:gs>
              <a:gs pos="7000">
                <a:srgbClr val="00BDFB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1604663" y="18880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DIMENSION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1622419" y="884761"/>
            <a:ext cx="53566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COVERAGE OF AN SBR</a:t>
            </a:r>
          </a:p>
        </p:txBody>
      </p:sp>
      <p:pic>
        <p:nvPicPr>
          <p:cNvPr id="48" name="Picture 351">
            <a:extLst>
              <a:ext uri="{FF2B5EF4-FFF2-40B4-BE49-F238E27FC236}">
                <a16:creationId xmlns:a16="http://schemas.microsoft.com/office/drawing/2014/main" id="{664D1C45-202A-A4CD-04E3-CD319BCA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5E3571D-05EF-C4C9-4D75-2F0AE8149FE5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4E7FD0E-7D09-6319-765A-F5617F75EB1F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B235A-FE99-456A-DAE0-1FDDEB60FE06}"/>
              </a:ext>
            </a:extLst>
          </p:cNvPr>
          <p:cNvGrpSpPr/>
          <p:nvPr/>
        </p:nvGrpSpPr>
        <p:grpSpPr>
          <a:xfrm>
            <a:off x="1233719" y="2633970"/>
            <a:ext cx="10667685" cy="3796473"/>
            <a:chOff x="941195" y="871572"/>
            <a:chExt cx="10667685" cy="37964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C75933-2F5A-12C6-2E72-1FF042CE4AD5}"/>
                </a:ext>
              </a:extLst>
            </p:cNvPr>
            <p:cNvGrpSpPr/>
            <p:nvPr/>
          </p:nvGrpSpPr>
          <p:grpSpPr>
            <a:xfrm>
              <a:off x="941195" y="1743706"/>
              <a:ext cx="2394090" cy="2088232"/>
              <a:chOff x="5218177" y="1608813"/>
              <a:chExt cx="970803" cy="84677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D8B5529-F7D7-49D2-D2B8-EDC54388531B}"/>
                  </a:ext>
                </a:extLst>
              </p:cNvPr>
              <p:cNvSpPr/>
              <p:nvPr/>
            </p:nvSpPr>
            <p:spPr>
              <a:xfrm>
                <a:off x="5218177" y="1608813"/>
                <a:ext cx="846777" cy="846777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C993C0A-24D0-54CE-5CD7-BC50BE67AD86}"/>
                  </a:ext>
                </a:extLst>
              </p:cNvPr>
              <p:cNvSpPr/>
              <p:nvPr/>
            </p:nvSpPr>
            <p:spPr>
              <a:xfrm>
                <a:off x="5362189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3D08B2-E843-042A-CE96-CB9A292C6559}"/>
                </a:ext>
              </a:extLst>
            </p:cNvPr>
            <p:cNvSpPr txBox="1"/>
            <p:nvPr/>
          </p:nvSpPr>
          <p:spPr>
            <a:xfrm>
              <a:off x="1429148" y="2496567"/>
              <a:ext cx="16536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CBE7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Preliminary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BE7A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A42E75-3925-CCE9-73FE-4F632EC42E72}"/>
                </a:ext>
              </a:extLst>
            </p:cNvPr>
            <p:cNvGrpSpPr/>
            <p:nvPr/>
          </p:nvGrpSpPr>
          <p:grpSpPr>
            <a:xfrm>
              <a:off x="1062175" y="3663703"/>
              <a:ext cx="2357003" cy="553998"/>
              <a:chOff x="2551705" y="4283314"/>
              <a:chExt cx="2357003" cy="55399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A07A869-45D3-C76D-FA2E-7BA3E5D6F6DA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Limited institutional sectors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7E4E972-F17A-6C3F-39A5-60BB86CFF23A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FDCB82-98AE-2F0F-4ED6-2B089AAD7E03}"/>
                </a:ext>
              </a:extLst>
            </p:cNvPr>
            <p:cNvGrpSpPr/>
            <p:nvPr/>
          </p:nvGrpSpPr>
          <p:grpSpPr>
            <a:xfrm>
              <a:off x="3713746" y="1485202"/>
              <a:ext cx="2394101" cy="2088232"/>
              <a:chOff x="5248647" y="1608813"/>
              <a:chExt cx="970807" cy="84677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75FBECF-7842-2651-8EA1-13609C1C4B2B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AFD77E3-2E55-7545-D0EF-544A0B7E802C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C179C-8172-D538-5E1C-B48045B9AECF}"/>
                </a:ext>
              </a:extLst>
            </p:cNvPr>
            <p:cNvSpPr txBox="1"/>
            <p:nvPr/>
          </p:nvSpPr>
          <p:spPr>
            <a:xfrm>
              <a:off x="4639016" y="2238063"/>
              <a:ext cx="9201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Early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4DC14C-810A-95EE-FFBA-7F675C64D605}"/>
                </a:ext>
              </a:extLst>
            </p:cNvPr>
            <p:cNvGrpSpPr/>
            <p:nvPr/>
          </p:nvGrpSpPr>
          <p:grpSpPr>
            <a:xfrm>
              <a:off x="3713745" y="3375383"/>
              <a:ext cx="2357003" cy="1292662"/>
              <a:chOff x="2551705" y="4283314"/>
              <a:chExt cx="2357003" cy="129266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E7A2FC-3DA0-0E20-5F3E-2EB8B4D97686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Remarkable Institutional sectors, Minium Content, cover units in the sources of data, checking coverage is limited because of limited resources.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550D59-7487-E082-9F6C-3D72F35C1F4C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BDD646-981C-0F62-55D5-4B5E6A5C6D48}"/>
                </a:ext>
              </a:extLst>
            </p:cNvPr>
            <p:cNvGrpSpPr/>
            <p:nvPr/>
          </p:nvGrpSpPr>
          <p:grpSpPr>
            <a:xfrm>
              <a:off x="6451246" y="1138466"/>
              <a:ext cx="2394101" cy="2088232"/>
              <a:chOff x="5248647" y="1608813"/>
              <a:chExt cx="970807" cy="84677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ADFAB0-6E18-FE22-207A-F594949917D4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7B63DA-8759-769C-0613-63007D96C039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2A78F7-EA0C-B29F-912F-ED010CD0033E}"/>
                </a:ext>
              </a:extLst>
            </p:cNvPr>
            <p:cNvSpPr txBox="1"/>
            <p:nvPr/>
          </p:nvSpPr>
          <p:spPr>
            <a:xfrm>
              <a:off x="7273667" y="1891327"/>
              <a:ext cx="11421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Mature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FE8884-8977-5A1E-8C1D-C1931B280D4D}"/>
                </a:ext>
              </a:extLst>
            </p:cNvPr>
            <p:cNvGrpSpPr/>
            <p:nvPr/>
          </p:nvGrpSpPr>
          <p:grpSpPr>
            <a:xfrm>
              <a:off x="6511379" y="3076038"/>
              <a:ext cx="2357003" cy="1107996"/>
              <a:chOff x="2551705" y="4283314"/>
              <a:chExt cx="2357003" cy="110799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8E2A74-4880-66AF-A3EB-ED0D2ED8651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Administrative sources provide partial coverage, the variables attached to each unit follow international recommendations.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C818CE-28AF-80C8-91BE-170BA3A53D88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6768B5-CD8C-9EFA-CCDF-0B9BA5661E80}"/>
                </a:ext>
              </a:extLst>
            </p:cNvPr>
            <p:cNvGrpSpPr/>
            <p:nvPr/>
          </p:nvGrpSpPr>
          <p:grpSpPr>
            <a:xfrm>
              <a:off x="9188746" y="871572"/>
              <a:ext cx="2394101" cy="2088232"/>
              <a:chOff x="5248647" y="1608813"/>
              <a:chExt cx="970807" cy="84677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50D13D-3BE1-C331-22B6-9241AC73F8D7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DE70D5C-446E-4405-5F4A-AE8EFDC36A85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45E553-C92C-FB83-F8D3-5553384B29FC}"/>
                </a:ext>
              </a:extLst>
            </p:cNvPr>
            <p:cNvSpPr txBox="1"/>
            <p:nvPr/>
          </p:nvSpPr>
          <p:spPr>
            <a:xfrm>
              <a:off x="9830742" y="1624433"/>
              <a:ext cx="14710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Advanced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84EB7E-C696-8FDD-2024-1E0D31120389}"/>
                </a:ext>
              </a:extLst>
            </p:cNvPr>
            <p:cNvGrpSpPr/>
            <p:nvPr/>
          </p:nvGrpSpPr>
          <p:grpSpPr>
            <a:xfrm>
              <a:off x="9251877" y="2767252"/>
              <a:ext cx="2357003" cy="923330"/>
              <a:chOff x="2551705" y="4283314"/>
              <a:chExt cx="2357003" cy="9233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CB9FBF-C907-5E7D-F511-8F0D232264C3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Effort to expand content to includes GIS Coordinates for SBR statistical units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898D3D-0CB8-F4E3-5FD9-6952681280E5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1094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DIMENSION 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1C7D8-AB4D-43B4-9D75-177D2775B801}"/>
              </a:ext>
            </a:extLst>
          </p:cNvPr>
          <p:cNvGrpSpPr/>
          <p:nvPr/>
        </p:nvGrpSpPr>
        <p:grpSpPr>
          <a:xfrm rot="10800000">
            <a:off x="6096000" y="1703755"/>
            <a:ext cx="6095998" cy="3742403"/>
            <a:chOff x="-878469" y="1992977"/>
            <a:chExt cx="3513872" cy="3638888"/>
          </a:xfrm>
          <a:solidFill>
            <a:schemeClr val="accent6">
              <a:lumMod val="7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8E44F-9AE3-0CCD-4B20-5D12A4734370}"/>
              </a:ext>
            </a:extLst>
          </p:cNvPr>
          <p:cNvGrpSpPr/>
          <p:nvPr/>
        </p:nvGrpSpPr>
        <p:grpSpPr>
          <a:xfrm>
            <a:off x="1139478" y="3571526"/>
            <a:ext cx="4443084" cy="816826"/>
            <a:chOff x="1137082" y="2953860"/>
            <a:chExt cx="4443084" cy="816826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21F23FA0-AF11-43F2-A65A-FB12C9A7C423}"/>
                </a:ext>
              </a:extLst>
            </p:cNvPr>
            <p:cNvSpPr/>
            <p:nvPr/>
          </p:nvSpPr>
          <p:spPr>
            <a:xfrm rot="16200000">
              <a:off x="1137082" y="2980974"/>
              <a:ext cx="789712" cy="789712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5" name="그룹 21">
              <a:extLst>
                <a:ext uri="{FF2B5EF4-FFF2-40B4-BE49-F238E27FC236}">
                  <a16:creationId xmlns:a16="http://schemas.microsoft.com/office/drawing/2014/main" id="{28776E4C-DFD1-4537-B329-6FBEB04BDE4B}"/>
                </a:ext>
              </a:extLst>
            </p:cNvPr>
            <p:cNvGrpSpPr/>
            <p:nvPr/>
          </p:nvGrpSpPr>
          <p:grpSpPr>
            <a:xfrm>
              <a:off x="2075549" y="2953860"/>
              <a:ext cx="3504617" cy="713970"/>
              <a:chOff x="1688705" y="4776860"/>
              <a:chExt cx="2587987" cy="64440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62538-6F9F-428E-8EA5-803DDC5E8919}"/>
                  </a:ext>
                </a:extLst>
              </p:cNvPr>
              <p:cNvSpPr txBox="1"/>
              <p:nvPr/>
            </p:nvSpPr>
            <p:spPr>
              <a:xfrm>
                <a:off x="1691680" y="4776860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Mature Stage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A27CAB-487B-4BDD-BCB0-D79EBA236EB6}"/>
                  </a:ext>
                </a:extLst>
              </p:cNvPr>
              <p:cNvSpPr txBox="1"/>
              <p:nvPr/>
            </p:nvSpPr>
            <p:spPr>
              <a:xfrm>
                <a:off x="1688705" y="5004583"/>
                <a:ext cx="2587987" cy="41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 SBR can support monitoring of survey response and burden. </a:t>
                </a:r>
                <a:endParaRPr kumimoji="0" lang="en-T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Donut 8">
              <a:extLst>
                <a:ext uri="{FF2B5EF4-FFF2-40B4-BE49-F238E27FC236}">
                  <a16:creationId xmlns:a16="http://schemas.microsoft.com/office/drawing/2014/main" id="{EA591C09-7B9F-4CA3-A3FE-30038C5088C3}"/>
                </a:ext>
              </a:extLst>
            </p:cNvPr>
            <p:cNvSpPr/>
            <p:nvPr/>
          </p:nvSpPr>
          <p:spPr>
            <a:xfrm>
              <a:off x="1361232" y="3171781"/>
              <a:ext cx="341413" cy="408098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A6D7BE-B572-B679-A173-FDD59FEECDB9}"/>
              </a:ext>
            </a:extLst>
          </p:cNvPr>
          <p:cNvGrpSpPr/>
          <p:nvPr/>
        </p:nvGrpSpPr>
        <p:grpSpPr>
          <a:xfrm>
            <a:off x="1139479" y="2688345"/>
            <a:ext cx="4443084" cy="789711"/>
            <a:chOff x="1137083" y="2070679"/>
            <a:chExt cx="4443084" cy="789711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3B75BEC4-B42B-464F-85FE-4BB4A4868522}"/>
                </a:ext>
              </a:extLst>
            </p:cNvPr>
            <p:cNvSpPr/>
            <p:nvPr/>
          </p:nvSpPr>
          <p:spPr>
            <a:xfrm rot="16200000">
              <a:off x="1137083" y="2070679"/>
              <a:ext cx="789711" cy="789711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rgbClr val="D7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2" name="그룹 20">
              <a:extLst>
                <a:ext uri="{FF2B5EF4-FFF2-40B4-BE49-F238E27FC236}">
                  <a16:creationId xmlns:a16="http://schemas.microsoft.com/office/drawing/2014/main" id="{94A98C16-0EA4-4763-8116-AA3E215AFDDC}"/>
                </a:ext>
              </a:extLst>
            </p:cNvPr>
            <p:cNvGrpSpPr/>
            <p:nvPr/>
          </p:nvGrpSpPr>
          <p:grpSpPr>
            <a:xfrm>
              <a:off x="2075550" y="2097783"/>
              <a:ext cx="3504617" cy="713970"/>
              <a:chOff x="1688705" y="3410131"/>
              <a:chExt cx="2587987" cy="64440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0AF055-5C5D-4427-B9F9-29C757B0F8E4}"/>
                  </a:ext>
                </a:extLst>
              </p:cNvPr>
              <p:cNvSpPr txBox="1"/>
              <p:nvPr/>
            </p:nvSpPr>
            <p:spPr>
              <a:xfrm>
                <a:off x="1691680" y="3410131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Early Stage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6282E6-3CA6-44DD-BA24-FEE3B2F3E28E}"/>
                  </a:ext>
                </a:extLst>
              </p:cNvPr>
              <p:cNvSpPr txBox="1"/>
              <p:nvPr/>
            </p:nvSpPr>
            <p:spPr>
              <a:xfrm>
                <a:off x="1688705" y="3637854"/>
                <a:ext cx="2587987" cy="41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The users of the SBR have limited involvement in the SBR development and maintenance. </a:t>
                </a:r>
              </a:p>
            </p:txBody>
          </p:sp>
        </p:grp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A0038175-EE89-4018-8B1E-8A3AE9E69888}"/>
                </a:ext>
              </a:extLst>
            </p:cNvPr>
            <p:cNvSpPr/>
            <p:nvPr/>
          </p:nvSpPr>
          <p:spPr>
            <a:xfrm>
              <a:off x="1351301" y="2284896"/>
              <a:ext cx="361277" cy="36127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B971DF-CE34-0FFE-94F3-756254B1A39A}"/>
              </a:ext>
            </a:extLst>
          </p:cNvPr>
          <p:cNvGrpSpPr/>
          <p:nvPr/>
        </p:nvGrpSpPr>
        <p:grpSpPr>
          <a:xfrm>
            <a:off x="1203286" y="1745829"/>
            <a:ext cx="4379278" cy="780332"/>
            <a:chOff x="1200890" y="1128163"/>
            <a:chExt cx="4379278" cy="780332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B531FF02-BE28-46AA-AF11-A4D26B29222A}"/>
                </a:ext>
              </a:extLst>
            </p:cNvPr>
            <p:cNvSpPr/>
            <p:nvPr/>
          </p:nvSpPr>
          <p:spPr>
            <a:xfrm rot="16200000">
              <a:off x="1200890" y="1128163"/>
              <a:ext cx="705440" cy="705440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그룹 10">
              <a:extLst>
                <a:ext uri="{FF2B5EF4-FFF2-40B4-BE49-F238E27FC236}">
                  <a16:creationId xmlns:a16="http://schemas.microsoft.com/office/drawing/2014/main" id="{508EB416-E3B4-4FFF-B0A7-889DBEC6AA36}"/>
                </a:ext>
              </a:extLst>
            </p:cNvPr>
            <p:cNvGrpSpPr/>
            <p:nvPr/>
          </p:nvGrpSpPr>
          <p:grpSpPr>
            <a:xfrm>
              <a:off x="2075551" y="1194527"/>
              <a:ext cx="3504617" cy="713968"/>
              <a:chOff x="1688705" y="2043404"/>
              <a:chExt cx="2587987" cy="6444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08AB84-CEDB-40B4-A89A-9A0F34316573}"/>
                  </a:ext>
                </a:extLst>
              </p:cNvPr>
              <p:cNvSpPr txBox="1"/>
              <p:nvPr/>
            </p:nvSpPr>
            <p:spPr>
              <a:xfrm>
                <a:off x="1691680" y="2043404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Preliminary stage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27952-0E91-486F-9345-64434F18016E}"/>
                  </a:ext>
                </a:extLst>
              </p:cNvPr>
              <p:cNvSpPr txBox="1"/>
              <p:nvPr/>
            </p:nvSpPr>
            <p:spPr>
              <a:xfrm>
                <a:off x="1688705" y="2271125"/>
                <a:ext cx="2587987" cy="41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Frame development process is not standardized in the process of economic programs</a:t>
                </a:r>
              </a:p>
            </p:txBody>
          </p:sp>
        </p:grp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F7045360-03BD-4682-BBC0-C4C29DC1C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6271" y="1302063"/>
              <a:ext cx="354676" cy="3576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EC1311-67D9-3B21-450C-39EDF2417894}"/>
              </a:ext>
            </a:extLst>
          </p:cNvPr>
          <p:cNvGrpSpPr/>
          <p:nvPr/>
        </p:nvGrpSpPr>
        <p:grpSpPr>
          <a:xfrm>
            <a:off x="1119015" y="4604516"/>
            <a:ext cx="4463546" cy="849518"/>
            <a:chOff x="1116619" y="3986850"/>
            <a:chExt cx="4463546" cy="849518"/>
          </a:xfrm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029D52E8-9D17-6642-D98B-726AA3D9CA52}"/>
                </a:ext>
              </a:extLst>
            </p:cNvPr>
            <p:cNvSpPr/>
            <p:nvPr/>
          </p:nvSpPr>
          <p:spPr>
            <a:xfrm rot="16200000">
              <a:off x="1116619" y="4046657"/>
              <a:ext cx="789711" cy="789711"/>
            </a:xfrm>
            <a:prstGeom prst="blockArc">
              <a:avLst>
                <a:gd name="adj1" fmla="val 5367016"/>
                <a:gd name="adj2" fmla="val 206845"/>
                <a:gd name="adj3" fmla="val 1700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1" name="그룹 20">
              <a:extLst>
                <a:ext uri="{FF2B5EF4-FFF2-40B4-BE49-F238E27FC236}">
                  <a16:creationId xmlns:a16="http://schemas.microsoft.com/office/drawing/2014/main" id="{81EF1179-DB8A-ED9D-A08F-09997AACE9C0}"/>
                </a:ext>
              </a:extLst>
            </p:cNvPr>
            <p:cNvGrpSpPr/>
            <p:nvPr/>
          </p:nvGrpSpPr>
          <p:grpSpPr>
            <a:xfrm>
              <a:off x="2075548" y="3986850"/>
              <a:ext cx="3504617" cy="529307"/>
              <a:chOff x="1688705" y="3410129"/>
              <a:chExt cx="2587987" cy="47773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BDF81C-E047-AC44-420D-BD4B4C144406}"/>
                  </a:ext>
                </a:extLst>
              </p:cNvPr>
              <p:cNvSpPr txBox="1"/>
              <p:nvPr/>
            </p:nvSpPr>
            <p:spPr>
              <a:xfrm>
                <a:off x="1691680" y="3410129"/>
                <a:ext cx="2585012" cy="2777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Advanced Stage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8FF8B6-A7FA-57B2-9B25-FC18B7DF8B2B}"/>
                  </a:ext>
                </a:extLst>
              </p:cNvPr>
              <p:cNvSpPr txBox="1"/>
              <p:nvPr/>
            </p:nvSpPr>
            <p:spPr>
              <a:xfrm>
                <a:off x="1688705" y="3637854"/>
                <a:ext cx="2587987" cy="25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C6C4182-BE8A-08FA-EE52-F7CC3A15B2F6}"/>
                </a:ext>
              </a:extLst>
            </p:cNvPr>
            <p:cNvSpPr/>
            <p:nvPr/>
          </p:nvSpPr>
          <p:spPr>
            <a:xfrm>
              <a:off x="1329029" y="4259067"/>
              <a:ext cx="364891" cy="36489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4904BF7-67A5-5C70-1FF6-275F81E628D7}"/>
              </a:ext>
            </a:extLst>
          </p:cNvPr>
          <p:cNvSpPr txBox="1">
            <a:spLocks/>
          </p:cNvSpPr>
          <p:nvPr/>
        </p:nvSpPr>
        <p:spPr>
          <a:xfrm>
            <a:off x="6398377" y="1927547"/>
            <a:ext cx="5633202" cy="2629244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>
                <a:solidFill>
                  <a:schemeClr val="bg1"/>
                </a:solidFill>
              </a:rPr>
              <a:t>Use of SBR</a:t>
            </a:r>
          </a:p>
          <a:p>
            <a:pPr marL="57145" indent="-285750" defTabSz="9144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Providing Sampling Frames</a:t>
            </a:r>
          </a:p>
          <a:p>
            <a:pPr marL="457213" lvl="1" defTabSz="914400"/>
            <a:r>
              <a:rPr lang="en-US" sz="1600" dirty="0">
                <a:solidFill>
                  <a:schemeClr val="bg1"/>
                </a:solidFill>
              </a:rPr>
              <a:t>Within NBS and </a:t>
            </a:r>
          </a:p>
          <a:p>
            <a:pPr marL="457213" lvl="1" defTabSz="914400"/>
            <a:r>
              <a:rPr lang="en-US" sz="1600" dirty="0">
                <a:solidFill>
                  <a:schemeClr val="bg1"/>
                </a:solidFill>
              </a:rPr>
              <a:t>Other organizations</a:t>
            </a:r>
          </a:p>
          <a:p>
            <a:pPr marL="57145" indent="-285750" defTabSz="9144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enabling measurement of respondent burden</a:t>
            </a:r>
          </a:p>
          <a:p>
            <a:pPr marL="57145" indent="-285750" defTabSz="9144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Facilitate application of Standards such as ISIC Rev.4 to units</a:t>
            </a:r>
          </a:p>
          <a:p>
            <a:pPr marL="0" defTabSz="914400"/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TZ" dirty="0"/>
          </a:p>
        </p:txBody>
      </p:sp>
      <p:pic>
        <p:nvPicPr>
          <p:cNvPr id="41" name="Picture 351">
            <a:extLst>
              <a:ext uri="{FF2B5EF4-FFF2-40B4-BE49-F238E27FC236}">
                <a16:creationId xmlns:a16="http://schemas.microsoft.com/office/drawing/2014/main" id="{7C0B6F1A-1C24-5F81-4790-574F5EDE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91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DF0CD53-93B2-645C-7C5E-E37DCA4C8C24}"/>
              </a:ext>
            </a:extLst>
          </p:cNvPr>
          <p:cNvSpPr/>
          <p:nvPr/>
        </p:nvSpPr>
        <p:spPr>
          <a:xfrm>
            <a:off x="-269658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4C8301-278B-89AD-87F0-7AD9F08CBC87}"/>
              </a:ext>
            </a:extLst>
          </p:cNvPr>
          <p:cNvSpPr/>
          <p:nvPr/>
        </p:nvSpPr>
        <p:spPr>
          <a:xfrm>
            <a:off x="11595344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CB0F0D-6496-F323-32BA-6514A6AD24EC}"/>
              </a:ext>
            </a:extLst>
          </p:cNvPr>
          <p:cNvSpPr/>
          <p:nvPr/>
        </p:nvSpPr>
        <p:spPr>
          <a:xfrm>
            <a:off x="-1299411" y="-1094874"/>
            <a:ext cx="4186990" cy="284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A2FD4A-6CA6-B74D-E9DC-ADFFB05702E0}"/>
              </a:ext>
            </a:extLst>
          </p:cNvPr>
          <p:cNvSpPr/>
          <p:nvPr/>
        </p:nvSpPr>
        <p:spPr>
          <a:xfrm rot="17497456">
            <a:off x="-1309716" y="-928877"/>
            <a:ext cx="2347602" cy="959164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E66EFD-504A-7FDB-D315-79469D103345}"/>
              </a:ext>
            </a:extLst>
          </p:cNvPr>
          <p:cNvSpPr/>
          <p:nvPr/>
        </p:nvSpPr>
        <p:spPr>
          <a:xfrm rot="17412449">
            <a:off x="-1038590" y="399240"/>
            <a:ext cx="2347602" cy="72683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B1E6EA-66BF-C755-CAB4-49E8C91CB831}"/>
              </a:ext>
            </a:extLst>
          </p:cNvPr>
          <p:cNvSpPr/>
          <p:nvPr/>
        </p:nvSpPr>
        <p:spPr>
          <a:xfrm rot="17367604">
            <a:off x="-972739" y="710435"/>
            <a:ext cx="2347602" cy="185929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799F0C-1A45-0CF8-8BEE-B17E9AA7A7C6}"/>
              </a:ext>
            </a:extLst>
          </p:cNvPr>
          <p:cNvSpPr/>
          <p:nvPr/>
        </p:nvSpPr>
        <p:spPr>
          <a:xfrm rot="17412449">
            <a:off x="-807879" y="889381"/>
            <a:ext cx="2347602" cy="109358"/>
          </a:xfrm>
          <a:prstGeom prst="rect">
            <a:avLst/>
          </a:prstGeom>
          <a:solidFill>
            <a:srgbClr val="169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35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3A6314-CABA-0747-D59F-9B967C47229B}"/>
              </a:ext>
            </a:extLst>
          </p:cNvPr>
          <p:cNvSpPr/>
          <p:nvPr/>
        </p:nvSpPr>
        <p:spPr>
          <a:xfrm>
            <a:off x="0" y="6027938"/>
            <a:ext cx="2036046" cy="83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00354D8-6BA8-B986-428E-680A02DBF1C5}"/>
              </a:ext>
            </a:extLst>
          </p:cNvPr>
          <p:cNvSpPr/>
          <p:nvPr/>
        </p:nvSpPr>
        <p:spPr>
          <a:xfrm>
            <a:off x="-94774" y="-836"/>
            <a:ext cx="1515310" cy="6858836"/>
          </a:xfrm>
          <a:prstGeom prst="rect">
            <a:avLst/>
          </a:prstGeom>
          <a:solidFill>
            <a:srgbClr val="70EA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46605C-B3AE-35C5-6745-5D32B3D19FB0}"/>
              </a:ext>
            </a:extLst>
          </p:cNvPr>
          <p:cNvSpPr/>
          <p:nvPr/>
        </p:nvSpPr>
        <p:spPr>
          <a:xfrm>
            <a:off x="1420005" y="-836"/>
            <a:ext cx="1515310" cy="685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446371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DIMENSION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1604663" y="1411494"/>
            <a:ext cx="899503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Supports the data storage, maintenance, update, dissemination and Archiving of SBRs microdata.</a:t>
            </a:r>
          </a:p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SBR receive data from administrative sources manually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i.e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(excel sheet)</a:t>
            </a:r>
          </a:p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No defined simple database structure for SBR</a:t>
            </a:r>
          </a:p>
          <a:p>
            <a:pPr marL="171450" marR="0" lvl="0" indent="-17145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No Special web portals to support companies to update their information in the SBR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6F1FBC-0452-8E51-81B9-CDB94FAE163F}"/>
              </a:ext>
            </a:extLst>
          </p:cNvPr>
          <p:cNvSpPr/>
          <p:nvPr/>
        </p:nvSpPr>
        <p:spPr>
          <a:xfrm>
            <a:off x="1382427" y="-836"/>
            <a:ext cx="8803908" cy="728786"/>
          </a:xfrm>
          <a:prstGeom prst="rect">
            <a:avLst/>
          </a:prstGeom>
          <a:gradFill flip="none" rotWithShape="1">
            <a:gsLst>
              <a:gs pos="0">
                <a:srgbClr val="70EACE"/>
              </a:gs>
              <a:gs pos="7000">
                <a:srgbClr val="70EACE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1604663" y="18880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DIMENSION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1622419" y="884761"/>
            <a:ext cx="53566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IT ENVIRONMENT</a:t>
            </a:r>
          </a:p>
        </p:txBody>
      </p:sp>
      <p:pic>
        <p:nvPicPr>
          <p:cNvPr id="48" name="Picture 351">
            <a:extLst>
              <a:ext uri="{FF2B5EF4-FFF2-40B4-BE49-F238E27FC236}">
                <a16:creationId xmlns:a16="http://schemas.microsoft.com/office/drawing/2014/main" id="{664D1C45-202A-A4CD-04E3-CD319BCA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5E3571D-05EF-C4C9-4D75-2F0AE8149FE5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70EA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4E7FD0E-7D09-6319-765A-F5617F75EB1F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70EA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5B1A0-72AE-21D3-50F4-6B732C3C4B9A}"/>
              </a:ext>
            </a:extLst>
          </p:cNvPr>
          <p:cNvGrpSpPr/>
          <p:nvPr/>
        </p:nvGrpSpPr>
        <p:grpSpPr>
          <a:xfrm>
            <a:off x="1246237" y="2319266"/>
            <a:ext cx="10566504" cy="3532218"/>
            <a:chOff x="1016343" y="871572"/>
            <a:chExt cx="10566504" cy="35322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53D2ED-170B-F5EC-1B53-ADF04F8060C6}"/>
                </a:ext>
              </a:extLst>
            </p:cNvPr>
            <p:cNvGrpSpPr/>
            <p:nvPr/>
          </p:nvGrpSpPr>
          <p:grpSpPr>
            <a:xfrm>
              <a:off x="1016343" y="1743706"/>
              <a:ext cx="2394101" cy="2088232"/>
              <a:chOff x="5248647" y="1608813"/>
              <a:chExt cx="970807" cy="84677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F559673-F111-58D2-AF2D-C696E99D1042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5EF576-BAC4-66C3-13F7-DEEBF3ED27A6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575D55-854C-E33A-0C5C-1B41E2E78B71}"/>
                </a:ext>
              </a:extLst>
            </p:cNvPr>
            <p:cNvSpPr txBox="1"/>
            <p:nvPr/>
          </p:nvSpPr>
          <p:spPr>
            <a:xfrm>
              <a:off x="1504304" y="2496567"/>
              <a:ext cx="16536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CBE7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Preliminary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BE7A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DE693B1-6E41-EA70-6539-28C32DC40A94}"/>
                </a:ext>
              </a:extLst>
            </p:cNvPr>
            <p:cNvGrpSpPr/>
            <p:nvPr/>
          </p:nvGrpSpPr>
          <p:grpSpPr>
            <a:xfrm>
              <a:off x="1127741" y="3665126"/>
              <a:ext cx="2357003" cy="738664"/>
              <a:chOff x="2551705" y="4283314"/>
              <a:chExt cx="2357003" cy="73866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9E42383-9F22-89AC-6C57-5156F4F2639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No integrated SBR database,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Uses excel spreadsheets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4C3AA7D-1CCE-2DB7-E752-4C6253EB5CD5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7791B9-BF22-0EAA-6317-0D53A8044872}"/>
                </a:ext>
              </a:extLst>
            </p:cNvPr>
            <p:cNvGrpSpPr/>
            <p:nvPr/>
          </p:nvGrpSpPr>
          <p:grpSpPr>
            <a:xfrm>
              <a:off x="3713746" y="1485202"/>
              <a:ext cx="2394101" cy="2088232"/>
              <a:chOff x="5248647" y="1608813"/>
              <a:chExt cx="970807" cy="84677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C77EFF3-D2CD-996A-E603-4DE3F40DE271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679500-8A76-5DCA-9D4F-BC1F8DB347E7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1223B6-BD63-D809-1017-52D8F8A1B40D}"/>
                </a:ext>
              </a:extLst>
            </p:cNvPr>
            <p:cNvSpPr txBox="1"/>
            <p:nvPr/>
          </p:nvSpPr>
          <p:spPr>
            <a:xfrm>
              <a:off x="4639016" y="2238063"/>
              <a:ext cx="9201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Early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EFED89-7330-2980-9048-9C6AEF65DC06}"/>
                </a:ext>
              </a:extLst>
            </p:cNvPr>
            <p:cNvGrpSpPr/>
            <p:nvPr/>
          </p:nvGrpSpPr>
          <p:grpSpPr>
            <a:xfrm>
              <a:off x="3790613" y="3375043"/>
              <a:ext cx="2357003" cy="738664"/>
              <a:chOff x="2551705" y="4283314"/>
              <a:chExt cx="2357003" cy="73866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893AA67-7A1C-209D-28F9-1C6B30149EBB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Limited organization of IT infrastructure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F6ADDCF-8437-EA42-A4A8-FDF9D511085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F62FFE-4118-42A6-D390-BC9CAFAE2FEA}"/>
                </a:ext>
              </a:extLst>
            </p:cNvPr>
            <p:cNvGrpSpPr/>
            <p:nvPr/>
          </p:nvGrpSpPr>
          <p:grpSpPr>
            <a:xfrm>
              <a:off x="6451246" y="1138466"/>
              <a:ext cx="2394101" cy="2088232"/>
              <a:chOff x="5248647" y="1608813"/>
              <a:chExt cx="970807" cy="84677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759FBF8-464A-18BB-8A53-17DAA290E3FB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rgbClr val="00B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8DCF205-E4BA-E47B-11E8-396B96289D80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56408C-053A-A5DC-BF56-215EE8DED33B}"/>
                </a:ext>
              </a:extLst>
            </p:cNvPr>
            <p:cNvSpPr txBox="1"/>
            <p:nvPr/>
          </p:nvSpPr>
          <p:spPr>
            <a:xfrm>
              <a:off x="7273667" y="1891327"/>
              <a:ext cx="11421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Mature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830261-6AB6-5DCF-3370-697FCE82DB36}"/>
                </a:ext>
              </a:extLst>
            </p:cNvPr>
            <p:cNvGrpSpPr/>
            <p:nvPr/>
          </p:nvGrpSpPr>
          <p:grpSpPr>
            <a:xfrm>
              <a:off x="9188746" y="871572"/>
              <a:ext cx="2394101" cy="2088232"/>
              <a:chOff x="5248647" y="1608813"/>
              <a:chExt cx="970807" cy="84677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4D59BCA-469A-B587-B65E-4FFB0B635BDF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A25E48A-F164-DEE3-9670-0CE1C6FB12A0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C9F0F8-61A7-36FA-47E6-F93C25A724B7}"/>
                </a:ext>
              </a:extLst>
            </p:cNvPr>
            <p:cNvSpPr txBox="1"/>
            <p:nvPr/>
          </p:nvSpPr>
          <p:spPr>
            <a:xfrm>
              <a:off x="9830742" y="1624433"/>
              <a:ext cx="14710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Advanced Stage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57622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697E533-A018-C436-E854-E905075AA25D}"/>
              </a:ext>
            </a:extLst>
          </p:cNvPr>
          <p:cNvSpPr/>
          <p:nvPr/>
        </p:nvSpPr>
        <p:spPr>
          <a:xfrm>
            <a:off x="-1299411" y="-1094874"/>
            <a:ext cx="4186990" cy="284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C8737F5-73F4-235E-25D9-E417CBD36233}"/>
              </a:ext>
            </a:extLst>
          </p:cNvPr>
          <p:cNvSpPr/>
          <p:nvPr/>
        </p:nvSpPr>
        <p:spPr>
          <a:xfrm>
            <a:off x="679768" y="0"/>
            <a:ext cx="11512232" cy="890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ED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2B945B2-03A5-B418-2B64-F0978B2D4C53}"/>
              </a:ext>
            </a:extLst>
          </p:cNvPr>
          <p:cNvSpPr/>
          <p:nvPr/>
        </p:nvSpPr>
        <p:spPr>
          <a:xfrm rot="17497456">
            <a:off x="-1309716" y="-928877"/>
            <a:ext cx="2347602" cy="959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0B3DA4-B2C8-8499-2498-A9909ED5637E}"/>
              </a:ext>
            </a:extLst>
          </p:cNvPr>
          <p:cNvSpPr/>
          <p:nvPr/>
        </p:nvSpPr>
        <p:spPr>
          <a:xfrm rot="17412449">
            <a:off x="-1038590" y="399240"/>
            <a:ext cx="2347602" cy="726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4B0E2DB-F762-8030-B7DC-D1A4E9709EAD}"/>
              </a:ext>
            </a:extLst>
          </p:cNvPr>
          <p:cNvSpPr/>
          <p:nvPr/>
        </p:nvSpPr>
        <p:spPr>
          <a:xfrm rot="17367604">
            <a:off x="-972739" y="710435"/>
            <a:ext cx="2347602" cy="185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A9E6D-89CF-A1F3-8FD4-21BFE9EAF032}"/>
              </a:ext>
            </a:extLst>
          </p:cNvPr>
          <p:cNvSpPr/>
          <p:nvPr/>
        </p:nvSpPr>
        <p:spPr>
          <a:xfrm rot="17412449">
            <a:off x="-807879" y="889381"/>
            <a:ext cx="2347602" cy="1093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Top Corners Snipped 73">
            <a:extLst>
              <a:ext uri="{FF2B5EF4-FFF2-40B4-BE49-F238E27FC236}">
                <a16:creationId xmlns:a16="http://schemas.microsoft.com/office/drawing/2014/main" id="{98A86B44-FCCC-D08F-D328-815A93917D56}"/>
              </a:ext>
            </a:extLst>
          </p:cNvPr>
          <p:cNvSpPr/>
          <p:nvPr/>
        </p:nvSpPr>
        <p:spPr>
          <a:xfrm>
            <a:off x="444802" y="314293"/>
            <a:ext cx="1660358" cy="58090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Top Corners Snipped 74">
            <a:extLst>
              <a:ext uri="{FF2B5EF4-FFF2-40B4-BE49-F238E27FC236}">
                <a16:creationId xmlns:a16="http://schemas.microsoft.com/office/drawing/2014/main" id="{0F8250F5-52D7-49D1-E7A4-C203F1365A93}"/>
              </a:ext>
            </a:extLst>
          </p:cNvPr>
          <p:cNvSpPr/>
          <p:nvPr/>
        </p:nvSpPr>
        <p:spPr>
          <a:xfrm>
            <a:off x="586152" y="33026"/>
            <a:ext cx="1660358" cy="58090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332" y="11910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Dimension 7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561858" y="2558027"/>
            <a:ext cx="3044834" cy="2576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5140848" y="1924417"/>
            <a:ext cx="191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PRELIMINARY STAGE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580003" y="371378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EARLY STAGE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9F6C7F1-5AED-E1DA-BB0C-33DDA7B1807F}"/>
              </a:ext>
            </a:extLst>
          </p:cNvPr>
          <p:cNvSpPr/>
          <p:nvPr/>
        </p:nvSpPr>
        <p:spPr>
          <a:xfrm>
            <a:off x="7956546" y="4426053"/>
            <a:ext cx="3662118" cy="970420"/>
          </a:xfrm>
          <a:prstGeom prst="roundRect">
            <a:avLst/>
          </a:prstGeom>
          <a:solidFill>
            <a:srgbClr val="7DE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922808" y="3603194"/>
            <a:ext cx="191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ADVANCED STAGE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5963A4E-05CB-8DA8-F558-300AB2E539F4}"/>
              </a:ext>
            </a:extLst>
          </p:cNvPr>
          <p:cNvSpPr/>
          <p:nvPr/>
        </p:nvSpPr>
        <p:spPr>
          <a:xfrm>
            <a:off x="562264" y="4401464"/>
            <a:ext cx="3662118" cy="970420"/>
          </a:xfrm>
          <a:prstGeom prst="roundRect">
            <a:avLst/>
          </a:prstGeom>
          <a:solidFill>
            <a:srgbClr val="A8F2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8ED5BC6-0D0F-0904-B992-81B683F2BBAB}"/>
              </a:ext>
            </a:extLst>
          </p:cNvPr>
          <p:cNvSpPr/>
          <p:nvPr/>
        </p:nvSpPr>
        <p:spPr>
          <a:xfrm>
            <a:off x="564742" y="2211128"/>
            <a:ext cx="3662118" cy="970420"/>
          </a:xfrm>
          <a:prstGeom prst="roundRect">
            <a:avLst/>
          </a:prstGeom>
          <a:solidFill>
            <a:srgbClr val="B3D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17BFF1C-B29F-8511-D438-574D9FAEC215}"/>
              </a:ext>
            </a:extLst>
          </p:cNvPr>
          <p:cNvSpPr/>
          <p:nvPr/>
        </p:nvSpPr>
        <p:spPr>
          <a:xfrm>
            <a:off x="7892281" y="2246551"/>
            <a:ext cx="3662118" cy="970420"/>
          </a:xfrm>
          <a:prstGeom prst="roundRect">
            <a:avLst/>
          </a:prstGeom>
          <a:solidFill>
            <a:srgbClr val="B9BA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5140848" y="5296607"/>
            <a:ext cx="191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MATURE </a:t>
            </a:r>
          </a:p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STAGE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924704" y="1992354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816080" y="1992354"/>
            <a:ext cx="1418150" cy="1419242"/>
            <a:chOff x="1480223" y="2420888"/>
            <a:chExt cx="1557468" cy="1549192"/>
          </a:xfrm>
          <a:solidFill>
            <a:srgbClr val="56587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925250" y="4245466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818441" y="4250236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15872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38019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40390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17315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C01C247-D334-4DA1-B789-066797270551}"/>
              </a:ext>
            </a:extLst>
          </p:cNvPr>
          <p:cNvSpPr txBox="1"/>
          <p:nvPr/>
        </p:nvSpPr>
        <p:spPr>
          <a:xfrm>
            <a:off x="920799" y="4621652"/>
            <a:ext cx="27529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Consideration of interoperability with other registers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41F31E-EE7C-4479-B559-5C912FF6F894}"/>
              </a:ext>
            </a:extLst>
          </p:cNvPr>
          <p:cNvSpPr txBox="1"/>
          <p:nvPr/>
        </p:nvSpPr>
        <p:spPr>
          <a:xfrm>
            <a:off x="916864" y="2509192"/>
            <a:ext cx="27529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Consideration of interoperability with other registers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3401FF-AC42-4418-8F84-B4E817C60937}"/>
              </a:ext>
            </a:extLst>
          </p:cNvPr>
          <p:cNvSpPr txBox="1"/>
          <p:nvPr/>
        </p:nvSpPr>
        <p:spPr>
          <a:xfrm>
            <a:off x="8537248" y="4621652"/>
            <a:ext cx="273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Consideration of interoperability with other registers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2FD9AD-5F27-41E3-B070-DDC6F37BB404}"/>
              </a:ext>
            </a:extLst>
          </p:cNvPr>
          <p:cNvSpPr txBox="1"/>
          <p:nvPr/>
        </p:nvSpPr>
        <p:spPr>
          <a:xfrm>
            <a:off x="8399909" y="2509192"/>
            <a:ext cx="273395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Consideration of interoperability with other registers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5C697C-D6C3-BC46-66A8-F9F74AFA5808}"/>
              </a:ext>
            </a:extLst>
          </p:cNvPr>
          <p:cNvGrpSpPr/>
          <p:nvPr/>
        </p:nvGrpSpPr>
        <p:grpSpPr>
          <a:xfrm>
            <a:off x="4631699" y="3003325"/>
            <a:ext cx="2972465" cy="1393559"/>
            <a:chOff x="2551706" y="4283314"/>
            <a:chExt cx="1536592" cy="98151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15A82B-575C-6642-BD06-EDE51D23B10E}"/>
                </a:ext>
              </a:extLst>
            </p:cNvPr>
            <p:cNvSpPr txBox="1"/>
            <p:nvPr/>
          </p:nvSpPr>
          <p:spPr>
            <a:xfrm>
              <a:off x="2551706" y="4560313"/>
              <a:ext cx="1536592" cy="70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Arial"/>
                  <a:cs typeface="Arial" pitchFamily="34" charset="0"/>
                </a:rPr>
                <a:t>ability of an SBR to communicate and exchange standardized data with other registers.(National and international)</a:t>
              </a:r>
            </a:p>
            <a:p>
              <a:pPr marL="171450" marR="0" lvl="0" indent="-17145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lang="en-US" altLang="ko-KR" sz="1200" dirty="0">
                <a:solidFill>
                  <a:schemeClr val="bg2">
                    <a:lumMod val="25000"/>
                  </a:schemeClr>
                </a:solidFill>
                <a:latin typeface="Arial"/>
                <a:cs typeface="Arial" pitchFamily="34" charset="0"/>
              </a:endParaRPr>
            </a:p>
            <a:p>
              <a:pPr marL="171450" marR="0" lvl="0" indent="-17145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sz="1100" dirty="0"/>
                <a:t>Not yet done</a:t>
              </a:r>
              <a:endParaRPr lang="en-US" altLang="ko-KR" sz="1200" dirty="0">
                <a:solidFill>
                  <a:schemeClr val="bg2">
                    <a:lumMod val="25000"/>
                  </a:scheme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063722D-4C99-1BD6-7604-CF52353A7AA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19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Interoperability</a:t>
              </a:r>
            </a:p>
          </p:txBody>
        </p:sp>
      </p:grp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D9405923-413D-DE08-F42E-0E0769EC02CC}"/>
              </a:ext>
            </a:extLst>
          </p:cNvPr>
          <p:cNvSpPr/>
          <p:nvPr/>
        </p:nvSpPr>
        <p:spPr>
          <a:xfrm>
            <a:off x="6990661" y="2045144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07B617C-AF5D-9A4D-2248-8891DD9AF1F4}"/>
              </a:ext>
            </a:extLst>
          </p:cNvPr>
          <p:cNvSpPr/>
          <p:nvPr/>
        </p:nvSpPr>
        <p:spPr>
          <a:xfrm rot="5400000">
            <a:off x="7753027" y="2889175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1BBC618-459E-080F-6751-9E74B32055D9}"/>
              </a:ext>
            </a:extLst>
          </p:cNvPr>
          <p:cNvSpPr/>
          <p:nvPr/>
        </p:nvSpPr>
        <p:spPr>
          <a:xfrm rot="10800000">
            <a:off x="7021069" y="5309073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8C87480-60DC-08C6-4527-242345EE313F}"/>
              </a:ext>
            </a:extLst>
          </p:cNvPr>
          <p:cNvSpPr/>
          <p:nvPr/>
        </p:nvSpPr>
        <p:spPr>
          <a:xfrm rot="5400000">
            <a:off x="7766339" y="4589034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C891E373-3962-5600-E90D-C3B7EB5692E9}"/>
              </a:ext>
            </a:extLst>
          </p:cNvPr>
          <p:cNvSpPr/>
          <p:nvPr/>
        </p:nvSpPr>
        <p:spPr>
          <a:xfrm rot="10800000">
            <a:off x="4594331" y="5321091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946FA203-1751-3F4D-E5FE-15F55B347E57}"/>
              </a:ext>
            </a:extLst>
          </p:cNvPr>
          <p:cNvSpPr/>
          <p:nvPr/>
        </p:nvSpPr>
        <p:spPr>
          <a:xfrm rot="16200000">
            <a:off x="3849530" y="4499199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78EF714-B866-E1D0-06B4-9E60ED3374DE}"/>
              </a:ext>
            </a:extLst>
          </p:cNvPr>
          <p:cNvSpPr/>
          <p:nvPr/>
        </p:nvSpPr>
        <p:spPr>
          <a:xfrm>
            <a:off x="4655111" y="2045144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6B74CC8-2E4D-7C56-59D0-BCE3CADF2F67}"/>
              </a:ext>
            </a:extLst>
          </p:cNvPr>
          <p:cNvSpPr/>
          <p:nvPr/>
        </p:nvSpPr>
        <p:spPr>
          <a:xfrm rot="16200000">
            <a:off x="3825015" y="2866199"/>
            <a:ext cx="558934" cy="2804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351">
            <a:extLst>
              <a:ext uri="{FF2B5EF4-FFF2-40B4-BE49-F238E27FC236}">
                <a16:creationId xmlns:a16="http://schemas.microsoft.com/office/drawing/2014/main" id="{E96C3AD6-81D8-5ACC-D366-8DAC1399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8C239B1-4AC9-7D2B-D3C8-04149435676B}"/>
              </a:ext>
            </a:extLst>
          </p:cNvPr>
          <p:cNvSpPr/>
          <p:nvPr/>
        </p:nvSpPr>
        <p:spPr>
          <a:xfrm>
            <a:off x="-22153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5658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9156A47-BD56-AB2E-C0D6-EF49FEFBD710}"/>
              </a:ext>
            </a:extLst>
          </p:cNvPr>
          <p:cNvSpPr/>
          <p:nvPr/>
        </p:nvSpPr>
        <p:spPr>
          <a:xfrm>
            <a:off x="1164347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5658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715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F5AAF2F-CA51-DFE5-B616-0AB2E450F9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b="26187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921EC28-1C38-44DD-E1FF-790F584BA262}"/>
              </a:ext>
            </a:extLst>
          </p:cNvPr>
          <p:cNvSpPr/>
          <p:nvPr/>
        </p:nvSpPr>
        <p:spPr>
          <a:xfrm>
            <a:off x="-205649" y="-88135"/>
            <a:ext cx="12603297" cy="33538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305" y="923392"/>
            <a:ext cx="10866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COUNTRY SITUATION ON SBR MATURITY MODEL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759227"/>
            <a:ext cx="7164288" cy="6206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759227"/>
            <a:ext cx="6096000" cy="620688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351">
            <a:extLst>
              <a:ext uri="{FF2B5EF4-FFF2-40B4-BE49-F238E27FC236}">
                <a16:creationId xmlns:a16="http://schemas.microsoft.com/office/drawing/2014/main" id="{E07B2426-FC77-32D1-98B8-39EBB421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29" y="2610450"/>
            <a:ext cx="1215379" cy="13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3372EF-7E41-BD26-CD18-61F64074FCF5}"/>
              </a:ext>
            </a:extLst>
          </p:cNvPr>
          <p:cNvSpPr txBox="1"/>
          <p:nvPr/>
        </p:nvSpPr>
        <p:spPr>
          <a:xfrm>
            <a:off x="255178" y="3896204"/>
            <a:ext cx="6103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Assessments of SBR have not  yet being done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3D3F57-9879-F7E4-6616-DC2CAC02196E}"/>
              </a:ext>
            </a:extLst>
          </p:cNvPr>
          <p:cNvGrpSpPr/>
          <p:nvPr/>
        </p:nvGrpSpPr>
        <p:grpSpPr>
          <a:xfrm>
            <a:off x="696876" y="4671124"/>
            <a:ext cx="3641433" cy="1616000"/>
            <a:chOff x="2551706" y="4283314"/>
            <a:chExt cx="1536592" cy="525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97366-AD64-5206-0C01-F42611B5E598}"/>
                </a:ext>
              </a:extLst>
            </p:cNvPr>
            <p:cNvSpPr txBox="1"/>
            <p:nvPr/>
          </p:nvSpPr>
          <p:spPr>
            <a:xfrm>
              <a:off x="2551706" y="4458485"/>
              <a:ext cx="1536592" cy="35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Arial"/>
                  <a:cs typeface="Arial" pitchFamily="34" charset="0"/>
                </a:rPr>
                <a:t>Awareness</a:t>
              </a:r>
            </a:p>
            <a:p>
              <a:pPr marL="171450" marR="0" lvl="0" indent="-171450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Arial"/>
                  <a:cs typeface="Arial" pitchFamily="34" charset="0"/>
                </a:rPr>
                <a:t>Knowledge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8CC25F-2F33-E0CC-DB20-D83638C652F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1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Why?</a:t>
              </a:r>
              <a:endPara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14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E60E93-CEEE-83F5-D12C-E8BFBA2E9DFC}"/>
              </a:ext>
            </a:extLst>
          </p:cNvPr>
          <p:cNvSpPr/>
          <p:nvPr/>
        </p:nvSpPr>
        <p:spPr>
          <a:xfrm>
            <a:off x="-395037" y="5321636"/>
            <a:ext cx="12982074" cy="160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8AA41F-710B-2744-F87D-40AB2025F2FF}"/>
              </a:ext>
            </a:extLst>
          </p:cNvPr>
          <p:cNvSpPr/>
          <p:nvPr/>
        </p:nvSpPr>
        <p:spPr>
          <a:xfrm>
            <a:off x="-577516" y="-385011"/>
            <a:ext cx="12982074" cy="160961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b="1" dirty="0"/>
              <a:t>Outline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5D3379-52FA-5EDA-670E-9262290B0416}"/>
              </a:ext>
            </a:extLst>
          </p:cNvPr>
          <p:cNvSpPr/>
          <p:nvPr/>
        </p:nvSpPr>
        <p:spPr>
          <a:xfrm>
            <a:off x="6472989" y="1443425"/>
            <a:ext cx="5719011" cy="522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CBBA09-A212-5AD5-98EF-A10A69DDE4C6}"/>
              </a:ext>
            </a:extLst>
          </p:cNvPr>
          <p:cNvSpPr/>
          <p:nvPr/>
        </p:nvSpPr>
        <p:spPr>
          <a:xfrm>
            <a:off x="6472989" y="2058280"/>
            <a:ext cx="5719011" cy="522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4922C-2CEE-8401-9AEE-87DF865998E3}"/>
              </a:ext>
            </a:extLst>
          </p:cNvPr>
          <p:cNvSpPr/>
          <p:nvPr/>
        </p:nvSpPr>
        <p:spPr>
          <a:xfrm>
            <a:off x="6472989" y="2698301"/>
            <a:ext cx="5719011" cy="522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4ADA1D-00A9-007E-82B9-7513FA40A495}"/>
              </a:ext>
            </a:extLst>
          </p:cNvPr>
          <p:cNvSpPr/>
          <p:nvPr/>
        </p:nvSpPr>
        <p:spPr>
          <a:xfrm>
            <a:off x="6472989" y="3953485"/>
            <a:ext cx="5719011" cy="522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500C6B-59FF-C609-2F45-2AE5607EFBA5}"/>
              </a:ext>
            </a:extLst>
          </p:cNvPr>
          <p:cNvSpPr/>
          <p:nvPr/>
        </p:nvSpPr>
        <p:spPr>
          <a:xfrm>
            <a:off x="6472989" y="5225830"/>
            <a:ext cx="5719011" cy="522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18BC500-6F15-56B0-B60C-9EC6FBB4C2EB}"/>
              </a:ext>
            </a:extLst>
          </p:cNvPr>
          <p:cNvSpPr/>
          <p:nvPr/>
        </p:nvSpPr>
        <p:spPr>
          <a:xfrm>
            <a:off x="6228670" y="1452586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2CE3DE-F578-7244-A587-96CD6BB98E25}"/>
              </a:ext>
            </a:extLst>
          </p:cNvPr>
          <p:cNvSpPr/>
          <p:nvPr/>
        </p:nvSpPr>
        <p:spPr>
          <a:xfrm>
            <a:off x="6228670" y="2065442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41E3E5-845C-D05A-3CF7-FC037D93B2D9}"/>
              </a:ext>
            </a:extLst>
          </p:cNvPr>
          <p:cNvSpPr/>
          <p:nvPr/>
        </p:nvSpPr>
        <p:spPr>
          <a:xfrm>
            <a:off x="6228670" y="2706762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0A062D-C298-B329-7AA1-63B056CC94E6}"/>
              </a:ext>
            </a:extLst>
          </p:cNvPr>
          <p:cNvSpPr/>
          <p:nvPr/>
        </p:nvSpPr>
        <p:spPr>
          <a:xfrm>
            <a:off x="6228670" y="3969518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6334CF-CF24-A5C1-742A-69F48AFC5F3B}"/>
              </a:ext>
            </a:extLst>
          </p:cNvPr>
          <p:cNvSpPr/>
          <p:nvPr/>
        </p:nvSpPr>
        <p:spPr>
          <a:xfrm>
            <a:off x="6228670" y="5234615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28D7E7-1851-3B34-B336-CB8FB3440BB2}"/>
              </a:ext>
            </a:extLst>
          </p:cNvPr>
          <p:cNvSpPr txBox="1"/>
          <p:nvPr/>
        </p:nvSpPr>
        <p:spPr>
          <a:xfrm>
            <a:off x="9191277" y="1560316"/>
            <a:ext cx="28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493464-7188-DB67-870B-850DC8715FAD}"/>
              </a:ext>
            </a:extLst>
          </p:cNvPr>
          <p:cNvSpPr txBox="1"/>
          <p:nvPr/>
        </p:nvSpPr>
        <p:spPr>
          <a:xfrm>
            <a:off x="9191277" y="2166421"/>
            <a:ext cx="28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What is Maturity Model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679853-184E-92A5-5C98-262BC8736F54}"/>
              </a:ext>
            </a:extLst>
          </p:cNvPr>
          <p:cNvSpPr txBox="1"/>
          <p:nvPr/>
        </p:nvSpPr>
        <p:spPr>
          <a:xfrm>
            <a:off x="8801098" y="2797692"/>
            <a:ext cx="327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Statistical Business Register Maturity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F4944B-D4A6-CB1D-8C1B-B23BBD010FE5}"/>
              </a:ext>
            </a:extLst>
          </p:cNvPr>
          <p:cNvSpPr txBox="1"/>
          <p:nvPr/>
        </p:nvSpPr>
        <p:spPr>
          <a:xfrm>
            <a:off x="8464214" y="4090920"/>
            <a:ext cx="3607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Conceptual visualization of the Maturity Model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90E2BE-7267-A419-0159-87CCEDAC4A85}"/>
              </a:ext>
            </a:extLst>
          </p:cNvPr>
          <p:cNvSpPr/>
          <p:nvPr/>
        </p:nvSpPr>
        <p:spPr>
          <a:xfrm>
            <a:off x="6472989" y="4588034"/>
            <a:ext cx="5719011" cy="522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F93F51-0A73-56E0-1B8B-943C9ECB8EC4}"/>
              </a:ext>
            </a:extLst>
          </p:cNvPr>
          <p:cNvSpPr txBox="1"/>
          <p:nvPr/>
        </p:nvSpPr>
        <p:spPr>
          <a:xfrm>
            <a:off x="7994982" y="4678675"/>
            <a:ext cx="407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Country Situation on SBR Maturity Model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89C920-8AEC-A6E1-D24D-CBBE7757306D}"/>
              </a:ext>
            </a:extLst>
          </p:cNvPr>
          <p:cNvSpPr/>
          <p:nvPr/>
        </p:nvSpPr>
        <p:spPr>
          <a:xfrm>
            <a:off x="6472989" y="3318936"/>
            <a:ext cx="5719011" cy="522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D77C45-E4AF-13C7-0ABA-721110ED67D0}"/>
              </a:ext>
            </a:extLst>
          </p:cNvPr>
          <p:cNvSpPr txBox="1"/>
          <p:nvPr/>
        </p:nvSpPr>
        <p:spPr>
          <a:xfrm>
            <a:off x="8801098" y="5348810"/>
            <a:ext cx="327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Way forward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1DE24-EB43-8011-767E-45E5840F2681}"/>
              </a:ext>
            </a:extLst>
          </p:cNvPr>
          <p:cNvSpPr txBox="1"/>
          <p:nvPr/>
        </p:nvSpPr>
        <p:spPr>
          <a:xfrm>
            <a:off x="7994982" y="3441917"/>
            <a:ext cx="407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Dimensions and Stages/Levels of SBR Maturity model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C6889FA-45EB-1CD7-B910-62C6AD9B9989}"/>
              </a:ext>
            </a:extLst>
          </p:cNvPr>
          <p:cNvSpPr/>
          <p:nvPr/>
        </p:nvSpPr>
        <p:spPr>
          <a:xfrm>
            <a:off x="6228670" y="3347999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64625A-3684-30A7-764B-22BB327BF6AC}"/>
              </a:ext>
            </a:extLst>
          </p:cNvPr>
          <p:cNvSpPr/>
          <p:nvPr/>
        </p:nvSpPr>
        <p:spPr>
          <a:xfrm>
            <a:off x="6228670" y="4592866"/>
            <a:ext cx="492457" cy="4924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51" name="Picture 351">
            <a:extLst>
              <a:ext uri="{FF2B5EF4-FFF2-40B4-BE49-F238E27FC236}">
                <a16:creationId xmlns:a16="http://schemas.microsoft.com/office/drawing/2014/main" id="{6EFD40B7-A62B-E0DB-1353-0644A9EC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44" y="5858880"/>
            <a:ext cx="752777" cy="8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23">
            <a:extLst>
              <a:ext uri="{FF2B5EF4-FFF2-40B4-BE49-F238E27FC236}">
                <a16:creationId xmlns:a16="http://schemas.microsoft.com/office/drawing/2014/main" id="{7B477EB2-6941-D134-6760-559267E8667D}"/>
              </a:ext>
            </a:extLst>
          </p:cNvPr>
          <p:cNvGrpSpPr>
            <a:grpSpLocks/>
          </p:cNvGrpSpPr>
          <p:nvPr/>
        </p:nvGrpSpPr>
        <p:grpSpPr bwMode="auto">
          <a:xfrm>
            <a:off x="-69088" y="5176781"/>
            <a:ext cx="3083038" cy="1405394"/>
            <a:chOff x="3681373" y="2156859"/>
            <a:chExt cx="4655942" cy="212204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F5F654-038D-13CA-2B72-E67A3C0FAAE6}"/>
                </a:ext>
              </a:extLst>
            </p:cNvPr>
            <p:cNvSpPr/>
            <p:nvPr/>
          </p:nvSpPr>
          <p:spPr>
            <a:xfrm>
              <a:off x="4357620" y="3580547"/>
              <a:ext cx="692121" cy="692005"/>
            </a:xfrm>
            <a:prstGeom prst="ellipse">
              <a:avLst/>
            </a:prstGeom>
            <a:solidFill>
              <a:srgbClr val="5A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DBC75F-01FA-4AEE-EEAF-404FE8C65BFA}"/>
                </a:ext>
              </a:extLst>
            </p:cNvPr>
            <p:cNvGrpSpPr/>
            <p:nvPr/>
          </p:nvGrpSpPr>
          <p:grpSpPr>
            <a:xfrm>
              <a:off x="7084624" y="3580626"/>
              <a:ext cx="1252691" cy="692338"/>
              <a:chOff x="7084624" y="3580626"/>
              <a:chExt cx="1252691" cy="692338"/>
            </a:xfrm>
            <a:solidFill>
              <a:srgbClr val="5A9BD5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391F5B7-7F78-EE0B-01F6-1C1AC7DCF27D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solidFill>
                <a:srgbClr val="249E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2B27630-29F1-6156-8EEF-F1403E6271CE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55" name="Group 26">
              <a:extLst>
                <a:ext uri="{FF2B5EF4-FFF2-40B4-BE49-F238E27FC236}">
                  <a16:creationId xmlns:a16="http://schemas.microsoft.com/office/drawing/2014/main" id="{C6FF38A3-B50E-3542-90E4-400C422FD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062" y="2156859"/>
              <a:ext cx="2720287" cy="2118020"/>
              <a:chOff x="5260062" y="2156859"/>
              <a:chExt cx="2720287" cy="211802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09BA697-DE42-93C8-3A82-9251D131BF79}"/>
                  </a:ext>
                </a:extLst>
              </p:cNvPr>
              <p:cNvSpPr/>
              <p:nvPr/>
            </p:nvSpPr>
            <p:spPr>
              <a:xfrm>
                <a:off x="5321191" y="2156859"/>
                <a:ext cx="1044531" cy="104276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550212A-7152-8099-F4DD-ACCD02060C89}"/>
                  </a:ext>
                </a:extLst>
              </p:cNvPr>
              <p:cNvSpPr/>
              <p:nvPr/>
            </p:nvSpPr>
            <p:spPr>
              <a:xfrm>
                <a:off x="6179993" y="2502861"/>
                <a:ext cx="754030" cy="7539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1F62FCA-D6FE-F828-3893-AB19F7F01C69}"/>
                  </a:ext>
                </a:extLst>
              </p:cNvPr>
              <p:cNvSpPr/>
              <p:nvPr/>
            </p:nvSpPr>
            <p:spPr>
              <a:xfrm>
                <a:off x="7324532" y="3425005"/>
                <a:ext cx="655611" cy="655500"/>
              </a:xfrm>
              <a:prstGeom prst="ellipse">
                <a:avLst/>
              </a:prstGeom>
              <a:solidFill>
                <a:srgbClr val="224A9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740D890-7FDD-5495-9544-F8A61F60C99B}"/>
                  </a:ext>
                </a:extLst>
              </p:cNvPr>
              <p:cNvSpPr/>
              <p:nvPr/>
            </p:nvSpPr>
            <p:spPr>
              <a:xfrm>
                <a:off x="7095942" y="3618639"/>
                <a:ext cx="654023" cy="655500"/>
              </a:xfrm>
              <a:prstGeom prst="ellipse">
                <a:avLst/>
              </a:prstGeom>
              <a:solidFill>
                <a:srgbClr val="224A9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E760DA6-173B-DD47-17DC-D613B3A6484C}"/>
                  </a:ext>
                </a:extLst>
              </p:cNvPr>
              <p:cNvSpPr/>
              <p:nvPr/>
            </p:nvSpPr>
            <p:spPr>
              <a:xfrm>
                <a:off x="6575264" y="2861561"/>
                <a:ext cx="655611" cy="65549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C4E3D97-69D0-D144-0897-FF459BD57374}"/>
                  </a:ext>
                </a:extLst>
              </p:cNvPr>
              <p:cNvSpPr/>
              <p:nvPr/>
            </p:nvSpPr>
            <p:spPr>
              <a:xfrm>
                <a:off x="6473668" y="3371041"/>
                <a:ext cx="841340" cy="83961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F335100-596C-F101-611E-18C4B678BEAF}"/>
                  </a:ext>
                </a:extLst>
              </p:cNvPr>
              <p:cNvSpPr/>
              <p:nvPr/>
            </p:nvSpPr>
            <p:spPr>
              <a:xfrm>
                <a:off x="6226029" y="4145578"/>
                <a:ext cx="1255660" cy="10475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1F67B38-0535-4122-FDC0-D9398DA21FB6}"/>
                  </a:ext>
                </a:extLst>
              </p:cNvPr>
              <p:cNvSpPr/>
              <p:nvPr/>
            </p:nvSpPr>
            <p:spPr>
              <a:xfrm>
                <a:off x="5259282" y="2610789"/>
                <a:ext cx="692121" cy="69200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56" name="Group 27">
              <a:extLst>
                <a:ext uri="{FF2B5EF4-FFF2-40B4-BE49-F238E27FC236}">
                  <a16:creationId xmlns:a16="http://schemas.microsoft.com/office/drawing/2014/main" id="{59DC9C92-E2A2-699F-3E99-9AB5C6AF2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373" y="2602088"/>
              <a:ext cx="3147328" cy="1676812"/>
              <a:chOff x="3681373" y="2602088"/>
              <a:chExt cx="3147328" cy="167681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011978B-2463-5E40-B714-9E45C868C2DD}"/>
                  </a:ext>
                </a:extLst>
              </p:cNvPr>
              <p:cNvSpPr/>
              <p:nvPr/>
            </p:nvSpPr>
            <p:spPr>
              <a:xfrm>
                <a:off x="3681373" y="3215498"/>
                <a:ext cx="692121" cy="692005"/>
              </a:xfrm>
              <a:prstGeom prst="ellipse">
                <a:avLst/>
              </a:prstGeom>
              <a:solidFill>
                <a:srgbClr val="82C6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4A599EE-66E7-00CF-C18E-AC3F89ED8F30}"/>
                  </a:ext>
                </a:extLst>
              </p:cNvPr>
              <p:cNvSpPr/>
              <p:nvPr/>
            </p:nvSpPr>
            <p:spPr>
              <a:xfrm>
                <a:off x="4232212" y="2602852"/>
                <a:ext cx="1150890" cy="1150696"/>
              </a:xfrm>
              <a:prstGeom prst="ellipse">
                <a:avLst/>
              </a:prstGeom>
              <a:solidFill>
                <a:srgbClr val="5CBE7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6237C34-9E51-1B0C-8CD4-4F69274FA51A}"/>
                  </a:ext>
                </a:extLst>
              </p:cNvPr>
              <p:cNvSpPr/>
              <p:nvPr/>
            </p:nvSpPr>
            <p:spPr>
              <a:xfrm>
                <a:off x="3857578" y="3486904"/>
                <a:ext cx="792130" cy="791996"/>
              </a:xfrm>
              <a:prstGeom prst="ellipse">
                <a:avLst/>
              </a:prstGeom>
              <a:solidFill>
                <a:srgbClr val="5A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3E7F9FE-2982-0198-87E5-AF888D4170BC}"/>
                  </a:ext>
                </a:extLst>
              </p:cNvPr>
              <p:cNvSpPr/>
              <p:nvPr/>
            </p:nvSpPr>
            <p:spPr>
              <a:xfrm>
                <a:off x="4643358" y="2959965"/>
                <a:ext cx="1312807" cy="131258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6E44024-5F83-9D4D-90E6-5A1F34D2FB53}"/>
                  </a:ext>
                </a:extLst>
              </p:cNvPr>
              <p:cNvSpPr/>
              <p:nvPr/>
            </p:nvSpPr>
            <p:spPr>
              <a:xfrm>
                <a:off x="5511683" y="3012341"/>
                <a:ext cx="1262010" cy="126179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B4B0230-A8F4-88BA-138D-A1D9D1BDE691}"/>
                  </a:ext>
                </a:extLst>
              </p:cNvPr>
              <p:cNvSpPr/>
              <p:nvPr/>
            </p:nvSpPr>
            <p:spPr>
              <a:xfrm>
                <a:off x="4246499" y="4097963"/>
                <a:ext cx="1968417" cy="1730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761EE16-58F4-76BE-975E-611C4B27AD6F}"/>
                  </a:ext>
                </a:extLst>
              </p:cNvPr>
              <p:cNvSpPr/>
              <p:nvPr/>
            </p:nvSpPr>
            <p:spPr>
              <a:xfrm>
                <a:off x="6295875" y="3742438"/>
                <a:ext cx="533378" cy="53170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5A8865D-77C5-BADF-062A-C27F55A35B9A}"/>
                </a:ext>
              </a:extLst>
            </p:cNvPr>
            <p:cNvGrpSpPr/>
            <p:nvPr/>
          </p:nvGrpSpPr>
          <p:grpSpPr>
            <a:xfrm>
              <a:off x="4055658" y="2685874"/>
              <a:ext cx="4220275" cy="1593026"/>
              <a:chOff x="4055658" y="2666418"/>
              <a:chExt cx="4220275" cy="1593026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12ACC23-5C63-36EE-3649-5EC5F20929C0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8F93E3-AC8D-565C-FAD4-587FDD2C1172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AB17989-88B7-8B5D-82C8-4E5E0D17DBC7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90B9458-5B46-F2EE-7682-43FC7E7E6865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DC20313-54B3-6B68-C857-9C28730A8E25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9EFDEC1-36D9-ED8B-2B7F-2C19AF8A583F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FA090D41-79DE-2665-DBDE-533DF1B19340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EE34BFB-E04B-396F-5230-3BECD4B7D411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15">
            <a:extLst>
              <a:ext uri="{FF2B5EF4-FFF2-40B4-BE49-F238E27FC236}">
                <a16:creationId xmlns:a16="http://schemas.microsoft.com/office/drawing/2014/main" id="{7DB2CD2A-379B-618D-3CC0-F820B1D96C2F}"/>
              </a:ext>
            </a:extLst>
          </p:cNvPr>
          <p:cNvSpPr>
            <a:spLocks noEditPoints="1"/>
          </p:cNvSpPr>
          <p:nvPr/>
        </p:nvSpPr>
        <p:spPr bwMode="auto">
          <a:xfrm>
            <a:off x="972989" y="1419425"/>
            <a:ext cx="4205632" cy="4648864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타원 111">
            <a:extLst>
              <a:ext uri="{FF2B5EF4-FFF2-40B4-BE49-F238E27FC236}">
                <a16:creationId xmlns:a16="http://schemas.microsoft.com/office/drawing/2014/main" id="{E7FD3F61-3365-2FE3-07DE-39429D70EF3B}"/>
              </a:ext>
            </a:extLst>
          </p:cNvPr>
          <p:cNvSpPr/>
          <p:nvPr/>
        </p:nvSpPr>
        <p:spPr>
          <a:xfrm>
            <a:off x="3889749" y="3768557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99E157D-8117-CB3D-E8CF-5B2ABE68FEF9}"/>
              </a:ext>
            </a:extLst>
          </p:cNvPr>
          <p:cNvSpPr/>
          <p:nvPr/>
        </p:nvSpPr>
        <p:spPr>
          <a:xfrm>
            <a:off x="1017149" y="237796"/>
            <a:ext cx="8803908" cy="668558"/>
          </a:xfrm>
          <a:prstGeom prst="rect">
            <a:avLst/>
          </a:prstGeom>
          <a:gradFill flip="none" rotWithShape="1">
            <a:gsLst>
              <a:gs pos="0">
                <a:srgbClr val="206481"/>
              </a:gs>
              <a:gs pos="7000">
                <a:srgbClr val="20648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152446" y="22718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D4942-DB2C-4B15-AF59-18846A79C0D6}"/>
              </a:ext>
            </a:extLst>
          </p:cNvPr>
          <p:cNvSpPr txBox="1"/>
          <p:nvPr/>
        </p:nvSpPr>
        <p:spPr>
          <a:xfrm>
            <a:off x="2356286" y="981044"/>
            <a:ext cx="943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In order to facilitate the use of Maturity model, Tanzania have not yet developed tools for monitoring their stages for improvement their SBR. But some dimensions are followed without known.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A66D0B-C4B7-41BC-9B0E-E8B0AF1CAAD9}"/>
              </a:ext>
            </a:extLst>
          </p:cNvPr>
          <p:cNvSpPr txBox="1"/>
          <p:nvPr/>
        </p:nvSpPr>
        <p:spPr>
          <a:xfrm>
            <a:off x="3640180" y="2001376"/>
            <a:ext cx="787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What should be done?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E6E4ABE-BB75-49D9-9FF7-9DE0C52CB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99018" y="121186"/>
            <a:ext cx="1492038" cy="63687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299597-B8AB-61CA-31DA-9BCB6E547BDE}"/>
              </a:ext>
            </a:extLst>
          </p:cNvPr>
          <p:cNvGrpSpPr/>
          <p:nvPr/>
        </p:nvGrpSpPr>
        <p:grpSpPr>
          <a:xfrm>
            <a:off x="7213516" y="1724805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641026-E6FB-4F26-8ED2-6F29FC338CB3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84484D-1FBB-1592-E041-4EEA62401667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5AD601-3A5F-149E-C759-1533BF9CDC78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D972F6-46E5-70C6-5181-641BCDF4B240}"/>
              </a:ext>
            </a:extLst>
          </p:cNvPr>
          <p:cNvGrpSpPr/>
          <p:nvPr/>
        </p:nvGrpSpPr>
        <p:grpSpPr>
          <a:xfrm>
            <a:off x="4978549" y="2256743"/>
            <a:ext cx="3562697" cy="3983640"/>
            <a:chOff x="5710368" y="1700808"/>
            <a:chExt cx="2575817" cy="4176464"/>
          </a:xfrm>
        </p:grpSpPr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4E06285B-D623-E5C0-A0A0-17E4FF115D05}"/>
                </a:ext>
              </a:extLst>
            </p:cNvPr>
            <p:cNvSpPr/>
            <p:nvPr/>
          </p:nvSpPr>
          <p:spPr>
            <a:xfrm rot="19958372">
              <a:off x="5912683" y="4687736"/>
              <a:ext cx="2373502" cy="814943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2A0968-45CB-AF45-4A34-9CFAE97220A3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0" name="Up Arrow 3">
                <a:extLst>
                  <a:ext uri="{FF2B5EF4-FFF2-40B4-BE49-F238E27FC236}">
                    <a16:creationId xmlns:a16="http://schemas.microsoft.com/office/drawing/2014/main" id="{748140F5-329A-DB0F-E852-89A69F683D88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solidFill>
                <a:srgbClr val="A7F0FF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Flowchart: Data 6">
                <a:extLst>
                  <a:ext uri="{FF2B5EF4-FFF2-40B4-BE49-F238E27FC236}">
                    <a16:creationId xmlns:a16="http://schemas.microsoft.com/office/drawing/2014/main" id="{7DCBB94E-43D8-8599-DE65-9301423AF1B7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6B5792-892C-FF91-76D6-50B6CABD9E30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lowchart: Data 6">
                <a:extLst>
                  <a:ext uri="{FF2B5EF4-FFF2-40B4-BE49-F238E27FC236}">
                    <a16:creationId xmlns:a16="http://schemas.microsoft.com/office/drawing/2014/main" id="{282DB76C-5F04-6F86-CD5C-8F651D59E27B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06B4A28-7DCE-F7CB-BE25-7268605609B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95FA97-AA28-43B4-C7FB-E285458F82B7}"/>
              </a:ext>
            </a:extLst>
          </p:cNvPr>
          <p:cNvGrpSpPr/>
          <p:nvPr/>
        </p:nvGrpSpPr>
        <p:grpSpPr>
          <a:xfrm>
            <a:off x="6516331" y="5475821"/>
            <a:ext cx="3649787" cy="523220"/>
            <a:chOff x="7628642" y="4771562"/>
            <a:chExt cx="3649787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C2C74F-B0EC-235A-6DB7-97F87649B829}"/>
                </a:ext>
              </a:extLst>
            </p:cNvPr>
            <p:cNvSpPr txBox="1"/>
            <p:nvPr/>
          </p:nvSpPr>
          <p:spPr>
            <a:xfrm>
              <a:off x="8017282" y="4771562"/>
              <a:ext cx="32611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B300"/>
                  </a:solidFill>
                  <a:uLnTx/>
                  <a:uFillTx/>
                  <a:latin typeface="Arial"/>
                  <a:cs typeface="Calibri" pitchFamily="34" charset="0"/>
                </a:rPr>
                <a:t>Acquires consultancy  services for improving SBR</a:t>
              </a: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1BB44365-D3EB-9767-559C-21D14143DE55}"/>
                </a:ext>
              </a:extLst>
            </p:cNvPr>
            <p:cNvSpPr/>
            <p:nvPr/>
          </p:nvSpPr>
          <p:spPr>
            <a:xfrm>
              <a:off x="7628642" y="4833236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165943-6CDF-99BC-F914-774F94DFE290}"/>
              </a:ext>
            </a:extLst>
          </p:cNvPr>
          <p:cNvGrpSpPr/>
          <p:nvPr/>
        </p:nvGrpSpPr>
        <p:grpSpPr>
          <a:xfrm>
            <a:off x="2086626" y="4104866"/>
            <a:ext cx="3655114" cy="738664"/>
            <a:chOff x="875922" y="3566542"/>
            <a:chExt cx="3655114" cy="7386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642314-AA91-3083-0236-97F0481D6138}"/>
                </a:ext>
              </a:extLst>
            </p:cNvPr>
            <p:cNvSpPr txBox="1"/>
            <p:nvPr/>
          </p:nvSpPr>
          <p:spPr>
            <a:xfrm>
              <a:off x="875922" y="3566542"/>
              <a:ext cx="32543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EA00E"/>
                  </a:solidFill>
                  <a:uLnTx/>
                  <a:uFillTx/>
                  <a:latin typeface="Arial"/>
                  <a:cs typeface="Calibri" pitchFamily="34" charset="0"/>
                </a:rPr>
                <a:t>Adopt different guidelines for development, maintenance  and update of an SBR</a:t>
              </a:r>
            </a:p>
          </p:txBody>
        </p:sp>
        <p:sp>
          <p:nvSpPr>
            <p:cNvPr id="40" name="Rounded Rectangle 32">
              <a:extLst>
                <a:ext uri="{FF2B5EF4-FFF2-40B4-BE49-F238E27FC236}">
                  <a16:creationId xmlns:a16="http://schemas.microsoft.com/office/drawing/2014/main" id="{A4EAC41E-A554-1300-F2BE-38D684402FB2}"/>
                </a:ext>
              </a:extLst>
            </p:cNvPr>
            <p:cNvSpPr/>
            <p:nvPr/>
          </p:nvSpPr>
          <p:spPr>
            <a:xfrm>
              <a:off x="4208399" y="3728390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5E773C-24EE-E888-812E-9A368B25F573}"/>
              </a:ext>
            </a:extLst>
          </p:cNvPr>
          <p:cNvGrpSpPr/>
          <p:nvPr/>
        </p:nvGrpSpPr>
        <p:grpSpPr>
          <a:xfrm>
            <a:off x="8098392" y="3478421"/>
            <a:ext cx="3693925" cy="523220"/>
            <a:chOff x="7665419" y="3015218"/>
            <a:chExt cx="3693925" cy="5232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B3C727D-BEB6-30CD-77FE-36F57BF3F0E3}"/>
                </a:ext>
              </a:extLst>
            </p:cNvPr>
            <p:cNvSpPr txBox="1"/>
            <p:nvPr/>
          </p:nvSpPr>
          <p:spPr>
            <a:xfrm>
              <a:off x="8098197" y="3015218"/>
              <a:ext cx="32611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400" b="1" dirty="0">
                  <a:solidFill>
                    <a:srgbClr val="EDB300"/>
                  </a:solidFill>
                  <a:latin typeface="Arial"/>
                  <a:cs typeface="Calibri" pitchFamily="34" charset="0"/>
                </a:rPr>
                <a:t>Learn best practices from other countries</a:t>
              </a:r>
              <a:endParaRPr lang="ko-KR" altLang="en-US" sz="1400" b="1" dirty="0">
                <a:solidFill>
                  <a:srgbClr val="EDB300"/>
                </a:solidFill>
                <a:latin typeface="Arial"/>
                <a:cs typeface="Calibri" pitchFamily="34" charset="0"/>
              </a:endParaRPr>
            </a:p>
          </p:txBody>
        </p:sp>
        <p:sp>
          <p:nvSpPr>
            <p:cNvPr id="45" name="Round Same Side Corner Rectangle 11">
              <a:extLst>
                <a:ext uri="{FF2B5EF4-FFF2-40B4-BE49-F238E27FC236}">
                  <a16:creationId xmlns:a16="http://schemas.microsoft.com/office/drawing/2014/main" id="{66B3AE5B-19E0-C5C8-B9B8-24D34858FB7E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665419" y="304040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48" name="Picture 351">
            <a:extLst>
              <a:ext uri="{FF2B5EF4-FFF2-40B4-BE49-F238E27FC236}">
                <a16:creationId xmlns:a16="http://schemas.microsoft.com/office/drawing/2014/main" id="{B1ABBEAB-DD3F-C3DC-C118-7960477F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CC3077E-25AA-5250-A3FE-EF60E896D90B}"/>
              </a:ext>
            </a:extLst>
          </p:cNvPr>
          <p:cNvSpPr/>
          <p:nvPr/>
        </p:nvSpPr>
        <p:spPr>
          <a:xfrm>
            <a:off x="-221530" y="6476649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A7F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D04EB81-575E-AF11-7A87-75A37AE659B9}"/>
              </a:ext>
            </a:extLst>
          </p:cNvPr>
          <p:cNvSpPr/>
          <p:nvPr/>
        </p:nvSpPr>
        <p:spPr>
          <a:xfrm>
            <a:off x="11643472" y="6477694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A7F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E296D71-B6AC-1ADA-2296-DE79DFC41210}"/>
              </a:ext>
            </a:extLst>
          </p:cNvPr>
          <p:cNvSpPr/>
          <p:nvPr/>
        </p:nvSpPr>
        <p:spPr>
          <a:xfrm>
            <a:off x="0" y="248221"/>
            <a:ext cx="8803908" cy="668558"/>
          </a:xfrm>
          <a:prstGeom prst="rect">
            <a:avLst/>
          </a:prstGeom>
          <a:gradFill flip="none" rotWithShape="1">
            <a:gsLst>
              <a:gs pos="0">
                <a:srgbClr val="206481"/>
              </a:gs>
              <a:gs pos="7000">
                <a:srgbClr val="20648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3492997" y="31716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REFERENCE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715909" y="1447074"/>
            <a:ext cx="9196087" cy="870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712279" y="2458066"/>
            <a:ext cx="9196087" cy="870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C5C6B-3EAC-4289-B5C0-8BF76EB1D856}"/>
              </a:ext>
            </a:extLst>
          </p:cNvPr>
          <p:cNvSpPr/>
          <p:nvPr/>
        </p:nvSpPr>
        <p:spPr>
          <a:xfrm>
            <a:off x="1715909" y="3441448"/>
            <a:ext cx="9196087" cy="870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E2CD8-5D6E-451B-B356-30080C6CFB22}"/>
              </a:ext>
            </a:extLst>
          </p:cNvPr>
          <p:cNvSpPr/>
          <p:nvPr/>
        </p:nvSpPr>
        <p:spPr>
          <a:xfrm>
            <a:off x="1715909" y="4438636"/>
            <a:ext cx="9196087" cy="870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078923" y="1662217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124523" y="1658203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078923" y="2649437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124523" y="2645423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522952-4F73-4A89-987C-B39B5170E8AF}"/>
              </a:ext>
            </a:extLst>
          </p:cNvPr>
          <p:cNvSpPr/>
          <p:nvPr/>
        </p:nvSpPr>
        <p:spPr>
          <a:xfrm>
            <a:off x="1078923" y="3636657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1AB34-7DCD-423A-9186-E405C5374A73}"/>
              </a:ext>
            </a:extLst>
          </p:cNvPr>
          <p:cNvSpPr txBox="1"/>
          <p:nvPr/>
        </p:nvSpPr>
        <p:spPr>
          <a:xfrm>
            <a:off x="1124523" y="3632643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1EBBAC-FFD9-46E8-BD5D-ABC25FA07BF7}"/>
              </a:ext>
            </a:extLst>
          </p:cNvPr>
          <p:cNvSpPr/>
          <p:nvPr/>
        </p:nvSpPr>
        <p:spPr>
          <a:xfrm>
            <a:off x="1078923" y="4623876"/>
            <a:ext cx="499800" cy="499800"/>
          </a:xfrm>
          <a:prstGeom prst="ellipse">
            <a:avLst/>
          </a:prstGeom>
          <a:solidFill>
            <a:schemeClr val="accent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70073-D3F7-4DAF-BFF4-195335C621D6}"/>
              </a:ext>
            </a:extLst>
          </p:cNvPr>
          <p:cNvSpPr txBox="1"/>
          <p:nvPr/>
        </p:nvSpPr>
        <p:spPr>
          <a:xfrm>
            <a:off x="1124523" y="461986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735255" y="1291472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735255" y="2273484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789F9-211D-4AB8-ADC7-2836867CF977}"/>
              </a:ext>
            </a:extLst>
          </p:cNvPr>
          <p:cNvGrpSpPr/>
          <p:nvPr/>
        </p:nvGrpSpPr>
        <p:grpSpPr>
          <a:xfrm>
            <a:off x="735255" y="3255496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6D3C28-916F-4997-8D00-027CE85C8AB0}"/>
              </a:ext>
            </a:extLst>
          </p:cNvPr>
          <p:cNvGrpSpPr/>
          <p:nvPr/>
        </p:nvGrpSpPr>
        <p:grpSpPr>
          <a:xfrm>
            <a:off x="735255" y="4237508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55A125A-8E2B-407D-B71A-BF71459CE168}"/>
              </a:ext>
            </a:extLst>
          </p:cNvPr>
          <p:cNvSpPr txBox="1"/>
          <p:nvPr/>
        </p:nvSpPr>
        <p:spPr>
          <a:xfrm>
            <a:off x="2144823" y="1688565"/>
            <a:ext cx="575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Guideline for Building Statistical business Register in Africa (AfDB)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1C07AC-BA01-44E9-B629-86419EBED256}"/>
              </a:ext>
            </a:extLst>
          </p:cNvPr>
          <p:cNvSpPr txBox="1"/>
          <p:nvPr/>
        </p:nvSpPr>
        <p:spPr>
          <a:xfrm>
            <a:off x="2144823" y="2714512"/>
            <a:ext cx="575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ESS Business Register Recommendations Manual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C77031-B6AA-4CEF-AF27-EB4AEDF6E12C}"/>
              </a:ext>
            </a:extLst>
          </p:cNvPr>
          <p:cNvSpPr txBox="1"/>
          <p:nvPr/>
        </p:nvSpPr>
        <p:spPr>
          <a:xfrm>
            <a:off x="2144823" y="3706866"/>
            <a:ext cx="575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Statistical Business Register Maturity,2020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B3FE61-906B-433A-A1C8-D69431DD5512}"/>
              </a:ext>
            </a:extLst>
          </p:cNvPr>
          <p:cNvSpPr txBox="1"/>
          <p:nvPr/>
        </p:nvSpPr>
        <p:spPr>
          <a:xfrm>
            <a:off x="2144823" y="4525495"/>
            <a:ext cx="567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Draft Manual on the Statistical Business Register Maturity Model for Statistical Business Registers, 2021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7033601" y="1368854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C6F952-4FCE-48E8-B904-03839C11B1F2}"/>
              </a:ext>
            </a:extLst>
          </p:cNvPr>
          <p:cNvGrpSpPr/>
          <p:nvPr/>
        </p:nvGrpSpPr>
        <p:grpSpPr>
          <a:xfrm>
            <a:off x="7033601" y="2350866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68A61AB8-3AE0-473A-8C3B-C89B04A8F17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1F531FAC-41FA-43E7-8507-0642DBDACB5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76D29A-0FC5-42F2-9B1F-25B0B6517E4F}"/>
              </a:ext>
            </a:extLst>
          </p:cNvPr>
          <p:cNvGrpSpPr/>
          <p:nvPr/>
        </p:nvGrpSpPr>
        <p:grpSpPr>
          <a:xfrm>
            <a:off x="7033601" y="3332878"/>
            <a:ext cx="4003676" cy="475860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28721C94-BEF6-4002-9ED4-B25B436D0D5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04458C3C-6339-47BC-B83B-815C57A3658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64ED04-E5AA-41A5-B30A-3A220607DCB4}"/>
              </a:ext>
            </a:extLst>
          </p:cNvPr>
          <p:cNvGrpSpPr/>
          <p:nvPr/>
        </p:nvGrpSpPr>
        <p:grpSpPr>
          <a:xfrm>
            <a:off x="7033601" y="4314890"/>
            <a:ext cx="4003676" cy="475860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A0EA57AA-0746-44C1-BE1F-45EFAD8C916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95EEB0DD-31EE-4C65-9B94-7C7EF746E546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75" name="Picture 351">
            <a:extLst>
              <a:ext uri="{FF2B5EF4-FFF2-40B4-BE49-F238E27FC236}">
                <a16:creationId xmlns:a16="http://schemas.microsoft.com/office/drawing/2014/main" id="{AC59B1D1-7704-EE82-2623-32784DBC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1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9252444-321E-C200-3657-9F7269F902D6}"/>
              </a:ext>
            </a:extLst>
          </p:cNvPr>
          <p:cNvSpPr/>
          <p:nvPr/>
        </p:nvSpPr>
        <p:spPr>
          <a:xfrm>
            <a:off x="-221530" y="6476649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EDB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890E625-7305-BE5E-7613-8424C61E8A1C}"/>
              </a:ext>
            </a:extLst>
          </p:cNvPr>
          <p:cNvSpPr/>
          <p:nvPr/>
        </p:nvSpPr>
        <p:spPr>
          <a:xfrm>
            <a:off x="11643472" y="6477694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EDB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842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59"/>
          <p:cNvSpPr txBox="1">
            <a:spLocks noChangeArrowheads="1"/>
          </p:cNvSpPr>
          <p:nvPr/>
        </p:nvSpPr>
        <p:spPr bwMode="auto">
          <a:xfrm>
            <a:off x="1811338" y="1150937"/>
            <a:ext cx="8308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 Unicode MS"/>
              </a:rPr>
              <a:t>THANK YOU FOR LISTENING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63600D5-2426-4852-A472-1EE8BD0473F4}"/>
              </a:ext>
            </a:extLst>
          </p:cNvPr>
          <p:cNvSpPr/>
          <p:nvPr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72D90535-54E6-4ABC-ACEE-C376BEA9B4E5}"/>
              </a:ext>
            </a:extLst>
          </p:cNvPr>
          <p:cNvSpPr txBox="1">
            <a:spLocks/>
          </p:cNvSpPr>
          <p:nvPr/>
        </p:nvSpPr>
        <p:spPr>
          <a:xfrm>
            <a:off x="490451" y="282329"/>
            <a:ext cx="11197244" cy="617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NATIONAL BUREAU OF STATISTICS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5FF2ACA-C54E-4A25-ADA1-F53CB5CE4ECC}"/>
              </a:ext>
            </a:extLst>
          </p:cNvPr>
          <p:cNvSpPr/>
          <p:nvPr/>
        </p:nvSpPr>
        <p:spPr>
          <a:xfrm>
            <a:off x="4249738" y="2182813"/>
            <a:ext cx="3173412" cy="3800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F2C304-74C3-409A-B44D-AC0FFA6DD046}"/>
              </a:ext>
            </a:extLst>
          </p:cNvPr>
          <p:cNvSpPr/>
          <p:nvPr/>
        </p:nvSpPr>
        <p:spPr>
          <a:xfrm>
            <a:off x="-3175" y="6688138"/>
            <a:ext cx="12192000" cy="1889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27660" name="Picture 3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93" y="2768601"/>
            <a:ext cx="23796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59">
            <a:extLst>
              <a:ext uri="{FF2B5EF4-FFF2-40B4-BE49-F238E27FC236}">
                <a16:creationId xmlns:a16="http://schemas.microsoft.com/office/drawing/2014/main" id="{546C7A93-D68C-C11F-A44D-511C4966B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5897563"/>
            <a:ext cx="8308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DE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 Unicode MS"/>
              </a:rPr>
              <a:t>ASANTE SANA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4361794" y="1325908"/>
            <a:ext cx="8219765" cy="5303492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35028"/>
            <a:ext cx="11573197" cy="72424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7554222" y="3530526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EAD6AF-2C08-4745-9F81-41C499AF7B01}"/>
              </a:ext>
            </a:extLst>
          </p:cNvPr>
          <p:cNvSpPr txBox="1"/>
          <p:nvPr/>
        </p:nvSpPr>
        <p:spPr>
          <a:xfrm>
            <a:off x="1484976" y="1940177"/>
            <a:ext cx="606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The SBR Maturity Model as  an instrument which provides Statisticians a framework to assess the current status of SBR in the Country, like any other countries Tanzania is inclusive.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248971-FC7E-4E04-91FE-E7911ED3274C}"/>
              </a:ext>
            </a:extLst>
          </p:cNvPr>
          <p:cNvSpPr txBox="1"/>
          <p:nvPr/>
        </p:nvSpPr>
        <p:spPr>
          <a:xfrm>
            <a:off x="1525519" y="5193719"/>
            <a:ext cx="606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The stages include Preliminary stage, Early Stage, Maturity stage and Advanced stage.</a:t>
            </a:r>
            <a:endParaRPr lang="en-TZ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1484976" y="3182299"/>
            <a:ext cx="606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It helps to detect the stage of SBR for several Dimensions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2BE4D1-A60F-42AB-90E0-7DC751081330}"/>
              </a:ext>
            </a:extLst>
          </p:cNvPr>
          <p:cNvSpPr txBox="1"/>
          <p:nvPr/>
        </p:nvSpPr>
        <p:spPr>
          <a:xfrm>
            <a:off x="1484976" y="4021139"/>
            <a:ext cx="60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Despite of  the dimensions, there are stages which provide an insight of the maturity status of  the respective dimensions.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516198" y="1817389"/>
            <a:ext cx="875832" cy="8758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E454C2-3763-4582-93F1-2A4D7512E353}"/>
              </a:ext>
            </a:extLst>
          </p:cNvPr>
          <p:cNvSpPr/>
          <p:nvPr/>
        </p:nvSpPr>
        <p:spPr>
          <a:xfrm>
            <a:off x="516198" y="2831261"/>
            <a:ext cx="875832" cy="8758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6424F0-8E46-48B8-B814-FFF832BE69DD}"/>
              </a:ext>
            </a:extLst>
          </p:cNvPr>
          <p:cNvSpPr/>
          <p:nvPr/>
        </p:nvSpPr>
        <p:spPr>
          <a:xfrm>
            <a:off x="516198" y="3828260"/>
            <a:ext cx="875832" cy="8758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76C20C-1B48-40D4-8DC9-24BC6C9DA680}"/>
              </a:ext>
            </a:extLst>
          </p:cNvPr>
          <p:cNvSpPr/>
          <p:nvPr/>
        </p:nvSpPr>
        <p:spPr>
          <a:xfrm>
            <a:off x="516198" y="4830137"/>
            <a:ext cx="875832" cy="87583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7712D2C5-D045-42DD-9A5D-06B63415F6C5}"/>
              </a:ext>
            </a:extLst>
          </p:cNvPr>
          <p:cNvSpPr/>
          <p:nvPr/>
        </p:nvSpPr>
        <p:spPr>
          <a:xfrm rot="18900000">
            <a:off x="640682" y="2057159"/>
            <a:ext cx="626864" cy="50355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699070" y="5076880"/>
            <a:ext cx="510088" cy="510678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702057" y="3047860"/>
            <a:ext cx="504115" cy="433259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704420" y="4026300"/>
            <a:ext cx="499388" cy="503271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351">
            <a:extLst>
              <a:ext uri="{FF2B5EF4-FFF2-40B4-BE49-F238E27FC236}">
                <a16:creationId xmlns:a16="http://schemas.microsoft.com/office/drawing/2014/main" id="{ECBD556A-9F89-A931-D66D-8AC367E2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15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03D4A1-7464-5997-566D-59F7318F10B6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A0F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7231EEC-9ECA-5088-75B9-02974625A4D3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rgbClr val="A0F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035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Why Maturity Model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9022950D-1900-4507-9E3E-BDD2E111E34D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7AE2D459-14D1-46D4-9BB5-77C992E3F56C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93D52-FE32-47B8-BDC8-D146CC7DE48B}"/>
              </a:ext>
            </a:extLst>
          </p:cNvPr>
          <p:cNvSpPr txBox="1"/>
          <p:nvPr/>
        </p:nvSpPr>
        <p:spPr>
          <a:xfrm>
            <a:off x="7499372" y="2242560"/>
            <a:ext cx="358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Tool to assess the stage of implementation of SBR in the country and identify possible areas for improvement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56C42-6585-4C6F-8390-1406C65F4ECF}"/>
              </a:ext>
            </a:extLst>
          </p:cNvPr>
          <p:cNvSpPr txBox="1"/>
          <p:nvPr/>
        </p:nvSpPr>
        <p:spPr>
          <a:xfrm>
            <a:off x="876948" y="4738523"/>
            <a:ext cx="3648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maturity model is a tool that helps people assess the current effectiveness of a person or group and supports figuring out what capabilities they need to acquire next in order to improve their performance.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0004388-C247-410F-B534-8B1A286B9974}"/>
              </a:ext>
            </a:extLst>
          </p:cNvPr>
          <p:cNvSpPr/>
          <p:nvPr/>
        </p:nvSpPr>
        <p:spPr>
          <a:xfrm rot="18900000">
            <a:off x="6612895" y="4064019"/>
            <a:ext cx="1404967" cy="1128594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1628E78B-D95D-4FA5-BF07-48D5F78E63FB}"/>
              </a:ext>
            </a:extLst>
          </p:cNvPr>
          <p:cNvSpPr/>
          <p:nvPr/>
        </p:nvSpPr>
        <p:spPr>
          <a:xfrm>
            <a:off x="4353544" y="2559188"/>
            <a:ext cx="1274715" cy="1466643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9" name="Picture 351">
            <a:extLst>
              <a:ext uri="{FF2B5EF4-FFF2-40B4-BE49-F238E27FC236}">
                <a16:creationId xmlns:a16="http://schemas.microsoft.com/office/drawing/2014/main" id="{0B8EDC0E-69AA-5BCF-2E8F-B9F5CC1B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15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119925-0033-4D51-84D9-24DC08A68145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A3E8357-2BDE-F642-D39F-FAF9F2491C3D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C5817-F4C2-06B7-327B-AB56EA0FF88D}"/>
              </a:ext>
            </a:extLst>
          </p:cNvPr>
          <p:cNvSpPr txBox="1"/>
          <p:nvPr/>
        </p:nvSpPr>
        <p:spPr>
          <a:xfrm>
            <a:off x="805079" y="2060760"/>
            <a:ext cx="364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 realistic Key performance Indicators (KPIs) and Improvement goals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93F7C-CD9F-6FCA-441D-56FCB1C547F2}"/>
              </a:ext>
            </a:extLst>
          </p:cNvPr>
          <p:cNvSpPr txBox="1"/>
          <p:nvPr/>
        </p:nvSpPr>
        <p:spPr>
          <a:xfrm>
            <a:off x="952118" y="3567592"/>
            <a:ext cx="292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Help teams determine next steps or process changes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689" y="339509"/>
            <a:ext cx="11573197" cy="724247"/>
          </a:xfrm>
        </p:spPr>
        <p:txBody>
          <a:bodyPr/>
          <a:lstStyle/>
          <a:p>
            <a:r>
              <a:rPr lang="en-US" sz="4400" dirty="0"/>
              <a:t>SBR Maturity model aims to be a tools for :-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BF369F65-62ED-4F9F-B2B3-7044E7FBC972}"/>
              </a:ext>
            </a:extLst>
          </p:cNvPr>
          <p:cNvSpPr/>
          <p:nvPr/>
        </p:nvSpPr>
        <p:spPr>
          <a:xfrm>
            <a:off x="1100132" y="1451183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B0344E-73A8-4FF2-8157-04E0B36C9FC0}"/>
              </a:ext>
            </a:extLst>
          </p:cNvPr>
          <p:cNvGrpSpPr/>
          <p:nvPr/>
        </p:nvGrpSpPr>
        <p:grpSpPr>
          <a:xfrm>
            <a:off x="1100134" y="1451182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DC810E-C830-44AA-8158-78F512BE6165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FF149B-D021-443C-9BEA-2005331AAB1C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5ECE862C-D76F-401B-9AF3-6D258DE75B6C}"/>
              </a:ext>
            </a:extLst>
          </p:cNvPr>
          <p:cNvSpPr/>
          <p:nvPr/>
        </p:nvSpPr>
        <p:spPr>
          <a:xfrm rot="10800000">
            <a:off x="6608248" y="3902418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CD79AA47-0D4F-489E-B4F3-1639B1282695}"/>
              </a:ext>
            </a:extLst>
          </p:cNvPr>
          <p:cNvSpPr/>
          <p:nvPr/>
        </p:nvSpPr>
        <p:spPr>
          <a:xfrm rot="5400000">
            <a:off x="8095473" y="-36042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91999DF5-27A3-455B-B518-1756A1370ED7}"/>
              </a:ext>
            </a:extLst>
          </p:cNvPr>
          <p:cNvSpPr/>
          <p:nvPr/>
        </p:nvSpPr>
        <p:spPr>
          <a:xfrm rot="16200000">
            <a:off x="2559070" y="2443480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E3330-AC66-465F-90A3-E5DCA84CB366}"/>
              </a:ext>
            </a:extLst>
          </p:cNvPr>
          <p:cNvSpPr txBox="1"/>
          <p:nvPr/>
        </p:nvSpPr>
        <p:spPr>
          <a:xfrm>
            <a:off x="2069495" y="2155206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share knowledge and best practices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CD33B9-5C0C-4F61-9F63-B7F7E197A325}"/>
              </a:ext>
            </a:extLst>
          </p:cNvPr>
          <p:cNvSpPr txBox="1"/>
          <p:nvPr/>
        </p:nvSpPr>
        <p:spPr>
          <a:xfrm>
            <a:off x="6835517" y="218598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determine the current state of your SBR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D4D2E-9CBD-42D3-9E73-3E3EEA5ACFA6}"/>
              </a:ext>
            </a:extLst>
          </p:cNvPr>
          <p:cNvSpPr txBox="1"/>
          <p:nvPr/>
        </p:nvSpPr>
        <p:spPr>
          <a:xfrm>
            <a:off x="6896155" y="4014569"/>
            <a:ext cx="34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find help and guidelines to actually be able to take those steps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39AE-037F-4BDB-84CB-DC2B50FB0FA4}"/>
              </a:ext>
            </a:extLst>
          </p:cNvPr>
          <p:cNvSpPr txBox="1"/>
          <p:nvPr/>
        </p:nvSpPr>
        <p:spPr>
          <a:xfrm>
            <a:off x="2089400" y="4103100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determine possible next steps for development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D16DC-5F73-49E6-A67E-A723251D0D62}"/>
              </a:ext>
            </a:extLst>
          </p:cNvPr>
          <p:cNvSpPr txBox="1"/>
          <p:nvPr/>
        </p:nvSpPr>
        <p:spPr>
          <a:xfrm>
            <a:off x="1317832" y="221676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17501-F46C-4D48-B1E9-47B8DA2D642E}"/>
              </a:ext>
            </a:extLst>
          </p:cNvPr>
          <p:cNvSpPr txBox="1"/>
          <p:nvPr/>
        </p:nvSpPr>
        <p:spPr>
          <a:xfrm>
            <a:off x="8330144" y="1540540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4FEBA7-5B91-46DE-92E3-9B5FF54961CB}"/>
              </a:ext>
            </a:extLst>
          </p:cNvPr>
          <p:cNvSpPr txBox="1"/>
          <p:nvPr/>
        </p:nvSpPr>
        <p:spPr>
          <a:xfrm>
            <a:off x="10557802" y="424222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F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7BEF-7C92-4978-964F-49175057C23E}"/>
              </a:ext>
            </a:extLst>
          </p:cNvPr>
          <p:cNvSpPr txBox="1"/>
          <p:nvPr/>
        </p:nvSpPr>
        <p:spPr>
          <a:xfrm>
            <a:off x="3609002" y="497471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1E2972-DC0D-10BA-60E5-3CF9A714078E}"/>
              </a:ext>
            </a:extLst>
          </p:cNvPr>
          <p:cNvSpPr/>
          <p:nvPr/>
        </p:nvSpPr>
        <p:spPr>
          <a:xfrm>
            <a:off x="1139050" y="3398730"/>
            <a:ext cx="357563" cy="357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59C1F8-56BB-0069-F4A2-9E7BB9727568}"/>
              </a:ext>
            </a:extLst>
          </p:cNvPr>
          <p:cNvSpPr/>
          <p:nvPr/>
        </p:nvSpPr>
        <p:spPr>
          <a:xfrm>
            <a:off x="11050759" y="3398729"/>
            <a:ext cx="357563" cy="357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BF2D74-97F4-2BFF-8689-D3DE4CB0F0D3}"/>
              </a:ext>
            </a:extLst>
          </p:cNvPr>
          <p:cNvSpPr/>
          <p:nvPr/>
        </p:nvSpPr>
        <p:spPr>
          <a:xfrm>
            <a:off x="6098571" y="5357975"/>
            <a:ext cx="357563" cy="357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7B84D8-4900-6864-36CE-D3140A7BFB05}"/>
              </a:ext>
            </a:extLst>
          </p:cNvPr>
          <p:cNvSpPr/>
          <p:nvPr/>
        </p:nvSpPr>
        <p:spPr>
          <a:xfrm>
            <a:off x="6098570" y="1567697"/>
            <a:ext cx="357563" cy="357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51">
            <a:extLst>
              <a:ext uri="{FF2B5EF4-FFF2-40B4-BE49-F238E27FC236}">
                <a16:creationId xmlns:a16="http://schemas.microsoft.com/office/drawing/2014/main" id="{58018B1C-83CC-1A82-0CE5-35F07536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15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76A430A-CD6C-088D-9835-F673294CFDCF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6E7645C-8D37-D990-3FD2-FA57E55E4AA4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0">
            <a:extLst>
              <a:ext uri="{FF2B5EF4-FFF2-40B4-BE49-F238E27FC236}">
                <a16:creationId xmlns:a16="http://schemas.microsoft.com/office/drawing/2014/main" id="{0BB388EB-43E8-4B51-89DD-7F276EF7D1AE}"/>
              </a:ext>
            </a:extLst>
          </p:cNvPr>
          <p:cNvSpPr/>
          <p:nvPr/>
        </p:nvSpPr>
        <p:spPr>
          <a:xfrm>
            <a:off x="2835384" y="538390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9C71253D-F360-4587-83FB-70A3DCB2E67E}"/>
              </a:ext>
            </a:extLst>
          </p:cNvPr>
          <p:cNvSpPr/>
          <p:nvPr/>
        </p:nvSpPr>
        <p:spPr>
          <a:xfrm>
            <a:off x="5346770" y="486521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E039D207-4CF3-4C5C-BD32-BCDFAB9FE42C}"/>
              </a:ext>
            </a:extLst>
          </p:cNvPr>
          <p:cNvSpPr/>
          <p:nvPr/>
        </p:nvSpPr>
        <p:spPr>
          <a:xfrm>
            <a:off x="1270808" y="372074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3B82822E-B276-4582-8403-2B68F036CE39}"/>
              </a:ext>
            </a:extLst>
          </p:cNvPr>
          <p:cNvSpPr/>
          <p:nvPr/>
        </p:nvSpPr>
        <p:spPr>
          <a:xfrm>
            <a:off x="3992048" y="197997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FEC4FDF9-444C-4739-9206-96E4EAEFE9E8}"/>
              </a:ext>
            </a:extLst>
          </p:cNvPr>
          <p:cNvSpPr/>
          <p:nvPr/>
        </p:nvSpPr>
        <p:spPr>
          <a:xfrm>
            <a:off x="5153800" y="3083182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A417C8AC-6691-4938-9E4B-8778D76398EE}"/>
              </a:ext>
            </a:extLst>
          </p:cNvPr>
          <p:cNvSpPr>
            <a:spLocks noChangeAspect="1"/>
          </p:cNvSpPr>
          <p:nvPr/>
        </p:nvSpPr>
        <p:spPr>
          <a:xfrm>
            <a:off x="2519508" y="232600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9" name="그룹 2">
            <a:extLst>
              <a:ext uri="{FF2B5EF4-FFF2-40B4-BE49-F238E27FC236}">
                <a16:creationId xmlns:a16="http://schemas.microsoft.com/office/drawing/2014/main" id="{A9462C78-7D7E-353F-D862-355500D6E567}"/>
              </a:ext>
            </a:extLst>
          </p:cNvPr>
          <p:cNvGrpSpPr/>
          <p:nvPr/>
        </p:nvGrpSpPr>
        <p:grpSpPr>
          <a:xfrm>
            <a:off x="71297" y="1133549"/>
            <a:ext cx="6237430" cy="4788851"/>
            <a:chOff x="1944920" y="1835170"/>
            <a:chExt cx="5493530" cy="421771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BFB542-E7E3-ECC1-6B0F-84C8DA767072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noFill/>
            <a:ln w="19050" cap="flat" cmpd="sng" algn="ctr">
              <a:solidFill>
                <a:srgbClr val="1A8EA9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A5AF2AD-7205-C7E1-09F7-589A8A53CA35}"/>
                </a:ext>
              </a:extLst>
            </p:cNvPr>
            <p:cNvCxnSpPr>
              <a:cxnSpLocks/>
              <a:endCxn id="80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noFill/>
            <a:ln w="19050" cap="flat" cmpd="sng" algn="ctr">
              <a:solidFill>
                <a:srgbClr val="1A8EA9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FA5F256-DAA5-833E-9CA2-35982EE2F28E}"/>
                </a:ext>
              </a:extLst>
            </p:cNvPr>
            <p:cNvCxnSpPr>
              <a:cxnSpLocks/>
              <a:endCxn id="81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noFill/>
            <a:ln w="19050" cap="flat" cmpd="sng" algn="ctr">
              <a:solidFill>
                <a:srgbClr val="1A8EA9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F939082-5EE8-C516-6D88-81D555564D6C}"/>
                </a:ext>
              </a:extLst>
            </p:cNvPr>
            <p:cNvCxnSpPr>
              <a:cxnSpLocks/>
              <a:endCxn id="82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noFill/>
            <a:ln w="19050" cap="flat" cmpd="sng" algn="ctr">
              <a:solidFill>
                <a:srgbClr val="1A8EA9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6863D82-96EA-FFF5-BE28-741AC264FABF}"/>
                </a:ext>
              </a:extLst>
            </p:cNvPr>
            <p:cNvCxnSpPr>
              <a:cxnSpLocks/>
              <a:endCxn id="78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noFill/>
            <a:ln w="19050" cap="flat" cmpd="sng" algn="ctr">
              <a:solidFill>
                <a:srgbClr val="1A8EA9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93989F-1F66-4EE0-DCF5-27BC744D6882}"/>
                </a:ext>
              </a:extLst>
            </p:cNvPr>
            <p:cNvCxnSpPr>
              <a:cxnSpLocks/>
              <a:endCxn id="77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noFill/>
            <a:ln w="19050" cap="flat" cmpd="sng" algn="ctr">
              <a:solidFill>
                <a:srgbClr val="1A8EA9"/>
              </a:solidFill>
              <a:prstDash val="solid"/>
              <a:miter lim="800000"/>
            </a:ln>
            <a:effectLst/>
          </p:spPr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FCFB82B-547E-BD48-3E97-A4D08280B319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rgbClr val="53C3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391F7EB-09D4-532E-1B84-5E315B75188A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rgbClr val="19A5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C50B0D9-CBC6-4BBA-74FA-BB14B0F75C92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rgbClr val="5AB4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ABDCA3A-FF37-148F-51D6-CC3073810235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rgbClr val="53C3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AC5CA6-C256-CBC9-1A91-96383955645E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rgbClr val="5AB4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3DC46C1-EAE4-E2CE-8FBF-8C1C511CDBE4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rgbClr val="1964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45AEE68-4A04-CBF3-19CB-96DFCD86772F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rgbClr val="0587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48E92B3-E5E5-4E46-E312-EEE5A0A03595}"/>
                </a:ext>
              </a:extLst>
            </p:cNvPr>
            <p:cNvSpPr txBox="1"/>
            <p:nvPr/>
          </p:nvSpPr>
          <p:spPr>
            <a:xfrm>
              <a:off x="4297965" y="3707146"/>
              <a:ext cx="1296144" cy="352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Dimensions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4314A92-325E-953A-177D-54C4AF70BA62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rgbClr val="0587AF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47F7ABD-BC05-12F3-CD79-CEEB709BA1AA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rgbClr val="196491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978AD40-115C-CEC3-480E-8CE4629B5E03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rgbClr val="53C3CD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DAD88B-D12F-29D0-E7B8-C2FB6A46A526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rgbClr val="0587AF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2B1F972-3601-B984-22E2-DB881C4D52C7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rgbClr val="53C3CD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8D30E16-6782-C68B-03E6-C20EB2F6ED3E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rgbClr val="5AB4C1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66486A-0846-5C3B-B870-F3E07E478FCE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rgbClr val="196491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CB2775-7606-9628-3B2A-87F96C44102B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rgbClr val="19A5BE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8F4AFB-2512-2E90-5500-DC0C3B9DFBCE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rgbClr val="19A5BE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4AC5B2-2C83-D4FE-C934-4F23C0EBAE3B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rgbClr val="19A5BE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40">
              <a:extLst>
                <a:ext uri="{FF2B5EF4-FFF2-40B4-BE49-F238E27FC236}">
                  <a16:creationId xmlns:a16="http://schemas.microsoft.com/office/drawing/2014/main" id="{D14782A0-C66A-8EC6-9AB0-3215E82ACB05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rgbClr val="19A5BE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30">
              <a:extLst>
                <a:ext uri="{FF2B5EF4-FFF2-40B4-BE49-F238E27FC236}">
                  <a16:creationId xmlns:a16="http://schemas.microsoft.com/office/drawing/2014/main" id="{598BF1D8-1C76-D0E7-8A61-E1A8EDB82FA4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rgbClr val="53C3CD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E9C9EC23-4237-BF45-4E52-BE7D47A4E7D5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rgbClr val="196491">
                <a:alpha val="7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3C4908C7-DD34-DAAB-2080-7B70C2CE6533}"/>
              </a:ext>
            </a:extLst>
          </p:cNvPr>
          <p:cNvSpPr/>
          <p:nvPr/>
        </p:nvSpPr>
        <p:spPr>
          <a:xfrm rot="16200000">
            <a:off x="8553757" y="-197641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B7488A-96A9-33EB-01E2-E85727E54C1A}"/>
              </a:ext>
            </a:extLst>
          </p:cNvPr>
          <p:cNvSpPr txBox="1"/>
          <p:nvPr/>
        </p:nvSpPr>
        <p:spPr>
          <a:xfrm>
            <a:off x="6508461" y="493595"/>
            <a:ext cx="4950116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Dimensions of SBR Maturity Model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11DA7FB-E775-1ECC-4C2A-D66F72540E93}"/>
              </a:ext>
            </a:extLst>
          </p:cNvPr>
          <p:cNvSpPr txBox="1"/>
          <p:nvPr/>
        </p:nvSpPr>
        <p:spPr>
          <a:xfrm>
            <a:off x="1731566" y="485127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1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F7A3C95-6F1A-EFC6-436C-08B255C27A9A}"/>
              </a:ext>
            </a:extLst>
          </p:cNvPr>
          <p:cNvGrpSpPr/>
          <p:nvPr/>
        </p:nvGrpSpPr>
        <p:grpSpPr>
          <a:xfrm>
            <a:off x="6688940" y="1849207"/>
            <a:ext cx="8807749" cy="766676"/>
            <a:chOff x="6508460" y="1849207"/>
            <a:chExt cx="4950117" cy="430886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932F302-DA48-3D6D-F4D7-BEE4EAB4B5A4}"/>
                </a:ext>
              </a:extLst>
            </p:cNvPr>
            <p:cNvSpPr/>
            <p:nvPr/>
          </p:nvSpPr>
          <p:spPr>
            <a:xfrm>
              <a:off x="6508460" y="1849207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FE9586B-2EEF-19CD-F987-A9D6455EB328}"/>
                </a:ext>
              </a:extLst>
            </p:cNvPr>
            <p:cNvSpPr txBox="1"/>
            <p:nvPr/>
          </p:nvSpPr>
          <p:spPr>
            <a:xfrm>
              <a:off x="6983615" y="1969516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Legal and Institutional framework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50F69F-3314-8E84-57F6-5D138CBC03AF}"/>
                </a:ext>
              </a:extLst>
            </p:cNvPr>
            <p:cNvSpPr txBox="1"/>
            <p:nvPr/>
          </p:nvSpPr>
          <p:spPr>
            <a:xfrm>
              <a:off x="6624029" y="1956928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04278FD-DE27-49C2-85C2-7995CAD05FFB}"/>
              </a:ext>
            </a:extLst>
          </p:cNvPr>
          <p:cNvGrpSpPr/>
          <p:nvPr/>
        </p:nvGrpSpPr>
        <p:grpSpPr>
          <a:xfrm>
            <a:off x="6688940" y="2353695"/>
            <a:ext cx="8807749" cy="766676"/>
            <a:chOff x="6508460" y="2324014"/>
            <a:chExt cx="4950117" cy="43088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C80E7DC-1184-795A-07EA-FA6F31883749}"/>
                </a:ext>
              </a:extLst>
            </p:cNvPr>
            <p:cNvSpPr/>
            <p:nvPr/>
          </p:nvSpPr>
          <p:spPr>
            <a:xfrm>
              <a:off x="6508460" y="232401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4BA7EC1-250D-47A7-091D-C0229C3C2A93}"/>
                </a:ext>
              </a:extLst>
            </p:cNvPr>
            <p:cNvSpPr txBox="1"/>
            <p:nvPr/>
          </p:nvSpPr>
          <p:spPr>
            <a:xfrm>
              <a:off x="6983615" y="2444322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 sources of SBR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A8EB003-2620-D78C-AAA0-282BE6C90B23}"/>
                </a:ext>
              </a:extLst>
            </p:cNvPr>
            <p:cNvSpPr txBox="1"/>
            <p:nvPr/>
          </p:nvSpPr>
          <p:spPr>
            <a:xfrm>
              <a:off x="6624029" y="2431735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7AB8FD3-93EB-8284-4A39-CBC8D401115F}"/>
              </a:ext>
            </a:extLst>
          </p:cNvPr>
          <p:cNvGrpSpPr/>
          <p:nvPr/>
        </p:nvGrpSpPr>
        <p:grpSpPr>
          <a:xfrm>
            <a:off x="6688940" y="2858183"/>
            <a:ext cx="8807749" cy="766676"/>
            <a:chOff x="6508460" y="2803858"/>
            <a:chExt cx="4950117" cy="43088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8E0BDD1-487E-19E6-AD4E-CF6B325A3382}"/>
                </a:ext>
              </a:extLst>
            </p:cNvPr>
            <p:cNvSpPr/>
            <p:nvPr/>
          </p:nvSpPr>
          <p:spPr>
            <a:xfrm>
              <a:off x="6508460" y="2803858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2D18BB6-F0E7-C703-3740-CAB00B5BA0F7}"/>
                </a:ext>
              </a:extLst>
            </p:cNvPr>
            <p:cNvSpPr txBox="1"/>
            <p:nvPr/>
          </p:nvSpPr>
          <p:spPr>
            <a:xfrm>
              <a:off x="6983615" y="2924167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Maintenance and Update of SBR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28D54D6-C479-D9F8-E7ED-1A007EC2FE84}"/>
                </a:ext>
              </a:extLst>
            </p:cNvPr>
            <p:cNvSpPr txBox="1"/>
            <p:nvPr/>
          </p:nvSpPr>
          <p:spPr>
            <a:xfrm>
              <a:off x="6624029" y="2911579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ABFFB46-38C3-4909-72A0-0DF8E50ED4DF}"/>
              </a:ext>
            </a:extLst>
          </p:cNvPr>
          <p:cNvGrpSpPr/>
          <p:nvPr/>
        </p:nvGrpSpPr>
        <p:grpSpPr>
          <a:xfrm>
            <a:off x="6688940" y="3362671"/>
            <a:ext cx="8807749" cy="766676"/>
            <a:chOff x="6508460" y="3294769"/>
            <a:chExt cx="4950117" cy="430886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2144819-6AD4-894D-5767-B90984C48879}"/>
                </a:ext>
              </a:extLst>
            </p:cNvPr>
            <p:cNvSpPr/>
            <p:nvPr/>
          </p:nvSpPr>
          <p:spPr>
            <a:xfrm>
              <a:off x="6508460" y="3294769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CF7DDD9-79B3-B4CB-F835-E7EB2EA3A2BE}"/>
                </a:ext>
              </a:extLst>
            </p:cNvPr>
            <p:cNvSpPr txBox="1"/>
            <p:nvPr/>
          </p:nvSpPr>
          <p:spPr>
            <a:xfrm>
              <a:off x="6983615" y="3415077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Coverage of SBR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A46D58D-3ABA-A415-F00B-5800FE374FB1}"/>
                </a:ext>
              </a:extLst>
            </p:cNvPr>
            <p:cNvSpPr txBox="1"/>
            <p:nvPr/>
          </p:nvSpPr>
          <p:spPr>
            <a:xfrm>
              <a:off x="6624029" y="3402490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40E1FEC-3E72-A449-E82F-9680551BB163}"/>
              </a:ext>
            </a:extLst>
          </p:cNvPr>
          <p:cNvGrpSpPr/>
          <p:nvPr/>
        </p:nvGrpSpPr>
        <p:grpSpPr>
          <a:xfrm>
            <a:off x="6688940" y="3867159"/>
            <a:ext cx="8807749" cy="766676"/>
            <a:chOff x="6508460" y="3802259"/>
            <a:chExt cx="4950117" cy="430886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AADA8F0-20B3-FD02-49B1-4DF684917859}"/>
                </a:ext>
              </a:extLst>
            </p:cNvPr>
            <p:cNvSpPr/>
            <p:nvPr/>
          </p:nvSpPr>
          <p:spPr>
            <a:xfrm>
              <a:off x="6508460" y="3802259"/>
              <a:ext cx="430886" cy="430886"/>
            </a:xfrm>
            <a:prstGeom prst="ellipse">
              <a:avLst/>
            </a:prstGeom>
            <a:solidFill>
              <a:srgbClr val="A5A5A5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CBDF595-4BEF-6D30-9268-F03A2A3B6375}"/>
                </a:ext>
              </a:extLst>
            </p:cNvPr>
            <p:cNvSpPr txBox="1"/>
            <p:nvPr/>
          </p:nvSpPr>
          <p:spPr>
            <a:xfrm>
              <a:off x="6983615" y="3922567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Use of SBR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50F541B-8054-F799-36C5-3506EAAB51F7}"/>
                </a:ext>
              </a:extLst>
            </p:cNvPr>
            <p:cNvSpPr txBox="1"/>
            <p:nvPr/>
          </p:nvSpPr>
          <p:spPr>
            <a:xfrm>
              <a:off x="6624029" y="3909980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5</a:t>
              </a:r>
            </a:p>
          </p:txBody>
        </p:sp>
      </p:grpSp>
      <p:pic>
        <p:nvPicPr>
          <p:cNvPr id="138" name="Picture 351">
            <a:extLst>
              <a:ext uri="{FF2B5EF4-FFF2-40B4-BE49-F238E27FC236}">
                <a16:creationId xmlns:a16="http://schemas.microsoft.com/office/drawing/2014/main" id="{0B6A3BE0-A469-2F2E-200E-0035EF26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15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D6201A1-3C34-6395-1B4F-4FDC7A1A5090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6DEFF38A-33D1-1B6E-392A-57EB097D4526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D9F3551-6034-078C-C431-BE4005295CAD}"/>
              </a:ext>
            </a:extLst>
          </p:cNvPr>
          <p:cNvGrpSpPr/>
          <p:nvPr/>
        </p:nvGrpSpPr>
        <p:grpSpPr>
          <a:xfrm>
            <a:off x="6688940" y="4371647"/>
            <a:ext cx="8807749" cy="766676"/>
            <a:chOff x="6508460" y="4304230"/>
            <a:chExt cx="4950117" cy="430886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8345F9C-4F5A-E543-959C-A8B4913ACE6E}"/>
                </a:ext>
              </a:extLst>
            </p:cNvPr>
            <p:cNvSpPr/>
            <p:nvPr/>
          </p:nvSpPr>
          <p:spPr>
            <a:xfrm>
              <a:off x="6508460" y="4304230"/>
              <a:ext cx="430886" cy="430886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5C98DAD-4D38-64C3-FE0B-0917042A29DA}"/>
                </a:ext>
              </a:extLst>
            </p:cNvPr>
            <p:cNvSpPr txBox="1"/>
            <p:nvPr/>
          </p:nvSpPr>
          <p:spPr>
            <a:xfrm>
              <a:off x="6983615" y="4424539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IT environment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619426-E51B-0528-8E11-A8A0345EE37D}"/>
                </a:ext>
              </a:extLst>
            </p:cNvPr>
            <p:cNvSpPr txBox="1"/>
            <p:nvPr/>
          </p:nvSpPr>
          <p:spPr>
            <a:xfrm>
              <a:off x="6624029" y="4411951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984A2B0-1223-9CD7-D501-75A7ADA2F5F6}"/>
              </a:ext>
            </a:extLst>
          </p:cNvPr>
          <p:cNvGrpSpPr/>
          <p:nvPr/>
        </p:nvGrpSpPr>
        <p:grpSpPr>
          <a:xfrm>
            <a:off x="6688940" y="4876135"/>
            <a:ext cx="8807749" cy="766676"/>
            <a:chOff x="6508460" y="4876135"/>
            <a:chExt cx="4950117" cy="430886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1F14D67-553B-5E06-CCFC-788BF8648B73}"/>
                </a:ext>
              </a:extLst>
            </p:cNvPr>
            <p:cNvSpPr/>
            <p:nvPr/>
          </p:nvSpPr>
          <p:spPr>
            <a:xfrm>
              <a:off x="6508460" y="4876135"/>
              <a:ext cx="430886" cy="430886"/>
            </a:xfrm>
            <a:prstGeom prst="ellipse">
              <a:avLst/>
            </a:prstGeom>
            <a:solidFill>
              <a:srgbClr val="4472C4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FDA061-E42C-0371-E31D-71FC983D9824}"/>
                </a:ext>
              </a:extLst>
            </p:cNvPr>
            <p:cNvSpPr txBox="1"/>
            <p:nvPr/>
          </p:nvSpPr>
          <p:spPr>
            <a:xfrm>
              <a:off x="6983615" y="4996443"/>
              <a:ext cx="4474962" cy="1902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Interoperability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CD7AF6F-3200-BBC1-BF34-C94327505457}"/>
                </a:ext>
              </a:extLst>
            </p:cNvPr>
            <p:cNvSpPr txBox="1"/>
            <p:nvPr/>
          </p:nvSpPr>
          <p:spPr>
            <a:xfrm>
              <a:off x="6624029" y="4983856"/>
              <a:ext cx="199749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Stages or Levels of SBR Maturity model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CF00337B-08D8-4F82-86BB-37B129C4372E}"/>
              </a:ext>
            </a:extLst>
          </p:cNvPr>
          <p:cNvSpPr/>
          <p:nvPr/>
        </p:nvSpPr>
        <p:spPr>
          <a:xfrm rot="5400000">
            <a:off x="7038800" y="2302513"/>
            <a:ext cx="685769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B9871221-A788-4446-B4DB-CC350EE224B2}"/>
              </a:ext>
            </a:extLst>
          </p:cNvPr>
          <p:cNvSpPr/>
          <p:nvPr/>
        </p:nvSpPr>
        <p:spPr>
          <a:xfrm rot="5400000">
            <a:off x="9609139" y="1766794"/>
            <a:ext cx="649778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9E3528F8-4E57-4601-B34C-9348F77EEE36}"/>
              </a:ext>
            </a:extLst>
          </p:cNvPr>
          <p:cNvSpPr/>
          <p:nvPr/>
        </p:nvSpPr>
        <p:spPr>
          <a:xfrm rot="5400000">
            <a:off x="4486459" y="2820235"/>
            <a:ext cx="685767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D4848-137E-4B00-A6B8-CE273B1E03BF}"/>
              </a:ext>
            </a:extLst>
          </p:cNvPr>
          <p:cNvSpPr txBox="1"/>
          <p:nvPr/>
        </p:nvSpPr>
        <p:spPr>
          <a:xfrm>
            <a:off x="4071560" y="3323448"/>
            <a:ext cx="195218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587AF"/>
                </a:solidFill>
                <a:effectLst/>
                <a:uLnTx/>
                <a:uFillTx/>
                <a:latin typeface="Arial"/>
                <a:cs typeface="+mn-cs"/>
              </a:rPr>
              <a:t>Early Stage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2F0AF-1D7A-4D79-91C8-F0CF99675E26}"/>
              </a:ext>
            </a:extLst>
          </p:cNvPr>
          <p:cNvSpPr txBox="1"/>
          <p:nvPr/>
        </p:nvSpPr>
        <p:spPr>
          <a:xfrm>
            <a:off x="6672682" y="2807245"/>
            <a:ext cx="194076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19A5BE"/>
                </a:solidFill>
                <a:effectLst/>
                <a:uLnTx/>
                <a:uFillTx/>
                <a:latin typeface="Arial"/>
                <a:cs typeface="+mn-cs"/>
              </a:rPr>
              <a:t>Mature stage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8A4B4-7042-4B1B-AD1B-833CB9F736A2}"/>
              </a:ext>
            </a:extLst>
          </p:cNvPr>
          <p:cNvSpPr txBox="1"/>
          <p:nvPr/>
        </p:nvSpPr>
        <p:spPr>
          <a:xfrm>
            <a:off x="9225025" y="2261340"/>
            <a:ext cx="194076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53C3CD"/>
                </a:solidFill>
                <a:effectLst/>
                <a:uLnTx/>
                <a:uFillTx/>
                <a:latin typeface="Arial"/>
                <a:cs typeface="+mn-cs"/>
              </a:rPr>
              <a:t>Advanced Stage</a:t>
            </a:r>
          </a:p>
        </p:txBody>
      </p:sp>
      <p:sp>
        <p:nvSpPr>
          <p:cNvPr id="27" name="L 도형 36">
            <a:extLst>
              <a:ext uri="{FF2B5EF4-FFF2-40B4-BE49-F238E27FC236}">
                <a16:creationId xmlns:a16="http://schemas.microsoft.com/office/drawing/2014/main" id="{85AEC616-5B18-49FB-9C38-B88A6190CAD7}"/>
              </a:ext>
            </a:extLst>
          </p:cNvPr>
          <p:cNvSpPr/>
          <p:nvPr/>
        </p:nvSpPr>
        <p:spPr>
          <a:xfrm rot="5400000">
            <a:off x="1974927" y="3297149"/>
            <a:ext cx="604147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DE628-B3DC-46CF-8BE2-1995104EBBE7}"/>
              </a:ext>
            </a:extLst>
          </p:cNvPr>
          <p:cNvSpPr txBox="1"/>
          <p:nvPr/>
        </p:nvSpPr>
        <p:spPr>
          <a:xfrm>
            <a:off x="1045236" y="3916249"/>
            <a:ext cx="195218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196491"/>
                </a:solidFill>
                <a:effectLst/>
                <a:uLnTx/>
                <a:uFillTx/>
                <a:latin typeface="Arial"/>
                <a:cs typeface="+mn-cs"/>
              </a:rPr>
              <a:t>Preliminary stage</a:t>
            </a:r>
          </a:p>
        </p:txBody>
      </p: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4C89D2FA-0A50-44F3-B744-1D90D915B9F4}"/>
              </a:ext>
            </a:extLst>
          </p:cNvPr>
          <p:cNvSpPr/>
          <p:nvPr/>
        </p:nvSpPr>
        <p:spPr>
          <a:xfrm>
            <a:off x="2784777" y="2916183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7E798B87-F727-477C-82E9-604088217C37}"/>
              </a:ext>
            </a:extLst>
          </p:cNvPr>
          <p:cNvSpPr/>
          <p:nvPr/>
        </p:nvSpPr>
        <p:spPr>
          <a:xfrm>
            <a:off x="5395585" y="2378778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7EFAE7E8-F521-4A49-9ABA-B4827F680804}"/>
              </a:ext>
            </a:extLst>
          </p:cNvPr>
          <p:cNvSpPr/>
          <p:nvPr/>
        </p:nvSpPr>
        <p:spPr>
          <a:xfrm>
            <a:off x="7985112" y="1775864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4356508-DCA5-E8EF-42E8-4715B95EB0E4}"/>
              </a:ext>
            </a:extLst>
          </p:cNvPr>
          <p:cNvSpPr/>
          <p:nvPr/>
        </p:nvSpPr>
        <p:spPr>
          <a:xfrm>
            <a:off x="-56249" y="4021639"/>
            <a:ext cx="12304497" cy="4847895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3" name="Picture 351">
            <a:extLst>
              <a:ext uri="{FF2B5EF4-FFF2-40B4-BE49-F238E27FC236}">
                <a16:creationId xmlns:a16="http://schemas.microsoft.com/office/drawing/2014/main" id="{BFF172E3-1A48-AE6A-CAD4-C3AA861A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15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CB8BE6-FCE0-6A3C-39CB-DBC23F5A4D0F}"/>
              </a:ext>
            </a:extLst>
          </p:cNvPr>
          <p:cNvSpPr/>
          <p:nvPr/>
        </p:nvSpPr>
        <p:spPr>
          <a:xfrm>
            <a:off x="-570434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2F719BD-AD03-3B03-E018-1D2FB5285A52}"/>
              </a:ext>
            </a:extLst>
          </p:cNvPr>
          <p:cNvSpPr/>
          <p:nvPr/>
        </p:nvSpPr>
        <p:spPr>
          <a:xfrm>
            <a:off x="11294568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</a:rPr>
              <a:t>Conceptual visualization of the Maturity Model</a:t>
            </a:r>
            <a:r>
              <a:rPr lang="en-US" baseline="30000" dirty="0">
                <a:latin typeface="Arial" panose="020B0604020202020204" pitchFamily="34" charset="0"/>
              </a:rPr>
              <a:t>1</a:t>
            </a:r>
            <a:endParaRPr lang="en-US" i="1" baseline="30000" dirty="0"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1C7D8-AB4D-43B4-9D75-177D2775B801}"/>
              </a:ext>
            </a:extLst>
          </p:cNvPr>
          <p:cNvGrpSpPr/>
          <p:nvPr/>
        </p:nvGrpSpPr>
        <p:grpSpPr>
          <a:xfrm rot="10800000">
            <a:off x="2273969" y="1583438"/>
            <a:ext cx="7968914" cy="4197623"/>
            <a:chOff x="-878469" y="1992977"/>
            <a:chExt cx="3513872" cy="3638888"/>
          </a:xfrm>
          <a:solidFill>
            <a:srgbClr val="DEEBF7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39F256-F79E-C4E6-6973-642246ED6FD9}"/>
              </a:ext>
            </a:extLst>
          </p:cNvPr>
          <p:cNvGrpSpPr/>
          <p:nvPr/>
        </p:nvGrpSpPr>
        <p:grpSpPr>
          <a:xfrm>
            <a:off x="3122915" y="1798474"/>
            <a:ext cx="6451600" cy="3786506"/>
            <a:chOff x="3281680" y="2136774"/>
            <a:chExt cx="5648960" cy="318706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E3E526-CA29-90A6-546E-68D5D74B3599}"/>
                </a:ext>
              </a:extLst>
            </p:cNvPr>
            <p:cNvGrpSpPr/>
            <p:nvPr/>
          </p:nvGrpSpPr>
          <p:grpSpPr>
            <a:xfrm>
              <a:off x="3281680" y="2136774"/>
              <a:ext cx="5648960" cy="3187066"/>
              <a:chOff x="0" y="0"/>
              <a:chExt cx="4635755" cy="25844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471982F-0604-64A7-0026-0A6EBC6BCAF8}"/>
                  </a:ext>
                </a:extLst>
              </p:cNvPr>
              <p:cNvSpPr/>
              <p:nvPr/>
            </p:nvSpPr>
            <p:spPr>
              <a:xfrm>
                <a:off x="2019300" y="742950"/>
                <a:ext cx="1480185" cy="4038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3. Mature</a:t>
                </a:r>
                <a:endParaRPr lang="en-TZ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3B6752-29E5-67FC-293A-A2AF4B59C6B4}"/>
                  </a:ext>
                </a:extLst>
              </p:cNvPr>
              <p:cNvSpPr/>
              <p:nvPr/>
            </p:nvSpPr>
            <p:spPr>
              <a:xfrm>
                <a:off x="1054100" y="1301750"/>
                <a:ext cx="1480185" cy="4216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2. Early</a:t>
                </a:r>
                <a:endParaRPr lang="en-TZ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2349B4-36F8-A4C6-9609-7715982F9336}"/>
                  </a:ext>
                </a:extLst>
              </p:cNvPr>
              <p:cNvSpPr/>
              <p:nvPr/>
            </p:nvSpPr>
            <p:spPr>
              <a:xfrm>
                <a:off x="2901950" y="196850"/>
                <a:ext cx="1733805" cy="44345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4. Advanced</a:t>
                </a:r>
                <a:endParaRPr lang="en-TZ" sz="11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09D4A6-6BC4-7306-762A-FAE812B0BA64}"/>
                  </a:ext>
                </a:extLst>
              </p:cNvPr>
              <p:cNvSpPr/>
              <p:nvPr/>
            </p:nvSpPr>
            <p:spPr>
              <a:xfrm>
                <a:off x="0" y="1854200"/>
                <a:ext cx="1495686" cy="54020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1.Preliminary</a:t>
                </a:r>
                <a:endParaRPr lang="en-TZ" sz="11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lowchart: Punched Tape 36">
                <a:extLst>
                  <a:ext uri="{FF2B5EF4-FFF2-40B4-BE49-F238E27FC236}">
                    <a16:creationId xmlns:a16="http://schemas.microsoft.com/office/drawing/2014/main" id="{0E24F656-2260-C7D6-E61C-5A4BC24B9590}"/>
                  </a:ext>
                </a:extLst>
              </p:cNvPr>
              <p:cNvSpPr/>
              <p:nvPr/>
            </p:nvSpPr>
            <p:spPr>
              <a:xfrm>
                <a:off x="2971474" y="1835150"/>
                <a:ext cx="1612900" cy="749300"/>
              </a:xfrm>
              <a:prstGeom prst="flowChartPunchedTap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Characteristics &amp; Requirements</a:t>
                </a:r>
                <a:endParaRPr lang="en-TZ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lowchart: Punched Tape 37">
                <a:extLst>
                  <a:ext uri="{FF2B5EF4-FFF2-40B4-BE49-F238E27FC236}">
                    <a16:creationId xmlns:a16="http://schemas.microsoft.com/office/drawing/2014/main" id="{782DFB2F-D57A-9C39-23CA-8C58E7C1124B}"/>
                  </a:ext>
                </a:extLst>
              </p:cNvPr>
              <p:cNvSpPr/>
              <p:nvPr/>
            </p:nvSpPr>
            <p:spPr>
              <a:xfrm>
                <a:off x="114300" y="0"/>
                <a:ext cx="1798955" cy="476250"/>
              </a:xfrm>
              <a:prstGeom prst="flowChartPunchedTape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Improvement Measures</a:t>
                </a:r>
                <a:endParaRPr lang="en-TZ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Bent 38">
                <a:extLst>
                  <a:ext uri="{FF2B5EF4-FFF2-40B4-BE49-F238E27FC236}">
                    <a16:creationId xmlns:a16="http://schemas.microsoft.com/office/drawing/2014/main" id="{C6534089-293B-61DE-5645-1B33FAA77107}"/>
                  </a:ext>
                </a:extLst>
              </p:cNvPr>
              <p:cNvSpPr/>
              <p:nvPr/>
            </p:nvSpPr>
            <p:spPr>
              <a:xfrm>
                <a:off x="2501900" y="196850"/>
                <a:ext cx="401826" cy="535029"/>
              </a:xfrm>
              <a:prstGeom prst="bentArrow">
                <a:avLst>
                  <a:gd name="adj1" fmla="val 25000"/>
                  <a:gd name="adj2" fmla="val 21097"/>
                  <a:gd name="adj3" fmla="val 25000"/>
                  <a:gd name="adj4" fmla="val 43750"/>
                </a:avLst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TZ"/>
              </a:p>
            </p:txBody>
          </p:sp>
          <p:sp>
            <p:nvSpPr>
              <p:cNvPr id="40" name="Arrow: Bent 39">
                <a:extLst>
                  <a:ext uri="{FF2B5EF4-FFF2-40B4-BE49-F238E27FC236}">
                    <a16:creationId xmlns:a16="http://schemas.microsoft.com/office/drawing/2014/main" id="{AC1E326E-41A0-3134-24BC-0709DC2ED553}"/>
                  </a:ext>
                </a:extLst>
              </p:cNvPr>
              <p:cNvSpPr/>
              <p:nvPr/>
            </p:nvSpPr>
            <p:spPr>
              <a:xfrm>
                <a:off x="1619250" y="768350"/>
                <a:ext cx="401826" cy="535029"/>
              </a:xfrm>
              <a:prstGeom prst="bentArrow">
                <a:avLst>
                  <a:gd name="adj1" fmla="val 25000"/>
                  <a:gd name="adj2" fmla="val 21097"/>
                  <a:gd name="adj3" fmla="val 25000"/>
                  <a:gd name="adj4" fmla="val 43750"/>
                </a:avLst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TZ" dirty="0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FF98A01-30ED-4BBB-8F96-07AB93F817C8}"/>
                  </a:ext>
                </a:extLst>
              </p:cNvPr>
              <p:cNvCxnSpPr/>
              <p:nvPr/>
            </p:nvCxnSpPr>
            <p:spPr>
              <a:xfrm>
                <a:off x="336550" y="476250"/>
                <a:ext cx="374650" cy="9588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77120726-2525-C23B-4FC9-45D122744D61}"/>
                  </a:ext>
                </a:extLst>
              </p:cNvPr>
              <p:cNvCxnSpPr/>
              <p:nvPr/>
            </p:nvCxnSpPr>
            <p:spPr>
              <a:xfrm>
                <a:off x="933450" y="476250"/>
                <a:ext cx="723900" cy="558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2EC39AF-82DB-B4D8-FAFA-2A6F2FF595D1}"/>
                  </a:ext>
                </a:extLst>
              </p:cNvPr>
              <p:cNvCxnSpPr/>
              <p:nvPr/>
            </p:nvCxnSpPr>
            <p:spPr>
              <a:xfrm>
                <a:off x="1911350" y="260350"/>
                <a:ext cx="588645" cy="215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2C0D72D-A025-8873-5E62-6DBFD5D90D03}"/>
                  </a:ext>
                </a:extLst>
              </p:cNvPr>
              <p:cNvCxnSpPr/>
              <p:nvPr/>
            </p:nvCxnSpPr>
            <p:spPr>
              <a:xfrm flipH="1">
                <a:off x="1498600" y="2228850"/>
                <a:ext cx="14763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55F260F-DDC5-F97E-1FD8-5E6BAECCE582}"/>
                  </a:ext>
                </a:extLst>
              </p:cNvPr>
              <p:cNvCxnSpPr/>
              <p:nvPr/>
            </p:nvCxnSpPr>
            <p:spPr>
              <a:xfrm flipH="1" flipV="1">
                <a:off x="2533650" y="1720850"/>
                <a:ext cx="437515" cy="5054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5D65022-DD2B-948E-28BF-E1DF0FBD5032}"/>
                  </a:ext>
                </a:extLst>
              </p:cNvPr>
              <p:cNvCxnSpPr/>
              <p:nvPr/>
            </p:nvCxnSpPr>
            <p:spPr>
              <a:xfrm flipH="1" flipV="1">
                <a:off x="3409950" y="1149350"/>
                <a:ext cx="577850" cy="7073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0C53F6B-F6A7-A767-B013-850A18DFCDA8}"/>
                  </a:ext>
                </a:extLst>
              </p:cNvPr>
              <p:cNvCxnSpPr/>
              <p:nvPr/>
            </p:nvCxnSpPr>
            <p:spPr>
              <a:xfrm flipV="1">
                <a:off x="4025900" y="641350"/>
                <a:ext cx="0" cy="11963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3EB1F448-0DCB-37B3-B348-5F2C69BD5E1D}"/>
                </a:ext>
              </a:extLst>
            </p:cNvPr>
            <p:cNvSpPr/>
            <p:nvPr/>
          </p:nvSpPr>
          <p:spPr>
            <a:xfrm>
              <a:off x="4086403" y="3757732"/>
              <a:ext cx="489650" cy="659782"/>
            </a:xfrm>
            <a:prstGeom prst="bentArrow">
              <a:avLst>
                <a:gd name="adj1" fmla="val 25000"/>
                <a:gd name="adj2" fmla="val 21097"/>
                <a:gd name="adj3" fmla="val 25000"/>
                <a:gd name="adj4" fmla="val 43750"/>
              </a:avLst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TZ" dirty="0"/>
            </a:p>
          </p:txBody>
        </p:sp>
      </p:grpSp>
      <p:pic>
        <p:nvPicPr>
          <p:cNvPr id="48" name="Picture 351">
            <a:extLst>
              <a:ext uri="{FF2B5EF4-FFF2-40B4-BE49-F238E27FC236}">
                <a16:creationId xmlns:a16="http://schemas.microsoft.com/office/drawing/2014/main" id="{4C650B4A-4C56-D414-918B-7FB8182A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259" y="5507377"/>
            <a:ext cx="1083879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8C28C5F-42C6-1457-AFCD-16970436ABFC}"/>
              </a:ext>
            </a:extLst>
          </p:cNvPr>
          <p:cNvSpPr/>
          <p:nvPr/>
        </p:nvSpPr>
        <p:spPr>
          <a:xfrm>
            <a:off x="-438090" y="6489901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6032362-28EE-E55E-2483-9EAA243F6E64}"/>
              </a:ext>
            </a:extLst>
          </p:cNvPr>
          <p:cNvSpPr/>
          <p:nvPr/>
        </p:nvSpPr>
        <p:spPr>
          <a:xfrm>
            <a:off x="11426912" y="6490946"/>
            <a:ext cx="10523576" cy="13949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16FCB-ED92-34B3-2E1E-DE3840E523A3}"/>
              </a:ext>
            </a:extLst>
          </p:cNvPr>
          <p:cNvSpPr txBox="1"/>
          <p:nvPr/>
        </p:nvSpPr>
        <p:spPr>
          <a:xfrm>
            <a:off x="498987" y="6019708"/>
            <a:ext cx="971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aseline="30000" dirty="0"/>
              <a:t>1</a:t>
            </a:r>
            <a:r>
              <a:rPr lang="pt-BR" dirty="0"/>
              <a:t> https://unstats.un.org/unsd/statcom/53rd-session/documents/BG-3p-SBR-Maturity-Model-E.pdf</a:t>
            </a: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22431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D66CD2-87D5-4F0F-BB70-CA349A1A25F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77BDB7-1C4B-EDC0-D3BB-E6A014FA8CE6}"/>
              </a:ext>
            </a:extLst>
          </p:cNvPr>
          <p:cNvSpPr txBox="1">
            <a:spLocks/>
          </p:cNvSpPr>
          <p:nvPr/>
        </p:nvSpPr>
        <p:spPr>
          <a:xfrm>
            <a:off x="717468" y="2145064"/>
            <a:ext cx="9031325" cy="2133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+mn-lt"/>
              </a:rPr>
              <a:t>Country Situation on SBR Maturity Model and Dimensions versa stages</a:t>
            </a:r>
            <a:endParaRPr lang="en-TZ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tents Slide Master">
  <a:themeElements>
    <a:clrScheme name="ALLPPT-4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1305</Words>
  <Application>Microsoft Office PowerPoint</Application>
  <PresentationFormat>Widescreen</PresentationFormat>
  <Paragraphs>215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Contents Slide Master</vt:lpstr>
      <vt:lpstr>Cover and End Slide Master</vt:lpstr>
      <vt:lpstr>1_Contents Slide Master</vt:lpstr>
      <vt:lpstr>2_Contents Slide Master</vt:lpstr>
      <vt:lpstr>3_Contents Slide Master</vt:lpstr>
      <vt:lpstr>4_Contents Slide Master</vt:lpstr>
      <vt:lpstr>5_Contents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Meeting of the Wiesbaden Group on Business Registers   International Roundtable on Business Survey Frames  2 – 6 October 2023,   Statistics Netherlands, The Hague, Netherlands</dc:title>
  <dc:creator>Muhsin Othman</dc:creator>
  <cp:lastModifiedBy>User</cp:lastModifiedBy>
  <cp:revision>99</cp:revision>
  <dcterms:created xsi:type="dcterms:W3CDTF">2023-08-13T08:20:44Z</dcterms:created>
  <dcterms:modified xsi:type="dcterms:W3CDTF">2023-08-27T07:58:38Z</dcterms:modified>
</cp:coreProperties>
</file>