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Play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lJQjxEDqszcHFXdzaaWrb/FRB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9D724-A641-4289-B824-74B009073C5A}" v="6" dt="2025-03-31T15:29:34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74" autoAdjust="0"/>
  </p:normalViewPr>
  <p:slideViewPr>
    <p:cSldViewPr snapToGrid="0">
      <p:cViewPr varScale="1">
        <p:scale>
          <a:sx n="56" d="100"/>
          <a:sy n="56" d="100"/>
        </p:scale>
        <p:origin x="8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Welkomstwoord en toelichting door de andere RV.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Eigen RV neemt over vanaf aanleiding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Samen aanwezig omdat wij onderdeel uitmaken van het lerend netwerk van Divosa.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RV van andere regio beheert de tijd (!)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Waarom? Verzoek van minister Karien van Gennip, verwijzen naar plan van aanpak (Taskforce VIA </a:t>
            </a:r>
            <a:r>
              <a:rPr lang="nl-NL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pva</a:t>
            </a:r>
            <a:r>
              <a:rPr lang="nl-NL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Doel opdracht door verbinder eigen regio benoemen, inclusief verschil tussen de 2 </a:t>
            </a:r>
            <a:r>
              <a:rPr lang="nl-NL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Vertaling naar eigen regio in de volgende sheets.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nl-NL" b="0" i="0" u="none" strike="noStrike" dirty="0">
                <a:solidFill>
                  <a:srgbClr val="000000"/>
                </a:solidFill>
              </a:rPr>
            </a:br>
            <a:br>
              <a:rPr lang="nl-NL" dirty="0"/>
            </a:br>
            <a:endParaRPr dirty="0"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453606BB-5329-85DE-88AD-FAC1A5E78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>
            <a:extLst>
              <a:ext uri="{FF2B5EF4-FFF2-40B4-BE49-F238E27FC236}">
                <a16:creationId xmlns:a16="http://schemas.microsoft.com/office/drawing/2014/main" id="{978F52BA-6B1B-A327-E4CA-9EFAEBF56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tabLst/>
              <a:defRPr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Voorstellen verbinders in omliggende regio’s (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Noord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: Mario, Istar en Elif. 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Midden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: Marleen, Flevoland, Anouk)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10:notes">
            <a:extLst>
              <a:ext uri="{FF2B5EF4-FFF2-40B4-BE49-F238E27FC236}">
                <a16:creationId xmlns:a16="http://schemas.microsoft.com/office/drawing/2014/main" id="{3B85C85F-5671-E74B-0B59-05130B7747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831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Blik op de praktijk: lokale verbinder geeft voorbeelden, andere verbinder stelt de vragen.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Lokale verbinder geeft lokale voorbeelden, collega stelt eventuele vragen en beschrijft landelijke voorbeelden.</a:t>
            </a:r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nl-NL" dirty="0"/>
              <a:t>Eigen verbinder presenteert.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nl-NL" dirty="0"/>
              <a:t>Wat is volgens jullie de grootste uitdaging voor statushouders in je gemeente? Wat heb je nodig om dit op te lossen?</a:t>
            </a:r>
            <a:endParaRPr lang="nl-NL" sz="24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dirty="0"/>
              <a:t>Eigen verbinder presenteert.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dirty="0"/>
              <a:t>Aanvullen en/of vervangen met regionale mogelijkheden.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/>
              <a:t>Deze sheet wordt door Zeycan gepresenteerd</a:t>
            </a: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000750" y="6071210"/>
            <a:ext cx="184252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 dia">
  <p:cSld name="Tekst 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1200150" y="556150"/>
            <a:ext cx="9069266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1200150" y="1431940"/>
            <a:ext cx="10296525" cy="290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4" descr="Slide 2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5371"/>
            <a:ext cx="12192000" cy="678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1278429" y="727301"/>
            <a:ext cx="21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dia v2">
  <p:cSld name="Beeld dia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3943350" y="6083770"/>
            <a:ext cx="895350" cy="47896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" name="Google Shape;24;p15"/>
          <p:cNvGrpSpPr/>
          <p:nvPr/>
        </p:nvGrpSpPr>
        <p:grpSpPr>
          <a:xfrm>
            <a:off x="12826351" y="5669101"/>
            <a:ext cx="3178215" cy="1226450"/>
            <a:chOff x="0" y="-172355"/>
            <a:chExt cx="6356428" cy="2452890"/>
          </a:xfrm>
        </p:grpSpPr>
        <p:sp>
          <p:nvSpPr>
            <p:cNvPr id="25" name="Google Shape;25;p15"/>
            <p:cNvSpPr/>
            <p:nvPr/>
          </p:nvSpPr>
          <p:spPr>
            <a:xfrm>
              <a:off x="364" y="-172355"/>
              <a:ext cx="6356064" cy="344708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F35"/>
                </a:buClr>
                <a:buSzPts val="2800"/>
                <a:buFont typeface="Arial"/>
                <a:buNone/>
              </a:pPr>
              <a:r>
                <a:rPr lang="nl-NL" sz="1400" b="1" i="0" u="none" strike="noStrike" cap="none">
                  <a:solidFill>
                    <a:srgbClr val="E84F35"/>
                  </a:solidFill>
                  <a:latin typeface="Arial"/>
                  <a:ea typeface="Arial"/>
                  <a:cs typeface="Arial"/>
                  <a:sym typeface="Arial"/>
                </a:rPr>
                <a:t>HET PLAATSEN VAN EEN LOGO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0" y="449272"/>
              <a:ext cx="5636014" cy="183126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Om het logo te schalen of te verslepen, klikt u op het geplaatste logo op de rechtermuisknop en selecteer </a:t>
              </a:r>
              <a:r>
                <a:rPr lang="nl-NL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Bijsnijden</a:t>
              </a: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Schaal het geplaatste logo met de witte vierkantjes in de hoeken.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11278429" y="727301"/>
            <a:ext cx="21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arleen.schuit@ede.nl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e.dusuktas@enschede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.bijleveld@emmen.nl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mario.van.dijk@groningen.nl" TargetMode="External"/><Relationship Id="rId10" Type="http://schemas.openxmlformats.org/officeDocument/2006/relationships/hyperlink" Target="mailto:m.thoma@zwolle.nl" TargetMode="External"/><Relationship Id="rId4" Type="http://schemas.openxmlformats.org/officeDocument/2006/relationships/hyperlink" Target="mailto:c.maikoe@amersfoort.nl" TargetMode="External"/><Relationship Id="rId9" Type="http://schemas.openxmlformats.org/officeDocument/2006/relationships/hyperlink" Target="mailto:Ec-nieuwkomers@zwolle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osa.nl/publicaties/participatie-de-inburgering/inleiding/over-deze-handreiking" TargetMode="External"/><Relationship Id="rId7" Type="http://schemas.openxmlformats.org/officeDocument/2006/relationships/hyperlink" Target="https://www.rijksoverheid.nl/documenten/publicaties/2024/06/28/handreiking-voor-het-begeleiden-van-statushouders-op-de-werkvlo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vosa.nl/projecten/inburgering-leren-de-uitvoering/regionale-verbinders" TargetMode="External"/><Relationship Id="rId5" Type="http://schemas.openxmlformats.org/officeDocument/2006/relationships/hyperlink" Target="https://wspregiozwolle.nl/" TargetMode="External"/><Relationship Id="rId4" Type="http://schemas.openxmlformats.org/officeDocument/2006/relationships/hyperlink" Target="https://www.regiozwolle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 descr="Slide 1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0" y="221245"/>
            <a:ext cx="12192000" cy="6759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510078" y="3429000"/>
            <a:ext cx="10453315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0"/>
              <a:buFont typeface="Arial"/>
              <a:buNone/>
            </a:pPr>
            <a:r>
              <a:rPr lang="nl-NL" sz="5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Regionale Verbinders   </a:t>
            </a:r>
            <a:endParaRPr sz="5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577670" y="4313858"/>
            <a:ext cx="29928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dirty="0">
                <a:solidFill>
                  <a:schemeClr val="dk1"/>
                </a:solidFill>
              </a:rPr>
              <a:t>Inburgeringscafé DUO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nl-N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dirty="0">
                <a:solidFill>
                  <a:schemeClr val="dk1"/>
                </a:solidFill>
              </a:rPr>
              <a:t>8 april 2025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1201" y="5930560"/>
            <a:ext cx="1834274" cy="70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Afbeelding met Graphics, Lettertype, grafische vormgeving, typografie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8082" y="6154155"/>
            <a:ext cx="2108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55C1EC-DC38-6AF7-432D-8371C504D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0178" y="5176860"/>
            <a:ext cx="1721041" cy="1721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Slide 1 A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536366" y="2782669"/>
            <a:ext cx="574086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Contactgegevens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F93CFF-F54E-3573-946C-A72F13690BB6}"/>
              </a:ext>
            </a:extLst>
          </p:cNvPr>
          <p:cNvSpPr txBox="1"/>
          <p:nvPr/>
        </p:nvSpPr>
        <p:spPr>
          <a:xfrm>
            <a:off x="4501147" y="4935717"/>
            <a:ext cx="67916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Regio Amersfoort: 	Charita Maikoe, </a:t>
            </a:r>
            <a:r>
              <a:rPr lang="nl-NL" dirty="0">
                <a:hlinkClick r:id="rId4"/>
              </a:rPr>
              <a:t>c.maikoe@amersfoort.nl</a:t>
            </a:r>
            <a:r>
              <a:rPr lang="nl-NL" dirty="0"/>
              <a:t>, 06-82119276</a:t>
            </a:r>
          </a:p>
          <a:p>
            <a:endParaRPr lang="nl-NL" dirty="0"/>
          </a:p>
          <a:p>
            <a:r>
              <a:rPr lang="nl-NL" b="1" u="sng" dirty="0"/>
              <a:t>Noord Nederland:</a:t>
            </a:r>
          </a:p>
          <a:p>
            <a:r>
              <a:rPr lang="nl-NL" dirty="0"/>
              <a:t>Regio Groningen: 	Mario van Dijk, </a:t>
            </a:r>
            <a:r>
              <a:rPr lang="nl-NL" dirty="0" err="1">
                <a:hlinkClick r:id="rId5"/>
              </a:rPr>
              <a:t>mario.van.dijk</a:t>
            </a:r>
            <a:r>
              <a:rPr lang="nl-NL" err="1">
                <a:hlinkClick r:id="rId5"/>
              </a:rPr>
              <a:t>@</a:t>
            </a:r>
            <a:r>
              <a:rPr lang="nl-NL">
                <a:hlinkClick r:id="rId5"/>
              </a:rPr>
              <a:t>groningen.nl</a:t>
            </a:r>
            <a:r>
              <a:rPr lang="nl-NL"/>
              <a:t>, </a:t>
            </a:r>
            <a:r>
              <a:rPr lang="nl-NL" dirty="0"/>
              <a:t>06-53939866</a:t>
            </a:r>
          </a:p>
          <a:p>
            <a:r>
              <a:rPr lang="nl-NL" dirty="0"/>
              <a:t>Regio Drenthe:	Istar Bijleveld, </a:t>
            </a:r>
            <a:r>
              <a:rPr lang="nl-NL" dirty="0">
                <a:hlinkClick r:id="rId6"/>
              </a:rPr>
              <a:t>I.bijleveld@emmen.nl</a:t>
            </a:r>
            <a:r>
              <a:rPr lang="nl-NL" dirty="0"/>
              <a:t>, 06-52490152</a:t>
            </a:r>
          </a:p>
          <a:p>
            <a:r>
              <a:rPr lang="nl-NL" dirty="0"/>
              <a:t>Regio Twente:	Elif Dusuktas, </a:t>
            </a:r>
            <a:r>
              <a:rPr lang="nl-NL" dirty="0">
                <a:hlinkClick r:id="rId7"/>
              </a:rPr>
              <a:t>e.dusuktas@enschede.nl</a:t>
            </a:r>
            <a:r>
              <a:rPr lang="nl-NL" dirty="0"/>
              <a:t>, 06-27267440</a:t>
            </a:r>
          </a:p>
          <a:p>
            <a:r>
              <a:rPr lang="nl-NL" dirty="0"/>
              <a:t>Regio Food Valley: 	Marleen Schuit, </a:t>
            </a:r>
            <a:r>
              <a:rPr lang="nl-NL" dirty="0">
                <a:hlinkClick r:id="rId8"/>
              </a:rPr>
              <a:t>marleen.schuit@ede.nl</a:t>
            </a:r>
            <a:r>
              <a:rPr lang="nl-NL" dirty="0"/>
              <a:t>, 06-52058012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7032D3-2BA2-5395-C90C-D023C2D331BB}"/>
              </a:ext>
            </a:extLst>
          </p:cNvPr>
          <p:cNvSpPr txBox="1"/>
          <p:nvPr/>
        </p:nvSpPr>
        <p:spPr>
          <a:xfrm>
            <a:off x="467092" y="4958705"/>
            <a:ext cx="2719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Expertisecentrum Nieuwkomers</a:t>
            </a:r>
          </a:p>
          <a:p>
            <a:r>
              <a:rPr lang="nl-NL" dirty="0">
                <a:hlinkClick r:id="rId9"/>
              </a:rPr>
              <a:t>Ec-nieuwkomers@zwolle.nl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Marjolein Thoma</a:t>
            </a:r>
          </a:p>
          <a:p>
            <a:r>
              <a:rPr lang="nl-NL" dirty="0">
                <a:hlinkClick r:id="rId10"/>
              </a:rPr>
              <a:t>m.thoma@zwolle.nl</a:t>
            </a:r>
            <a:endParaRPr lang="nl-NL" dirty="0"/>
          </a:p>
          <a:p>
            <a:r>
              <a:rPr lang="nl-NL" dirty="0"/>
              <a:t>06-31905199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D199C5-579C-4845-AB50-640A619E97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366" y="3916023"/>
            <a:ext cx="1156854" cy="1156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555312" y="211532"/>
            <a:ext cx="11081376" cy="70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ial"/>
              <a:buNone/>
            </a:pPr>
            <a:r>
              <a:rPr lang="nl-NL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Programma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555312" y="817875"/>
            <a:ext cx="11081375" cy="480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10.00	:	Welkom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10.05	:	Aanleiding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4" indent="-457200"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Plan van aanpak 'Statushouders aan het werk’</a:t>
            </a:r>
            <a:endParaRPr dirty="0"/>
          </a:p>
          <a:p>
            <a:pPr lvl="4" indent="-457200"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Doel van de opdracht Regionale verbinders en de borging van de rol</a:t>
            </a:r>
          </a:p>
          <a:p>
            <a:pPr lvl="4" indent="-457200">
              <a:buSzPct val="38610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Voorstellen verbinders in omliggende regio’s (Noord en Midden)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/>
              <a:t>10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.15	:	Een blik op de praktijk van de Regionale verbinders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114550" lvl="4" indent="-285750">
              <a:buSzPct val="44125"/>
              <a:buFont typeface="Courier New"/>
              <a:buChar char="o"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Vragen aan het publiek koppelen aan de voorbeelden uit de praktijk voorzien van tips en tools voor succesvolle integratie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10.35	:	Vragen?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10.45	:	Afsluiting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 descr="Slide 1 A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31418" y="1200714"/>
            <a:ext cx="11729162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Aanleiding 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nl-NL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van aanpak van Rijk – SZW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nl-NL" sz="2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‘Statushouders aan het werk’ 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endParaRPr sz="28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nl-NL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Doel van de opdracht regioverbinder in </a:t>
            </a:r>
            <a:r>
              <a:rPr lang="nl-NL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 Zwolle</a:t>
            </a:r>
            <a:r>
              <a:rPr lang="nl-NL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nl-NL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nl-NL" sz="2800" b="0" i="0" u="none" strike="noStrike" dirty="0">
                <a:solidFill>
                  <a:srgbClr val="000000"/>
                </a:solidFill>
              </a:rPr>
              <a:t>	</a:t>
            </a:r>
            <a:r>
              <a:rPr lang="nl-NL" sz="2400" b="0" i="1" u="none" strike="noStrike" dirty="0">
                <a:solidFill>
                  <a:srgbClr val="000000"/>
                </a:solidFill>
              </a:rPr>
              <a:t>Ondersteunen professionals bij het realiseren van duurzame match tussen nieuwkomer en werkgever</a:t>
            </a:r>
            <a:endParaRPr lang="nl-NL" sz="2400" i="1" dirty="0">
              <a:solidFill>
                <a:srgbClr val="000000"/>
              </a:solidFill>
            </a:endParaRPr>
          </a:p>
          <a:p>
            <a:pPr lvl="2">
              <a:buSzPts val="2800"/>
            </a:pPr>
            <a:endParaRPr lang="nl-NL" sz="2800" dirty="0"/>
          </a:p>
          <a:p>
            <a:pPr lvl="2">
              <a:buSzPts val="2800"/>
            </a:pPr>
            <a:r>
              <a:rPr lang="nl-NL" sz="2800" dirty="0"/>
              <a:t>Iedere regio geeft invulling </a:t>
            </a:r>
            <a:r>
              <a:rPr lang="nl-NL" sz="2800" dirty="0" err="1"/>
              <a:t>obv</a:t>
            </a:r>
            <a:r>
              <a:rPr lang="nl-NL" sz="2800" dirty="0"/>
              <a:t> </a:t>
            </a:r>
            <a:r>
              <a:rPr lang="nl-NL" sz="2800" b="1" dirty="0"/>
              <a:t>lokale behoeften</a:t>
            </a:r>
            <a:r>
              <a:rPr lang="nl-NL" sz="2800" dirty="0"/>
              <a:t>. In Zwolle is </a:t>
            </a:r>
            <a:r>
              <a:rPr lang="nl-NL" sz="2800" dirty="0" err="1"/>
              <a:t>bijv</a:t>
            </a:r>
            <a:r>
              <a:rPr lang="nl-NL" sz="2800" dirty="0"/>
              <a:t> de Adviseur Nieuwkomers tevens regioverbinder Statushouders en Werk.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266202A3-4E23-9A2E-1969-92AE1A4CD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Slide 1 A.ai">
            <a:extLst>
              <a:ext uri="{FF2B5EF4-FFF2-40B4-BE49-F238E27FC236}">
                <a16:creationId xmlns:a16="http://schemas.microsoft.com/office/drawing/2014/main" id="{D1BBD980-8EEC-BAEA-B50F-8BFFD714AB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>
            <a:extLst>
              <a:ext uri="{FF2B5EF4-FFF2-40B4-BE49-F238E27FC236}">
                <a16:creationId xmlns:a16="http://schemas.microsoft.com/office/drawing/2014/main" id="{A52D0AD1-F423-F6C6-5C00-50946FEC1443}"/>
              </a:ext>
            </a:extLst>
          </p:cNvPr>
          <p:cNvSpPr txBox="1"/>
          <p:nvPr/>
        </p:nvSpPr>
        <p:spPr>
          <a:xfrm>
            <a:off x="152404" y="2117645"/>
            <a:ext cx="627723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Collega verbinders in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200" b="1" dirty="0">
                <a:solidFill>
                  <a:schemeClr val="dk1"/>
                </a:solidFill>
              </a:rPr>
              <a:t>Noord Nederland</a:t>
            </a:r>
            <a:r>
              <a:rPr lang="nl-NL" sz="4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B468787-2284-867B-E8E2-1E405C94FF17}"/>
              </a:ext>
            </a:extLst>
          </p:cNvPr>
          <p:cNvSpPr txBox="1"/>
          <p:nvPr/>
        </p:nvSpPr>
        <p:spPr>
          <a:xfrm>
            <a:off x="697628" y="6093048"/>
            <a:ext cx="2613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Groningen</a:t>
            </a:r>
            <a:r>
              <a:rPr lang="nl-NL" sz="1600" dirty="0"/>
              <a:t>: Mario van Dijk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28F65B-C976-F2F4-2E9E-3ABC73FF1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79" y="3736862"/>
            <a:ext cx="2031325" cy="20313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219867-8CBE-A830-F837-D21457A0C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459" y="3736862"/>
            <a:ext cx="2031326" cy="20313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A4D98C-A1C4-5DFF-24AB-B65F114F5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0740" y="3736862"/>
            <a:ext cx="2031326" cy="20313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81A8388-57E9-A7FA-97F1-B026F5008DED}"/>
              </a:ext>
            </a:extLst>
          </p:cNvPr>
          <p:cNvSpPr txBox="1"/>
          <p:nvPr/>
        </p:nvSpPr>
        <p:spPr>
          <a:xfrm>
            <a:off x="4559033" y="6093048"/>
            <a:ext cx="2613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Drenthe</a:t>
            </a:r>
            <a:r>
              <a:rPr lang="nl-NL" sz="1600" dirty="0"/>
              <a:t>: Istar Bijleveld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9A8B4B-C578-B397-ACB3-3A611CB41E62}"/>
              </a:ext>
            </a:extLst>
          </p:cNvPr>
          <p:cNvSpPr txBox="1"/>
          <p:nvPr/>
        </p:nvSpPr>
        <p:spPr>
          <a:xfrm>
            <a:off x="8382445" y="6076241"/>
            <a:ext cx="223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Twente</a:t>
            </a:r>
            <a:r>
              <a:rPr lang="nl-NL" sz="1600" dirty="0"/>
              <a:t>: Elif Dusuktas</a:t>
            </a:r>
          </a:p>
        </p:txBody>
      </p:sp>
    </p:spTree>
    <p:extLst>
      <p:ext uri="{BB962C8B-B14F-4D97-AF65-F5344CB8AC3E}">
        <p14:creationId xmlns:p14="http://schemas.microsoft.com/office/powerpoint/2010/main" val="352339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595085" y="556150"/>
            <a:ext cx="11117943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br>
              <a:rPr lang="nl-NL" sz="3200" b="0" i="0" u="none" strike="noStrike"/>
            </a:br>
            <a:endParaRPr sz="320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75136" y="2040129"/>
            <a:ext cx="1069454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nl-NL" sz="1800" b="0" i="0" u="none" strike="noStrike" dirty="0">
                <a:solidFill>
                  <a:srgbClr val="000000"/>
                </a:solidFill>
              </a:rPr>
              <a:t>Invulling geven aan het doel door middel van: </a:t>
            </a:r>
          </a:p>
        </p:txBody>
      </p:sp>
      <p:pic>
        <p:nvPicPr>
          <p:cNvPr id="128" name="Google Shape;128;p5" descr="Afbeelding met buitenshuis, hemel, kleding, wolk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8472" y="167139"/>
            <a:ext cx="3096039" cy="218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Afbeelding met kleding, persoon, jeans, schoeisel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266" y="3948365"/>
            <a:ext cx="3274599" cy="2045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167051" y="341275"/>
            <a:ext cx="8522153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Uit de praktijk van een Regionale verbinder...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Marjolein Thoma, regio Zwolle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D59C86-B5AA-AA1D-A0BD-DED4DFA60EB4}"/>
              </a:ext>
            </a:extLst>
          </p:cNvPr>
          <p:cNvSpPr txBox="1"/>
          <p:nvPr/>
        </p:nvSpPr>
        <p:spPr>
          <a:xfrm>
            <a:off x="3254896" y="2550558"/>
            <a:ext cx="8678838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</a:rPr>
              <a:t>Verbinden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r>
              <a:rPr lang="nl-NL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betrokken partijen (gemeenten, UWV</a:t>
            </a:r>
            <a:r>
              <a:rPr lang="nl-NL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COA, werkgevers</a:t>
            </a:r>
            <a:r>
              <a:rPr lang="nl-NL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WSP professionals en voorliggende voorzieningen) en bestaande activiteiten. 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Onderzoeken aanvullende behoeften </a:t>
            </a: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 kansen van statushouders op de arbeidsmarkt te vergroten.</a:t>
            </a:r>
            <a:endParaRPr lang="nl-NL" sz="18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</a:rPr>
              <a:t>Ondersteunen activiteiten </a:t>
            </a:r>
            <a:r>
              <a:rPr lang="nl-NL" sz="1800" dirty="0">
                <a:solidFill>
                  <a:srgbClr val="000000"/>
                </a:solidFill>
              </a:rPr>
              <a:t>die in deze behoeften voorzien.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/>
              <a:t>Centraal aanspreekpunt </a:t>
            </a:r>
            <a:r>
              <a:rPr lang="nl-NL" sz="1800" dirty="0"/>
              <a:t>(kennis en netwerk) voor betrokken organisaties op verschillende niveaus.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356928" y="280377"/>
            <a:ext cx="11069444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nl-NL" b="0" i="0" u="none" strike="noStrike">
                <a:latin typeface="Arial"/>
                <a:ea typeface="Arial"/>
                <a:cs typeface="Arial"/>
                <a:sym typeface="Arial"/>
              </a:rPr>
              <a:t>ips van de Regionale Verbinders (1)</a:t>
            </a:r>
            <a:br>
              <a:rPr lang="nl-NL" b="0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nl-NL" sz="2000" b="0" i="1" u="none" strike="noStrike">
                <a:latin typeface="Arial"/>
                <a:ea typeface="Arial"/>
                <a:cs typeface="Arial"/>
                <a:sym typeface="Arial"/>
              </a:rPr>
              <a:t>voor een succesvolle integratie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46049" y="1365248"/>
            <a:ext cx="11069445" cy="44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l-NL" sz="7200" b="1" dirty="0">
                <a:latin typeface="Arial"/>
                <a:ea typeface="Arial"/>
                <a:cs typeface="Arial"/>
                <a:sym typeface="Arial"/>
              </a:rPr>
              <a:t>Aanbod niveau (bij de werkgever):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Duale (leerwerk)trajecten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Taal op de werkvloer via training of bijvoorbeeld vaktaalapp of taalbuddy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Coaching en nazorg op de werkvloer door middel van </a:t>
            </a:r>
            <a:r>
              <a:rPr lang="nl-NL" sz="7200" b="1" dirty="0">
                <a:latin typeface="Arial"/>
                <a:ea typeface="Arial"/>
                <a:cs typeface="Arial"/>
                <a:sym typeface="Arial"/>
              </a:rPr>
              <a:t>werkbegeleiders Eigen Taal</a:t>
            </a:r>
            <a:endParaRPr sz="7200" b="1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Ontzorgen en faciliteren van werkgevers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Trainingen en voorlichting voor werkgevers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endParaRPr sz="6400" dirty="0"/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l-NL" sz="7200" b="1" i="0" u="none" strike="noStrike" dirty="0">
                <a:latin typeface="Arial"/>
                <a:ea typeface="Arial"/>
                <a:cs typeface="Arial"/>
                <a:sym typeface="Arial"/>
              </a:rPr>
              <a:t>Uitvoerend niveau (bij de gemeente):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Luisteren naar de persoon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Cultuursensitief &amp; deskundig werken en hierin </a:t>
            </a: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nl-NL" sz="7200" dirty="0"/>
              <a:t>	begeleid en </a:t>
            </a: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getraind worden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Out-of-</a:t>
            </a:r>
            <a:r>
              <a:rPr lang="nl-NL" sz="72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-box denken en doen, maatwerk, op </a:t>
            </a:r>
            <a:br>
              <a:rPr lang="nl-NL" sz="7200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zoek naar de vrije ruimte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 descr="Regionale verbinders tijdens een bijeenkom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360" y="2986764"/>
            <a:ext cx="5047875" cy="364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85163" y="157006"/>
            <a:ext cx="10893241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nl-NL" sz="4400" b="0" i="0" u="none" strike="noStrike" dirty="0">
                <a:latin typeface="Arial"/>
                <a:ea typeface="Arial"/>
                <a:cs typeface="Arial"/>
                <a:sym typeface="Arial"/>
              </a:rPr>
              <a:t>ips van de Regionale Verbinders (2)</a:t>
            </a:r>
            <a:br>
              <a:rPr lang="nl-NL" sz="4400" b="0" i="0" u="none" strike="noStrike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2200" b="0" i="1" u="none" strike="noStrike" dirty="0">
                <a:latin typeface="Arial"/>
                <a:ea typeface="Arial"/>
                <a:cs typeface="Arial"/>
                <a:sym typeface="Arial"/>
              </a:rPr>
              <a:t>voor een succesvolle integratie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 descr="Uitroepteken met effen opvul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60" y="4388210"/>
            <a:ext cx="462863" cy="46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485164" y="1471961"/>
            <a:ext cx="11011511" cy="248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nl-NL" sz="2000" b="1" dirty="0"/>
              <a:t>Regionaal niveau: </a:t>
            </a:r>
            <a:r>
              <a:rPr lang="nl-NL" sz="2000" dirty="0"/>
              <a:t>Samenwerking in de regio, over de grenzen van de eigen gemeente heen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Gebruik de positie van de verbinder ter ondersteuning van de regionale samenwerking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Bruggen slaan tussen gemeenten en andere organisaties </a:t>
            </a:r>
            <a:r>
              <a:rPr lang="nl-NL" sz="2000" dirty="0" err="1"/>
              <a:t>obv</a:t>
            </a:r>
            <a:r>
              <a:rPr lang="nl-NL" sz="2000" dirty="0"/>
              <a:t> wensen en behoeften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Organiseren van bijeenkomsten voor werkgevers en statushouders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Regionaal is vaak ook veel kennis aanwezig over benutten nationale en Europese subsidies</a:t>
            </a:r>
            <a:endParaRPr dirty="0"/>
          </a:p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/>
          </a:p>
        </p:txBody>
      </p:sp>
      <p:sp>
        <p:nvSpPr>
          <p:cNvPr id="148" name="Google Shape;148;p7"/>
          <p:cNvSpPr txBox="1"/>
          <p:nvPr/>
        </p:nvSpPr>
        <p:spPr>
          <a:xfrm>
            <a:off x="485165" y="4227602"/>
            <a:ext cx="1101151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1" dirty="0">
                <a:solidFill>
                  <a:schemeClr val="dk1"/>
                </a:solidFill>
              </a:rPr>
              <a:t>Algemene tip</a:t>
            </a:r>
            <a: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gebruik van het netwerk dat de regionaal verbinder heeft, want dat scheelt je tijd en werk!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200150" y="556150"/>
            <a:ext cx="9901238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6"/>
              <a:buFont typeface="Play"/>
              <a:buNone/>
            </a:pPr>
            <a:r>
              <a:rPr lang="nl-NL" sz="3400" b="1" dirty="0">
                <a:latin typeface="Arial"/>
                <a:ea typeface="Arial"/>
                <a:cs typeface="Arial"/>
                <a:sym typeface="Arial"/>
              </a:rPr>
              <a:t>Tips &amp; tools voor professionals en werkgevers</a:t>
            </a:r>
            <a:endParaRPr sz="3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845820" y="1431940"/>
            <a:ext cx="10650856" cy="424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b="1" dirty="0"/>
              <a:t>Inspiratiesessies voor werkgevers </a:t>
            </a:r>
            <a:r>
              <a:rPr lang="nl-NL" sz="2900" dirty="0"/>
              <a:t>bijvoorbeeld via </a:t>
            </a:r>
            <a:r>
              <a:rPr lang="nl-NL" sz="2900" dirty="0" err="1"/>
              <a:t>Sosy</a:t>
            </a:r>
            <a:r>
              <a:rPr lang="nl-NL" sz="2900" dirty="0"/>
              <a:t> Training, het regiobureau of andere aangesloten organisaties. Merendeels gericht op interculturele communicatie op de werkvloer.</a:t>
            </a:r>
            <a:endParaRPr dirty="0"/>
          </a:p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b="1" dirty="0"/>
              <a:t>Taalbuddy’s op de werkvloer </a:t>
            </a:r>
            <a:r>
              <a:rPr lang="nl-NL" dirty="0"/>
              <a:t>ter ondersteuning van de taalontwikkeling, evenals de vaktaalapp.</a:t>
            </a:r>
            <a:endParaRPr dirty="0"/>
          </a:p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u="sng" dirty="0">
                <a:solidFill>
                  <a:schemeClr val="hlink"/>
                </a:solidFill>
                <a:hlinkClick r:id="rId3"/>
              </a:rPr>
              <a:t>Handreiking Participatie inburgering</a:t>
            </a:r>
            <a:r>
              <a:rPr lang="nl-NL" dirty="0"/>
              <a:t> van Divosa als leidraad voor de begeleiding richting participatie.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lang="nl-NL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lang="nl-NL" b="1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b="1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lang="nl-NL" dirty="0"/>
              <a:t>Bezoek de volgende webpagina’s voor meer tips, inspirerende verhalen en tools:</a:t>
            </a:r>
            <a:endParaRPr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4"/>
              </a:rPr>
              <a:t>Welkom bij Regio Zwolle</a:t>
            </a:r>
            <a:endParaRPr lang="nl-NL"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5"/>
              </a:rPr>
              <a:t>WSP Regio Zwolle</a:t>
            </a:r>
            <a:endParaRPr lang="nl-NL" u="sng" dirty="0">
              <a:solidFill>
                <a:schemeClr val="hlink"/>
              </a:solidFill>
            </a:endParaRPr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u="sng" dirty="0">
                <a:solidFill>
                  <a:schemeClr val="hlink"/>
                </a:solidFill>
                <a:hlinkClick r:id="rId6"/>
              </a:rPr>
              <a:t>Regionale verbinders </a:t>
            </a:r>
            <a:endParaRPr lang="nl-NL" u="sng" dirty="0">
              <a:solidFill>
                <a:schemeClr val="hlink"/>
              </a:solidFill>
            </a:endParaRPr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>
                <a:hlinkClick r:id="rId7"/>
              </a:rPr>
              <a:t>Handreiking voor het begeleiden van statushouders op de werkvloer | Publicatie | Rijksoverheid.nl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397869" y="572004"/>
            <a:ext cx="7222131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Wat is de rol van Divosa?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 flipH="1">
            <a:off x="312235" y="1325350"/>
            <a:ext cx="755236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Divosa heeft een lerend netwerk opgezet om regionale verbinders te verbinden en te ondersteunen. Dit netwerk bevordert kennisdeling en samenwerking.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doet Divosa?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Ondersteunen van de verbinders en hen samenbrengen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Kennis, informatie en ervaringen uitwisselen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Leren van elkaar, zowel op proces- als inhoudelijk niveau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Organisatie van bijeenkomsten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Fysieke en online bijeenkomsten, samenwerking met SZW en ketenpartners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Verspreiden van goede voorbeelden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Hulpmiddelen en best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webpagina's en nieuwsbrieven van Divosa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9" descr="Een volle zaal tijdens een bijeenkomst van Regionale verbind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5623" y="291431"/>
            <a:ext cx="4015164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 descr="Regionale verbinders zijn met elkaar in gespr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601" y="2968380"/>
            <a:ext cx="4056186" cy="325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Breedbeeld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Calibri</vt:lpstr>
      <vt:lpstr>Courier New</vt:lpstr>
      <vt:lpstr>Arial</vt:lpstr>
      <vt:lpstr>Helvetica Neue</vt:lpstr>
      <vt:lpstr>Play</vt:lpstr>
      <vt:lpstr>1_Kantoorthema</vt:lpstr>
      <vt:lpstr>PowerPoint-presentatie</vt:lpstr>
      <vt:lpstr>Programma</vt:lpstr>
      <vt:lpstr>PowerPoint-presentatie</vt:lpstr>
      <vt:lpstr>PowerPoint-presentatie</vt:lpstr>
      <vt:lpstr> </vt:lpstr>
      <vt:lpstr>Tips van de Regionale Verbinders (1) voor een succesvolle integratie</vt:lpstr>
      <vt:lpstr>Tips van de Regionale Verbinders (2) voor een succesvolle integratie</vt:lpstr>
      <vt:lpstr>Tips &amp; tools voor professionals en werkgevers</vt:lpstr>
      <vt:lpstr>Wat is de rol van Divosa?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Zeycan Sahin</dc:creator>
  <cp:lastModifiedBy>Marjolein Thoma</cp:lastModifiedBy>
  <cp:revision>4</cp:revision>
  <dcterms:created xsi:type="dcterms:W3CDTF">2024-11-06T12:16:28Z</dcterms:created>
  <dcterms:modified xsi:type="dcterms:W3CDTF">2025-04-02T15:29:50Z</dcterms:modified>
</cp:coreProperties>
</file>