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35" r:id="rId1"/>
    <p:sldMasterId id="2147483748" r:id="rId2"/>
  </p:sldMasterIdLst>
  <p:notesMasterIdLst>
    <p:notesMasterId r:id="rId20"/>
  </p:notesMasterIdLst>
  <p:sldIdLst>
    <p:sldId id="256" r:id="rId3"/>
    <p:sldId id="257" r:id="rId4"/>
    <p:sldId id="271" r:id="rId5"/>
    <p:sldId id="293" r:id="rId6"/>
    <p:sldId id="259" r:id="rId7"/>
    <p:sldId id="285" r:id="rId8"/>
    <p:sldId id="294" r:id="rId9"/>
    <p:sldId id="264" r:id="rId10"/>
    <p:sldId id="297" r:id="rId11"/>
    <p:sldId id="276" r:id="rId12"/>
    <p:sldId id="299" r:id="rId13"/>
    <p:sldId id="300" r:id="rId14"/>
    <p:sldId id="298" r:id="rId15"/>
    <p:sldId id="287" r:id="rId16"/>
    <p:sldId id="295" r:id="rId17"/>
    <p:sldId id="292" r:id="rId18"/>
    <p:sldId id="282" r:id="rId1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榑松　良祐" initials="榑松　良祐" lastIdx="1" clrIdx="0">
    <p:extLst>
      <p:ext uri="{19B8F6BF-5375-455C-9EA6-DF929625EA0E}">
        <p15:presenceInfo xmlns:p15="http://schemas.microsoft.com/office/powerpoint/2012/main" userId="榑松　良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D0"/>
    <a:srgbClr val="FF9999"/>
    <a:srgbClr val="EBD1CD"/>
    <a:srgbClr val="007B7B"/>
    <a:srgbClr val="61BFFF"/>
    <a:srgbClr val="D1E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03" autoAdjust="0"/>
    <p:restoredTop sz="93883" autoAdjust="0"/>
  </p:normalViewPr>
  <p:slideViewPr>
    <p:cSldViewPr>
      <p:cViewPr varScale="1">
        <p:scale>
          <a:sx n="63" d="100"/>
          <a:sy n="63" d="100"/>
        </p:scale>
        <p:origin x="23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276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AEAF29-81A6-4A24-9C06-78D01C4F520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BB29845C-4F1F-4298-B383-AF09E25C5B66}">
      <dgm:prSet phldrT="[テキスト]"/>
      <dgm:spPr>
        <a:xfrm>
          <a:off x="599361" y="0"/>
          <a:ext cx="924590" cy="1641740"/>
        </a:xfrm>
        <a:prstGeom prst="trapezoid">
          <a:avLst>
            <a:gd name="adj" fmla="val 50000"/>
          </a:avLst>
        </a:prstGeom>
        <a:solidFill>
          <a:srgbClr val="7CCA62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kumimoji="1" lang="ja-JP" alt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gm:t>
    </dgm:pt>
    <dgm:pt modelId="{B758181D-E020-40FC-A946-35850E0483BB}" type="parTrans" cxnId="{19010E16-7B51-49D8-927C-F6AEF1D4BF2B}">
      <dgm:prSet/>
      <dgm:spPr/>
      <dgm:t>
        <a:bodyPr/>
        <a:lstStyle/>
        <a:p>
          <a:endParaRPr kumimoji="1" lang="ja-JP" altLang="en-US"/>
        </a:p>
      </dgm:t>
    </dgm:pt>
    <dgm:pt modelId="{EA4C0E8C-8A40-4C21-A23D-C86D0313C188}" type="sibTrans" cxnId="{19010E16-7B51-49D8-927C-F6AEF1D4BF2B}">
      <dgm:prSet/>
      <dgm:spPr/>
      <dgm:t>
        <a:bodyPr/>
        <a:lstStyle/>
        <a:p>
          <a:endParaRPr kumimoji="1" lang="ja-JP" altLang="en-US"/>
        </a:p>
      </dgm:t>
    </dgm:pt>
    <dgm:pt modelId="{E7B9EFDB-50CB-4461-B8CB-14A7E2182C13}">
      <dgm:prSet phldrT="[テキスト]"/>
      <dgm:spPr>
        <a:xfrm>
          <a:off x="399574" y="1641740"/>
          <a:ext cx="1324164" cy="709499"/>
        </a:xfrm>
        <a:prstGeom prst="trapezoid">
          <a:avLst>
            <a:gd name="adj" fmla="val 28768"/>
          </a:avLst>
        </a:prstGeom>
        <a:solidFill>
          <a:srgbClr val="7CCA62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kumimoji="1" lang="ja-JP" alt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gm:t>
    </dgm:pt>
    <dgm:pt modelId="{72F02088-1E14-43F3-B774-357C0C143BC7}" type="parTrans" cxnId="{DCBBC553-1097-4553-925B-52508C5FE049}">
      <dgm:prSet/>
      <dgm:spPr/>
      <dgm:t>
        <a:bodyPr/>
        <a:lstStyle/>
        <a:p>
          <a:endParaRPr kumimoji="1" lang="ja-JP" altLang="en-US"/>
        </a:p>
      </dgm:t>
    </dgm:pt>
    <dgm:pt modelId="{36131701-AA43-4087-A85C-AEE8B4473149}" type="sibTrans" cxnId="{DCBBC553-1097-4553-925B-52508C5FE049}">
      <dgm:prSet/>
      <dgm:spPr/>
      <dgm:t>
        <a:bodyPr/>
        <a:lstStyle/>
        <a:p>
          <a:endParaRPr kumimoji="1" lang="ja-JP" altLang="en-US"/>
        </a:p>
      </dgm:t>
    </dgm:pt>
    <dgm:pt modelId="{059AAA84-68AC-4D6C-BF44-F960DFF4ED14}">
      <dgm:prSet phldrT="[テキスト]"/>
      <dgm:spPr>
        <a:xfrm>
          <a:off x="199787" y="2351240"/>
          <a:ext cx="1723738" cy="709499"/>
        </a:xfrm>
        <a:prstGeom prst="trapezoid">
          <a:avLst>
            <a:gd name="adj" fmla="val 28768"/>
          </a:avLst>
        </a:prstGeom>
        <a:solidFill>
          <a:srgbClr val="7CCA62">
            <a:lumMod val="40000"/>
            <a:lumOff val="6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kumimoji="1" lang="ja-JP" alt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gm:t>
    </dgm:pt>
    <dgm:pt modelId="{0B445815-DB17-404B-9F1C-B95FEB6EE947}" type="parTrans" cxnId="{5C932E42-BE25-48C0-9AA9-879B47D51381}">
      <dgm:prSet/>
      <dgm:spPr/>
      <dgm:t>
        <a:bodyPr/>
        <a:lstStyle/>
        <a:p>
          <a:endParaRPr kumimoji="1" lang="ja-JP" altLang="en-US"/>
        </a:p>
      </dgm:t>
    </dgm:pt>
    <dgm:pt modelId="{CFE0A2D9-0285-426B-A16D-781C76E6AE3F}" type="sibTrans" cxnId="{5C932E42-BE25-48C0-9AA9-879B47D51381}">
      <dgm:prSet/>
      <dgm:spPr/>
      <dgm:t>
        <a:bodyPr/>
        <a:lstStyle/>
        <a:p>
          <a:endParaRPr kumimoji="1" lang="ja-JP" altLang="en-US"/>
        </a:p>
      </dgm:t>
    </dgm:pt>
    <dgm:pt modelId="{3CA1CB84-70CB-4CE9-BA96-59AF90B969D5}">
      <dgm:prSet phldrT="[テキスト]"/>
      <dgm:spPr>
        <a:xfrm>
          <a:off x="0" y="3060740"/>
          <a:ext cx="2123313" cy="709499"/>
        </a:xfrm>
        <a:prstGeom prst="trapezoid">
          <a:avLst>
            <a:gd name="adj" fmla="val 28768"/>
          </a:avLst>
        </a:prstGeom>
        <a:solidFill>
          <a:srgbClr val="7CCA62">
            <a:lumMod val="20000"/>
            <a:lumOff val="8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kumimoji="1" lang="ja-JP" alt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gm:t>
    </dgm:pt>
    <dgm:pt modelId="{D947C486-9D4C-4F9C-89C8-9B0234D99F3D}" type="parTrans" cxnId="{261458A5-4EF4-48F6-BCAF-A0D919F255A2}">
      <dgm:prSet/>
      <dgm:spPr/>
      <dgm:t>
        <a:bodyPr/>
        <a:lstStyle/>
        <a:p>
          <a:endParaRPr kumimoji="1" lang="ja-JP" altLang="en-US"/>
        </a:p>
      </dgm:t>
    </dgm:pt>
    <dgm:pt modelId="{82C76331-4A2A-4C16-A2CA-0524B6953BD7}" type="sibTrans" cxnId="{261458A5-4EF4-48F6-BCAF-A0D919F255A2}">
      <dgm:prSet/>
      <dgm:spPr/>
      <dgm:t>
        <a:bodyPr/>
        <a:lstStyle/>
        <a:p>
          <a:endParaRPr kumimoji="1" lang="ja-JP" altLang="en-US"/>
        </a:p>
      </dgm:t>
    </dgm:pt>
    <dgm:pt modelId="{5F51EFBB-12B5-470F-857D-DCFB41525E7D}" type="pres">
      <dgm:prSet presAssocID="{92AEAF29-81A6-4A24-9C06-78D01C4F520C}" presName="Name0" presStyleCnt="0">
        <dgm:presLayoutVars>
          <dgm:dir/>
          <dgm:animLvl val="lvl"/>
          <dgm:resizeHandles val="exact"/>
        </dgm:presLayoutVars>
      </dgm:prSet>
      <dgm:spPr/>
    </dgm:pt>
    <dgm:pt modelId="{AE1FACA0-DC2E-449E-BBC7-09F1030A5886}" type="pres">
      <dgm:prSet presAssocID="{BB29845C-4F1F-4298-B383-AF09E25C5B66}" presName="Name8" presStyleCnt="0"/>
      <dgm:spPr/>
    </dgm:pt>
    <dgm:pt modelId="{A1D1457B-F567-476C-AA7E-7EB97DFD86AC}" type="pres">
      <dgm:prSet presAssocID="{BB29845C-4F1F-4298-B383-AF09E25C5B66}" presName="level" presStyleLbl="node1" presStyleIdx="0" presStyleCnt="4" custScaleY="231394">
        <dgm:presLayoutVars>
          <dgm:chMax val="1"/>
          <dgm:bulletEnabled val="1"/>
        </dgm:presLayoutVars>
      </dgm:prSet>
      <dgm:spPr/>
    </dgm:pt>
    <dgm:pt modelId="{D12440EC-2990-4EC3-BA79-F088DF80EC76}" type="pres">
      <dgm:prSet presAssocID="{BB29845C-4F1F-4298-B383-AF09E25C5B6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EAB8904-CBDB-404C-AE61-878765D2ADA5}" type="pres">
      <dgm:prSet presAssocID="{E7B9EFDB-50CB-4461-B8CB-14A7E2182C13}" presName="Name8" presStyleCnt="0"/>
      <dgm:spPr/>
    </dgm:pt>
    <dgm:pt modelId="{AC8E2E0A-32D5-4508-A6FD-D18A47475C5B}" type="pres">
      <dgm:prSet presAssocID="{E7B9EFDB-50CB-4461-B8CB-14A7E2182C13}" presName="level" presStyleLbl="node1" presStyleIdx="1" presStyleCnt="4">
        <dgm:presLayoutVars>
          <dgm:chMax val="1"/>
          <dgm:bulletEnabled val="1"/>
        </dgm:presLayoutVars>
      </dgm:prSet>
      <dgm:spPr/>
    </dgm:pt>
    <dgm:pt modelId="{A962A8C0-AB7C-4E8B-9197-EB608562428E}" type="pres">
      <dgm:prSet presAssocID="{E7B9EFDB-50CB-4461-B8CB-14A7E2182C1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785008B-84D4-47EB-8E88-CAD6EF8408C7}" type="pres">
      <dgm:prSet presAssocID="{059AAA84-68AC-4D6C-BF44-F960DFF4ED14}" presName="Name8" presStyleCnt="0"/>
      <dgm:spPr/>
    </dgm:pt>
    <dgm:pt modelId="{23F26324-6238-4672-8573-C6E10FCBCB11}" type="pres">
      <dgm:prSet presAssocID="{059AAA84-68AC-4D6C-BF44-F960DFF4ED14}" presName="level" presStyleLbl="node1" presStyleIdx="2" presStyleCnt="4">
        <dgm:presLayoutVars>
          <dgm:chMax val="1"/>
          <dgm:bulletEnabled val="1"/>
        </dgm:presLayoutVars>
      </dgm:prSet>
      <dgm:spPr/>
    </dgm:pt>
    <dgm:pt modelId="{356BF34C-3297-4B5D-BD5A-071DDA2A519D}" type="pres">
      <dgm:prSet presAssocID="{059AAA84-68AC-4D6C-BF44-F960DFF4ED1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ADAB2A5-0B17-460F-A94D-3C3C5AFBDBFE}" type="pres">
      <dgm:prSet presAssocID="{3CA1CB84-70CB-4CE9-BA96-59AF90B969D5}" presName="Name8" presStyleCnt="0"/>
      <dgm:spPr/>
    </dgm:pt>
    <dgm:pt modelId="{B3F5A082-1C6D-45FD-8BB1-780CDB6E4D76}" type="pres">
      <dgm:prSet presAssocID="{3CA1CB84-70CB-4CE9-BA96-59AF90B969D5}" presName="level" presStyleLbl="node1" presStyleIdx="3" presStyleCnt="4">
        <dgm:presLayoutVars>
          <dgm:chMax val="1"/>
          <dgm:bulletEnabled val="1"/>
        </dgm:presLayoutVars>
      </dgm:prSet>
      <dgm:spPr/>
    </dgm:pt>
    <dgm:pt modelId="{3AED2D3F-343B-4D62-A1C8-50BE99E5F968}" type="pres">
      <dgm:prSet presAssocID="{3CA1CB84-70CB-4CE9-BA96-59AF90B969D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9010E16-7B51-49D8-927C-F6AEF1D4BF2B}" srcId="{92AEAF29-81A6-4A24-9C06-78D01C4F520C}" destId="{BB29845C-4F1F-4298-B383-AF09E25C5B66}" srcOrd="0" destOrd="0" parTransId="{B758181D-E020-40FC-A946-35850E0483BB}" sibTransId="{EA4C0E8C-8A40-4C21-A23D-C86D0313C188}"/>
    <dgm:cxn modelId="{3C7CE521-E498-464D-9BD6-D7DD91EA7CBE}" type="presOf" srcId="{92AEAF29-81A6-4A24-9C06-78D01C4F520C}" destId="{5F51EFBB-12B5-470F-857D-DCFB41525E7D}" srcOrd="0" destOrd="0" presId="urn:microsoft.com/office/officeart/2005/8/layout/pyramid1"/>
    <dgm:cxn modelId="{59E6EB38-21AA-4D8A-AECC-6D9806DFFB35}" type="presOf" srcId="{059AAA84-68AC-4D6C-BF44-F960DFF4ED14}" destId="{23F26324-6238-4672-8573-C6E10FCBCB11}" srcOrd="0" destOrd="0" presId="urn:microsoft.com/office/officeart/2005/8/layout/pyramid1"/>
    <dgm:cxn modelId="{5C932E42-BE25-48C0-9AA9-879B47D51381}" srcId="{92AEAF29-81A6-4A24-9C06-78D01C4F520C}" destId="{059AAA84-68AC-4D6C-BF44-F960DFF4ED14}" srcOrd="2" destOrd="0" parTransId="{0B445815-DB17-404B-9F1C-B95FEB6EE947}" sibTransId="{CFE0A2D9-0285-426B-A16D-781C76E6AE3F}"/>
    <dgm:cxn modelId="{40303565-A772-41B5-AE1B-4EF819F848D1}" type="presOf" srcId="{E7B9EFDB-50CB-4461-B8CB-14A7E2182C13}" destId="{A962A8C0-AB7C-4E8B-9197-EB608562428E}" srcOrd="1" destOrd="0" presId="urn:microsoft.com/office/officeart/2005/8/layout/pyramid1"/>
    <dgm:cxn modelId="{A589F748-9A95-4414-9B16-4B00B48DB3D5}" type="presOf" srcId="{E7B9EFDB-50CB-4461-B8CB-14A7E2182C13}" destId="{AC8E2E0A-32D5-4508-A6FD-D18A47475C5B}" srcOrd="0" destOrd="0" presId="urn:microsoft.com/office/officeart/2005/8/layout/pyramid1"/>
    <dgm:cxn modelId="{74AF0F50-0DE4-4084-847F-14B39CC3966E}" type="presOf" srcId="{BB29845C-4F1F-4298-B383-AF09E25C5B66}" destId="{A1D1457B-F567-476C-AA7E-7EB97DFD86AC}" srcOrd="0" destOrd="0" presId="urn:microsoft.com/office/officeart/2005/8/layout/pyramid1"/>
    <dgm:cxn modelId="{DCBBC553-1097-4553-925B-52508C5FE049}" srcId="{92AEAF29-81A6-4A24-9C06-78D01C4F520C}" destId="{E7B9EFDB-50CB-4461-B8CB-14A7E2182C13}" srcOrd="1" destOrd="0" parTransId="{72F02088-1E14-43F3-B774-357C0C143BC7}" sibTransId="{36131701-AA43-4087-A85C-AEE8B4473149}"/>
    <dgm:cxn modelId="{261458A5-4EF4-48F6-BCAF-A0D919F255A2}" srcId="{92AEAF29-81A6-4A24-9C06-78D01C4F520C}" destId="{3CA1CB84-70CB-4CE9-BA96-59AF90B969D5}" srcOrd="3" destOrd="0" parTransId="{D947C486-9D4C-4F9C-89C8-9B0234D99F3D}" sibTransId="{82C76331-4A2A-4C16-A2CA-0524B6953BD7}"/>
    <dgm:cxn modelId="{CD4BFAD5-729C-4759-931E-DF58AC6FE1EF}" type="presOf" srcId="{BB29845C-4F1F-4298-B383-AF09E25C5B66}" destId="{D12440EC-2990-4EC3-BA79-F088DF80EC76}" srcOrd="1" destOrd="0" presId="urn:microsoft.com/office/officeart/2005/8/layout/pyramid1"/>
    <dgm:cxn modelId="{5E57EDD8-E789-40AC-8257-DD5FF2E662C7}" type="presOf" srcId="{3CA1CB84-70CB-4CE9-BA96-59AF90B969D5}" destId="{3AED2D3F-343B-4D62-A1C8-50BE99E5F968}" srcOrd="1" destOrd="0" presId="urn:microsoft.com/office/officeart/2005/8/layout/pyramid1"/>
    <dgm:cxn modelId="{CEDA86E6-85DF-4D99-8FA9-34C95E57512D}" type="presOf" srcId="{3CA1CB84-70CB-4CE9-BA96-59AF90B969D5}" destId="{B3F5A082-1C6D-45FD-8BB1-780CDB6E4D76}" srcOrd="0" destOrd="0" presId="urn:microsoft.com/office/officeart/2005/8/layout/pyramid1"/>
    <dgm:cxn modelId="{316ECBE6-B66C-4F55-88E6-FB06EB578F3F}" type="presOf" srcId="{059AAA84-68AC-4D6C-BF44-F960DFF4ED14}" destId="{356BF34C-3297-4B5D-BD5A-071DDA2A519D}" srcOrd="1" destOrd="0" presId="urn:microsoft.com/office/officeart/2005/8/layout/pyramid1"/>
    <dgm:cxn modelId="{44ACCF17-5554-4A4E-BA92-2FA3C398593B}" type="presParOf" srcId="{5F51EFBB-12B5-470F-857D-DCFB41525E7D}" destId="{AE1FACA0-DC2E-449E-BBC7-09F1030A5886}" srcOrd="0" destOrd="0" presId="urn:microsoft.com/office/officeart/2005/8/layout/pyramid1"/>
    <dgm:cxn modelId="{F501D98B-FD3E-4544-AB23-AC3DB9B8CB89}" type="presParOf" srcId="{AE1FACA0-DC2E-449E-BBC7-09F1030A5886}" destId="{A1D1457B-F567-476C-AA7E-7EB97DFD86AC}" srcOrd="0" destOrd="0" presId="urn:microsoft.com/office/officeart/2005/8/layout/pyramid1"/>
    <dgm:cxn modelId="{99526F78-AE2E-4C87-B547-A5ED32E9B4D0}" type="presParOf" srcId="{AE1FACA0-DC2E-449E-BBC7-09F1030A5886}" destId="{D12440EC-2990-4EC3-BA79-F088DF80EC76}" srcOrd="1" destOrd="0" presId="urn:microsoft.com/office/officeart/2005/8/layout/pyramid1"/>
    <dgm:cxn modelId="{0BB82927-C90E-4A23-BB33-50DE8595904A}" type="presParOf" srcId="{5F51EFBB-12B5-470F-857D-DCFB41525E7D}" destId="{0EAB8904-CBDB-404C-AE61-878765D2ADA5}" srcOrd="1" destOrd="0" presId="urn:microsoft.com/office/officeart/2005/8/layout/pyramid1"/>
    <dgm:cxn modelId="{0B075E07-0CBF-49F7-AD4B-547B2A782A7E}" type="presParOf" srcId="{0EAB8904-CBDB-404C-AE61-878765D2ADA5}" destId="{AC8E2E0A-32D5-4508-A6FD-D18A47475C5B}" srcOrd="0" destOrd="0" presId="urn:microsoft.com/office/officeart/2005/8/layout/pyramid1"/>
    <dgm:cxn modelId="{DF49CD88-8829-4344-A6F7-961F1870335C}" type="presParOf" srcId="{0EAB8904-CBDB-404C-AE61-878765D2ADA5}" destId="{A962A8C0-AB7C-4E8B-9197-EB608562428E}" srcOrd="1" destOrd="0" presId="urn:microsoft.com/office/officeart/2005/8/layout/pyramid1"/>
    <dgm:cxn modelId="{260633E6-2EE0-405F-B1C0-15E58EDC91A9}" type="presParOf" srcId="{5F51EFBB-12B5-470F-857D-DCFB41525E7D}" destId="{0785008B-84D4-47EB-8E88-CAD6EF8408C7}" srcOrd="2" destOrd="0" presId="urn:microsoft.com/office/officeart/2005/8/layout/pyramid1"/>
    <dgm:cxn modelId="{865B2679-8398-48B4-A41B-56F4BCAF7A7F}" type="presParOf" srcId="{0785008B-84D4-47EB-8E88-CAD6EF8408C7}" destId="{23F26324-6238-4672-8573-C6E10FCBCB11}" srcOrd="0" destOrd="0" presId="urn:microsoft.com/office/officeart/2005/8/layout/pyramid1"/>
    <dgm:cxn modelId="{31D72281-5B1D-4468-8CDB-3CF4F7A9A5FC}" type="presParOf" srcId="{0785008B-84D4-47EB-8E88-CAD6EF8408C7}" destId="{356BF34C-3297-4B5D-BD5A-071DDA2A519D}" srcOrd="1" destOrd="0" presId="urn:microsoft.com/office/officeart/2005/8/layout/pyramid1"/>
    <dgm:cxn modelId="{038CDB50-92CB-414E-BB92-22D65D58A3A7}" type="presParOf" srcId="{5F51EFBB-12B5-470F-857D-DCFB41525E7D}" destId="{DADAB2A5-0B17-460F-A94D-3C3C5AFBDBFE}" srcOrd="3" destOrd="0" presId="urn:microsoft.com/office/officeart/2005/8/layout/pyramid1"/>
    <dgm:cxn modelId="{8E555C1D-7D7C-45E4-A25B-F10D51A0EE49}" type="presParOf" srcId="{DADAB2A5-0B17-460F-A94D-3C3C5AFBDBFE}" destId="{B3F5A082-1C6D-45FD-8BB1-780CDB6E4D76}" srcOrd="0" destOrd="0" presId="urn:microsoft.com/office/officeart/2005/8/layout/pyramid1"/>
    <dgm:cxn modelId="{FDD76F3D-D0C1-42A2-87CA-0D82FE8E80B5}" type="presParOf" srcId="{DADAB2A5-0B17-460F-A94D-3C3C5AFBDBFE}" destId="{3AED2D3F-343B-4D62-A1C8-50BE99E5F968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1457B-F567-476C-AA7E-7EB97DFD86AC}">
      <dsp:nvSpPr>
        <dsp:cNvPr id="0" name=""/>
        <dsp:cNvSpPr/>
      </dsp:nvSpPr>
      <dsp:spPr>
        <a:xfrm>
          <a:off x="599361" y="0"/>
          <a:ext cx="924590" cy="1641740"/>
        </a:xfrm>
        <a:prstGeom prst="trapezoid">
          <a:avLst>
            <a:gd name="adj" fmla="val 50000"/>
          </a:avLst>
        </a:prstGeom>
        <a:solidFill>
          <a:srgbClr val="7CCA62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sp:txBody>
      <dsp:txXfrm>
        <a:off x="907558" y="547247"/>
        <a:ext cx="308196" cy="1094493"/>
      </dsp:txXfrm>
    </dsp:sp>
    <dsp:sp modelId="{AC8E2E0A-32D5-4508-A6FD-D18A47475C5B}">
      <dsp:nvSpPr>
        <dsp:cNvPr id="0" name=""/>
        <dsp:cNvSpPr/>
      </dsp:nvSpPr>
      <dsp:spPr>
        <a:xfrm>
          <a:off x="399574" y="1641740"/>
          <a:ext cx="1324164" cy="709499"/>
        </a:xfrm>
        <a:prstGeom prst="trapezoid">
          <a:avLst>
            <a:gd name="adj" fmla="val 28768"/>
          </a:avLst>
        </a:prstGeom>
        <a:solidFill>
          <a:srgbClr val="7CCA62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sp:txBody>
      <dsp:txXfrm>
        <a:off x="767374" y="1753907"/>
        <a:ext cx="588563" cy="597332"/>
      </dsp:txXfrm>
    </dsp:sp>
    <dsp:sp modelId="{23F26324-6238-4672-8573-C6E10FCBCB11}">
      <dsp:nvSpPr>
        <dsp:cNvPr id="0" name=""/>
        <dsp:cNvSpPr/>
      </dsp:nvSpPr>
      <dsp:spPr>
        <a:xfrm>
          <a:off x="199787" y="2351240"/>
          <a:ext cx="1723738" cy="709499"/>
        </a:xfrm>
        <a:prstGeom prst="trapezoid">
          <a:avLst>
            <a:gd name="adj" fmla="val 28768"/>
          </a:avLst>
        </a:prstGeom>
        <a:solidFill>
          <a:srgbClr val="7CCA62">
            <a:lumMod val="40000"/>
            <a:lumOff val="6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sp:txBody>
      <dsp:txXfrm>
        <a:off x="637513" y="2437406"/>
        <a:ext cx="848286" cy="623333"/>
      </dsp:txXfrm>
    </dsp:sp>
    <dsp:sp modelId="{B3F5A082-1C6D-45FD-8BB1-780CDB6E4D76}">
      <dsp:nvSpPr>
        <dsp:cNvPr id="0" name=""/>
        <dsp:cNvSpPr/>
      </dsp:nvSpPr>
      <dsp:spPr>
        <a:xfrm>
          <a:off x="0" y="3060740"/>
          <a:ext cx="2123313" cy="709499"/>
        </a:xfrm>
        <a:prstGeom prst="trapezoid">
          <a:avLst>
            <a:gd name="adj" fmla="val 28768"/>
          </a:avLst>
        </a:prstGeom>
        <a:solidFill>
          <a:srgbClr val="7CCA62">
            <a:lumMod val="20000"/>
            <a:lumOff val="8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ＭＳ Ｐゴシック" panose="020B0600070205080204" pitchFamily="50" charset="-128"/>
              <a:cs typeface="+mn-cs"/>
            </a:rPr>
            <a:t>　</a:t>
          </a:r>
        </a:p>
      </dsp:txBody>
      <dsp:txXfrm>
        <a:off x="507651" y="3130691"/>
        <a:ext cx="1108009" cy="639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519E0-4DB4-4071-B007-D1CB93366FB3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2C77D-F7F4-42A3-9A15-FB82D25070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63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0</a:t>
            </a:fld>
            <a:endParaRPr kumimoji="1" lang="ja-JP" altLang="en-US" dirty="0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52D2A734-33AB-4F25-927A-DBBA0A178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1407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F1C8D2BC-3A22-44D4-92D4-5A608B564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8370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81B14CC-307F-480D-B7B6-160D69D21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4751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81B14CC-307F-480D-B7B6-160D69D21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15903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81B14CC-307F-480D-B7B6-160D69D21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2339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04EC66AD-FEA3-485C-81AE-7AD17EE6A8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892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04EC66AD-FEA3-485C-81AE-7AD17EE6A8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7647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D09E242B-4EC9-4495-AD64-93446BBA2C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4619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F0616A9-160A-4E02-87E1-07013FF72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2124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EE0975D4-24C1-4A9E-BD2F-967FFBE50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4049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EE0975D4-24C1-4A9E-BD2F-967FFBE50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2500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81B14CC-307F-480D-B7B6-160D69D21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6425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5E85A32A-52D5-4409-9E42-9899880516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4235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81B14CC-307F-480D-B7B6-160D69D21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6548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8860DD84-03FB-41E7-9B23-395D88E8BF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50132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2C77D-F7F4-42A3-9A15-FB82D250705A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B81B14CC-307F-480D-B7B6-160D69D21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4420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4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49881"/>
            <a:ext cx="7772400" cy="212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1664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00463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kumimoji="1" lang="ja-JP" alt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14" name="グループ化 13"/>
          <p:cNvGrpSpPr/>
          <p:nvPr userDrawn="1"/>
        </p:nvGrpSpPr>
        <p:grpSpPr>
          <a:xfrm rot="-5400000">
            <a:off x="4451330" y="-957307"/>
            <a:ext cx="131191" cy="8640960"/>
            <a:chOff x="0" y="0"/>
            <a:chExt cx="228600" cy="6858000"/>
          </a:xfrm>
        </p:grpSpPr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0" y="0"/>
              <a:ext cx="228600" cy="2286000"/>
            </a:xfrm>
            <a:prstGeom prst="rect">
              <a:avLst/>
            </a:prstGeom>
            <a:solidFill>
              <a:srgbClr val="D1E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ja-JP" altLang="ja-JP" sz="2400">
                <a:latin typeface="Times New Roman" pitchFamily="18" charset="0"/>
                <a:ea typeface="ＭＳ Ｐゴシック" charset="-128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 userDrawn="1"/>
          </p:nvSpPr>
          <p:spPr bwMode="auto">
            <a:xfrm>
              <a:off x="0" y="2286000"/>
              <a:ext cx="228600" cy="2286000"/>
            </a:xfrm>
            <a:prstGeom prst="rect">
              <a:avLst/>
            </a:prstGeom>
            <a:solidFill>
              <a:srgbClr val="61B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ja-JP" altLang="ja-JP" sz="2400">
                <a:latin typeface="Times New Roman" pitchFamily="18" charset="0"/>
                <a:ea typeface="ＭＳ Ｐゴシック" charset="-128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 userDrawn="1"/>
          </p:nvSpPr>
          <p:spPr bwMode="auto">
            <a:xfrm>
              <a:off x="0" y="4572000"/>
              <a:ext cx="228600" cy="2286000"/>
            </a:xfrm>
            <a:prstGeom prst="rect">
              <a:avLst/>
            </a:prstGeom>
            <a:solidFill>
              <a:srgbClr val="007BD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ja-JP" altLang="ja-JP" sz="2400">
                <a:latin typeface="Times New Roman" pitchFamily="18" charset="0"/>
                <a:ea typeface="ＭＳ Ｐゴシック" charset="-128"/>
              </a:endParaRPr>
            </a:p>
          </p:txBody>
        </p:sp>
      </p:grpSp>
      <p:sp>
        <p:nvSpPr>
          <p:cNvPr id="16" name="フリーフォーム 15"/>
          <p:cNvSpPr>
            <a:spLocks/>
          </p:cNvSpPr>
          <p:nvPr userDrawn="1"/>
        </p:nvSpPr>
        <p:spPr bwMode="auto">
          <a:xfrm>
            <a:off x="-10584" y="-7143"/>
            <a:ext cx="9165168" cy="10417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kumimoji="0" lang="en-US">
              <a:latin typeface="+mn-lt"/>
              <a:ea typeface="+mn-ea"/>
            </a:endParaRPr>
          </a:p>
        </p:txBody>
      </p:sp>
      <p:grpSp>
        <p:nvGrpSpPr>
          <p:cNvPr id="17" name="グループ化 8"/>
          <p:cNvGrpSpPr>
            <a:grpSpLocks/>
          </p:cNvGrpSpPr>
          <p:nvPr userDrawn="1"/>
        </p:nvGrpSpPr>
        <p:grpSpPr bwMode="auto">
          <a:xfrm>
            <a:off x="-19051" y="202406"/>
            <a:ext cx="9179984" cy="648891"/>
            <a:chOff x="-19045" y="216550"/>
            <a:chExt cx="9180548" cy="649224"/>
          </a:xfrm>
        </p:grpSpPr>
        <p:sp>
          <p:nvSpPr>
            <p:cNvPr id="18" name="フリーフォーム 17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ea typeface="ＭＳ Ｐゴシック" pitchFamily="50" charset="-128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ea typeface="ＭＳ Ｐゴシック" pitchFamily="50" charset="-128"/>
              </a:endParaRPr>
            </a:p>
          </p:txBody>
        </p:sp>
      </p:grpSp>
      <p:sp>
        <p:nvSpPr>
          <p:cNvPr id="20" name="フリーフォーム 19"/>
          <p:cNvSpPr>
            <a:spLocks/>
          </p:cNvSpPr>
          <p:nvPr userDrawn="1"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kumimoji="0" lang="en-US">
              <a:latin typeface="+mn-lt"/>
              <a:ea typeface="+mn-ea"/>
            </a:endParaRPr>
          </a:p>
        </p:txBody>
      </p:sp>
      <p:pic>
        <p:nvPicPr>
          <p:cNvPr id="22" name="図 21" descr="統計局_和英_横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5" y="6173957"/>
            <a:ext cx="2520279" cy="6224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340767"/>
            <a:ext cx="2057400" cy="479015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340767"/>
            <a:ext cx="6019800" cy="479015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1412775"/>
            <a:ext cx="8229600" cy="4718149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F8DA3-4A20-4FED-9F51-67EAF7F47CFB}" type="slidenum">
              <a:rPr lang="en-US"/>
              <a:pPr>
                <a:defRPr/>
              </a:pPr>
              <a:t>‹#›</a:t>
            </a:fld>
            <a:endParaRPr lang="th-TH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4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49881"/>
            <a:ext cx="7772400" cy="212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1664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00463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AB5BE29-B061-48A3-B4F6-6E70D2B5E9F9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6" name="フリーフォーム 15"/>
          <p:cNvSpPr>
            <a:spLocks/>
          </p:cNvSpPr>
          <p:nvPr userDrawn="1"/>
        </p:nvSpPr>
        <p:spPr bwMode="auto">
          <a:xfrm>
            <a:off x="-10584" y="-7143"/>
            <a:ext cx="9165168" cy="10417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solidFill>
                <a:prstClr val="black"/>
              </a:solidFill>
            </a:endParaRPr>
          </a:p>
        </p:txBody>
      </p:sp>
      <p:grpSp>
        <p:nvGrpSpPr>
          <p:cNvPr id="17" name="グループ化 8"/>
          <p:cNvGrpSpPr>
            <a:grpSpLocks/>
          </p:cNvGrpSpPr>
          <p:nvPr userDrawn="1"/>
        </p:nvGrpSpPr>
        <p:grpSpPr bwMode="auto">
          <a:xfrm>
            <a:off x="-19051" y="202406"/>
            <a:ext cx="9179984" cy="648891"/>
            <a:chOff x="-19045" y="216550"/>
            <a:chExt cx="9180548" cy="649224"/>
          </a:xfrm>
        </p:grpSpPr>
        <p:sp>
          <p:nvSpPr>
            <p:cNvPr id="18" name="フリーフォーム 17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solidFill>
                  <a:prstClr val="black"/>
                </a:solidFill>
                <a:ea typeface="ＭＳ Ｐゴシック" pitchFamily="50" charset="-128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solidFill>
                  <a:prstClr val="black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20" name="フリーフォーム 19"/>
          <p:cNvSpPr>
            <a:spLocks/>
          </p:cNvSpPr>
          <p:nvPr userDrawn="1"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solidFill>
                <a:prstClr val="black"/>
              </a:solidFill>
            </a:endParaRPr>
          </a:p>
        </p:txBody>
      </p:sp>
      <p:pic>
        <p:nvPicPr>
          <p:cNvPr id="22" name="図 21" descr="統計局_和英_横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5" y="6173957"/>
            <a:ext cx="2520279" cy="62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90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82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4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558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386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46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890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94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800"/>
            </a:lvl1pPr>
          </a:lstStyle>
          <a:p>
            <a:fld id="{0AB5BE29-B061-48A3-B4F6-6E70D2B5E9F9}" type="slidenum">
              <a:rPr lang="ja-JP" altLang="en-US" smtClean="0"/>
              <a:pPr/>
              <a:t>‹#›</a:t>
            </a:fld>
            <a:r>
              <a:rPr lang="en-US" altLang="ja-JP"/>
              <a:t>/15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3008313" cy="117445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6910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88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1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340767"/>
            <a:ext cx="2057400" cy="479015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340767"/>
            <a:ext cx="6019800" cy="479015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797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1412775"/>
            <a:ext cx="8229600" cy="4718149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F8DA3-4A20-4FED-9F51-67EAF7F47CFB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th-TH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3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800"/>
            </a:lvl1pPr>
          </a:lstStyle>
          <a:p>
            <a:fld id="{0AB5BE29-B061-48A3-B4F6-6E70D2B5E9F9}" type="slidenum">
              <a:rPr lang="ja-JP" altLang="en-US" smtClean="0"/>
              <a:pPr/>
              <a:t>‹#›</a:t>
            </a:fld>
            <a:r>
              <a:rPr lang="en-US" altLang="ja-JP"/>
              <a:t>/15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386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3008313" cy="117445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BE29-B061-48A3-B4F6-6E70D2B5E9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16934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  <a:endParaRPr lang="en-US" altLang="ja-JP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776"/>
            <a:ext cx="8229600" cy="471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altLang="ja-JP" dirty="0"/>
          </a:p>
        </p:txBody>
      </p:sp>
      <p:sp>
        <p:nvSpPr>
          <p:cNvPr id="1662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th-TH" altLang="ja-JP"/>
          </a:p>
        </p:txBody>
      </p:sp>
      <p:sp>
        <p:nvSpPr>
          <p:cNvPr id="1662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F257A1E1-85EE-44D4-ABC5-BE339D51B73C}" type="slidenum">
              <a:rPr lang="en-US"/>
              <a:pPr>
                <a:defRPr/>
              </a:pPr>
              <a:t>‹#›</a:t>
            </a:fld>
            <a:endParaRPr lang="th-TH" altLang="ja-JP"/>
          </a:p>
        </p:txBody>
      </p:sp>
      <p:sp>
        <p:nvSpPr>
          <p:cNvPr id="1662984" name="Line 8"/>
          <p:cNvSpPr>
            <a:spLocks noChangeShapeType="1"/>
          </p:cNvSpPr>
          <p:nvPr/>
        </p:nvSpPr>
        <p:spPr bwMode="auto">
          <a:xfrm>
            <a:off x="467544" y="1217958"/>
            <a:ext cx="82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フリーフォーム 10"/>
          <p:cNvSpPr>
            <a:spLocks/>
          </p:cNvSpPr>
          <p:nvPr userDrawn="1"/>
        </p:nvSpPr>
        <p:spPr bwMode="auto">
          <a:xfrm rot="16200000">
            <a:off x="-3205130" y="3195603"/>
            <a:ext cx="6876000" cy="4657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フリーフォーム 11"/>
          <p:cNvSpPr>
            <a:spLocks/>
          </p:cNvSpPr>
          <p:nvPr userDrawn="1"/>
        </p:nvSpPr>
        <p:spPr bwMode="auto">
          <a:xfrm rot="16200000">
            <a:off x="-1877194" y="1877194"/>
            <a:ext cx="3996482" cy="24209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kumimoji="0" lang="en-US">
              <a:latin typeface="+mn-lt"/>
              <a:ea typeface="+mn-ea"/>
            </a:endParaRPr>
          </a:p>
        </p:txBody>
      </p:sp>
      <p:pic>
        <p:nvPicPr>
          <p:cNvPr id="10" name="図 9" descr="統計局_和英_横.g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67545" y="6173957"/>
            <a:ext cx="2520279" cy="6224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16934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  <a:endParaRPr lang="en-US" altLang="ja-JP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776"/>
            <a:ext cx="8229600" cy="471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altLang="ja-JP" dirty="0"/>
          </a:p>
        </p:txBody>
      </p:sp>
      <p:sp>
        <p:nvSpPr>
          <p:cNvPr id="1662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th-TH" altLang="ja-JP">
              <a:solidFill>
                <a:prstClr val="black"/>
              </a:solidFill>
            </a:endParaRPr>
          </a:p>
        </p:txBody>
      </p:sp>
      <p:sp>
        <p:nvSpPr>
          <p:cNvPr id="1662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F257A1E1-85EE-44D4-ABC5-BE339D51B73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th-TH" altLang="ja-JP">
              <a:solidFill>
                <a:prstClr val="black"/>
              </a:solidFill>
            </a:endParaRPr>
          </a:p>
        </p:txBody>
      </p:sp>
      <p:sp>
        <p:nvSpPr>
          <p:cNvPr id="1662984" name="Line 8"/>
          <p:cNvSpPr>
            <a:spLocks noChangeShapeType="1"/>
          </p:cNvSpPr>
          <p:nvPr/>
        </p:nvSpPr>
        <p:spPr bwMode="auto">
          <a:xfrm>
            <a:off x="467544" y="1217958"/>
            <a:ext cx="82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フリーフォーム 10"/>
          <p:cNvSpPr>
            <a:spLocks/>
          </p:cNvSpPr>
          <p:nvPr userDrawn="1"/>
        </p:nvSpPr>
        <p:spPr bwMode="auto">
          <a:xfrm rot="16200000">
            <a:off x="-3205130" y="3195603"/>
            <a:ext cx="6876000" cy="4657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solidFill>
                <a:prstClr val="black"/>
              </a:solidFill>
            </a:endParaRPr>
          </a:p>
        </p:txBody>
      </p:sp>
      <p:sp>
        <p:nvSpPr>
          <p:cNvPr id="12" name="フリーフォーム 11"/>
          <p:cNvSpPr>
            <a:spLocks/>
          </p:cNvSpPr>
          <p:nvPr userDrawn="1"/>
        </p:nvSpPr>
        <p:spPr bwMode="auto">
          <a:xfrm rot="16200000">
            <a:off x="-1877194" y="1877194"/>
            <a:ext cx="3996482" cy="24209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solidFill>
                <a:prstClr val="black"/>
              </a:solidFill>
            </a:endParaRPr>
          </a:p>
        </p:txBody>
      </p:sp>
      <p:pic>
        <p:nvPicPr>
          <p:cNvPr id="10" name="図 9" descr="統計局_和英_横.g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67545" y="6173957"/>
            <a:ext cx="2520279" cy="62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58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cs typeface="Angsana New" pitchFamily="18" charset="-34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7280" y="764704"/>
            <a:ext cx="8787208" cy="2052387"/>
          </a:xfrm>
        </p:spPr>
        <p:txBody>
          <a:bodyPr/>
          <a:lstStyle/>
          <a:p>
            <a:pPr algn="ctr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Efforts for Further Development and Enhancement </a:t>
            </a:r>
            <a:br>
              <a:rPr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Statistical Business Register in Japan</a:t>
            </a:r>
            <a:br>
              <a:rPr lang="ja-JP" altLang="ja-JP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Improvement of Update Frequency -</a:t>
            </a:r>
            <a:endParaRPr lang="ja-JP" altLang="ja-JP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5536" y="3600463"/>
            <a:ext cx="8280920" cy="1052673"/>
          </a:xfrm>
        </p:spPr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KUREMATSU Ryosuke,</a:t>
            </a:r>
          </a:p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TANABE Tatsuya</a:t>
            </a:r>
            <a:endParaRPr kumimoji="1"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259632" y="4797152"/>
            <a:ext cx="6838528" cy="144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200" dirty="0">
                <a:latin typeface="Times New Roman" panose="02020603050405020304" pitchFamily="18" charset="0"/>
                <a:ea typeface="HG創英角ｺﾞｼｯｸUB" pitchFamily="49" charset="-128"/>
                <a:cs typeface="Times New Roman" panose="02020603050405020304" pitchFamily="18" charset="0"/>
              </a:rPr>
              <a:t>Statistical Business Register Management Division, Statistics Bureau,</a:t>
            </a:r>
          </a:p>
          <a:p>
            <a:pPr algn="ctr"/>
            <a:r>
              <a:rPr kumimoji="1" lang="en-US" altLang="ja-JP" sz="2200" dirty="0">
                <a:latin typeface="Times New Roman" panose="02020603050405020304" pitchFamily="18" charset="0"/>
                <a:ea typeface="HG創英角ｺﾞｼｯｸUB" pitchFamily="49" charset="-128"/>
                <a:cs typeface="Times New Roman" panose="02020603050405020304" pitchFamily="18" charset="0"/>
              </a:rPr>
              <a:t>Ministry of Internal Affairs and Communications</a:t>
            </a:r>
          </a:p>
          <a:p>
            <a:pPr algn="ctr"/>
            <a:r>
              <a:rPr kumimoji="1" lang="en-US" altLang="ja-JP" sz="2200" dirty="0">
                <a:latin typeface="Times New Roman" panose="02020603050405020304" pitchFamily="18" charset="0"/>
                <a:ea typeface="HG創英角ｺﾞｼｯｸUB" pitchFamily="49" charset="-128"/>
                <a:cs typeface="Times New Roman" panose="02020603050405020304" pitchFamily="18" charset="0"/>
              </a:rPr>
              <a:t>Government of Japan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4718149"/>
          </a:xfrm>
          <a:solidFill>
            <a:schemeClr val="bg1"/>
          </a:solidFill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Corporate Number &amp; Coverage Expansion of JSBR 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ja-JP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ja-JP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Improvement of Update Frequency of JSBR from 2023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9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8771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0"/>
            <a:ext cx="9870776" cy="1143000"/>
          </a:xfrm>
        </p:spPr>
        <p:txBody>
          <a:bodyPr/>
          <a:lstStyle/>
          <a:p>
            <a:r>
              <a:rPr lang="en-US" altLang="ja-JP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Data Source: New Establishment / Enterprise Inquiry</a:t>
            </a:r>
            <a:endParaRPr kumimoji="1" lang="ja-JP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z="1800" smtClean="0"/>
              <a:pPr/>
              <a:t>10</a:t>
            </a:fld>
            <a:r>
              <a:rPr kumimoji="1" lang="ja-JP" altLang="en-US" sz="1800" dirty="0"/>
              <a:t> </a:t>
            </a:r>
            <a:r>
              <a:rPr kumimoji="1" lang="en-US" altLang="ja-JP" sz="1800" dirty="0"/>
              <a:t>/ 15</a:t>
            </a:r>
            <a:endParaRPr kumimoji="1" lang="ja-JP" altLang="en-US" sz="1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B1C7CB-0A8F-446C-A1D2-7C267D15B878}"/>
              </a:ext>
            </a:extLst>
          </p:cNvPr>
          <p:cNvSpPr txBox="1"/>
          <p:nvPr/>
        </p:nvSpPr>
        <p:spPr>
          <a:xfrm>
            <a:off x="498376" y="1502688"/>
            <a:ext cx="814724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regularly update the basic items of the enterprises of the top 80% of sales in the JSBR with the combination of the ABS and the EEI in the interim years.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2023, in addition to the EEI for new or closed establishments, we also started to conduct </a:t>
            </a:r>
            <a:r>
              <a:rPr lang="en-US" altLang="ja-JP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EEI targeting the existing enterprises having multiple establishments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results in updating the basic items of the enterprises of the top 90% of sales in the JSBR with the combination of the ABS and the new EEI.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49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496" y="53752"/>
            <a:ext cx="9222704" cy="1143000"/>
          </a:xfrm>
        </p:spPr>
        <p:txBody>
          <a:bodyPr/>
          <a:lstStyle/>
          <a:p>
            <a:r>
              <a:rPr lang="en-US" altLang="ja-JP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Data Source: 2024 Economic Census for Business Frame</a:t>
            </a:r>
            <a:endParaRPr kumimoji="1" lang="ja-JP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z="1800" smtClean="0"/>
              <a:pPr/>
              <a:t>11</a:t>
            </a:fld>
            <a:r>
              <a:rPr kumimoji="1" lang="ja-JP" altLang="en-US" sz="1800" dirty="0"/>
              <a:t> </a:t>
            </a:r>
            <a:r>
              <a:rPr kumimoji="1" lang="en-US" altLang="ja-JP" sz="1800" dirty="0"/>
              <a:t>/ 15</a:t>
            </a:r>
            <a:endParaRPr kumimoji="1" lang="ja-JP" altLang="en-US" sz="1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B1C7CB-0A8F-446C-A1D2-7C267D15B878}"/>
              </a:ext>
            </a:extLst>
          </p:cNvPr>
          <p:cNvSpPr txBox="1"/>
          <p:nvPr/>
        </p:nvSpPr>
        <p:spPr>
          <a:xfrm>
            <a:off x="479456" y="1628800"/>
            <a:ext cx="820891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Taking the cost effectiveness and alleviating the burden on local governments into account, we decided to exclude unincorporated enterprises without employees which accounts for only 0.4% of total sales in JSBR.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still grasp the basic items of </a:t>
            </a:r>
            <a:r>
              <a:rPr lang="en-US" altLang="ja-JP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top 99.6% of  sales in JSBR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15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3832" y="53752"/>
            <a:ext cx="9222704" cy="1143000"/>
          </a:xfrm>
        </p:spPr>
        <p:txBody>
          <a:bodyPr/>
          <a:lstStyle/>
          <a:p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 between the Area of the Surveys </a:t>
            </a:r>
            <a:b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Updated Area of JSBR</a:t>
            </a:r>
            <a:endParaRPr lang="ja-JP" altLang="ja-JP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z="1800" smtClean="0"/>
              <a:pPr/>
              <a:t>12</a:t>
            </a:fld>
            <a:r>
              <a:rPr kumimoji="1" lang="ja-JP" altLang="en-US" sz="1800" dirty="0"/>
              <a:t> </a:t>
            </a:r>
            <a:r>
              <a:rPr kumimoji="1" lang="en-US" altLang="ja-JP" sz="1800" dirty="0"/>
              <a:t>/ 15</a:t>
            </a:r>
            <a:endParaRPr kumimoji="1" lang="ja-JP" altLang="en-US" sz="1800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86ADAB4-D80C-498A-B639-68C3D71CE881}"/>
              </a:ext>
            </a:extLst>
          </p:cNvPr>
          <p:cNvGrpSpPr/>
          <p:nvPr/>
        </p:nvGrpSpPr>
        <p:grpSpPr>
          <a:xfrm>
            <a:off x="2167205" y="625252"/>
            <a:ext cx="5729641" cy="5361078"/>
            <a:chOff x="1564944" y="752133"/>
            <a:chExt cx="5729641" cy="5247645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90E58B3-F30C-405C-B0EC-C4EAF5A74066}"/>
                </a:ext>
              </a:extLst>
            </p:cNvPr>
            <p:cNvGrpSpPr/>
            <p:nvPr/>
          </p:nvGrpSpPr>
          <p:grpSpPr>
            <a:xfrm>
              <a:off x="1564944" y="1906334"/>
              <a:ext cx="5729641" cy="3691572"/>
              <a:chOff x="1194121" y="1906334"/>
              <a:chExt cx="6247510" cy="3691572"/>
            </a:xfrm>
          </p:grpSpPr>
          <p:graphicFrame>
            <p:nvGraphicFramePr>
              <p:cNvPr id="11" name="図表 10">
                <a:extLst>
                  <a:ext uri="{FF2B5EF4-FFF2-40B4-BE49-F238E27FC236}">
                    <a16:creationId xmlns:a16="http://schemas.microsoft.com/office/drawing/2014/main" id="{42A6F07B-F3C4-4B5D-917E-1ED3B6F89DE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072271995"/>
                  </p:ext>
                </p:extLst>
              </p:nvPr>
            </p:nvGraphicFramePr>
            <p:xfrm>
              <a:off x="3442112" y="1907439"/>
              <a:ext cx="2315227" cy="36904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C03B0448-82D0-4566-8730-222112AA6D8A}"/>
                  </a:ext>
                </a:extLst>
              </p:cNvPr>
              <p:cNvSpPr txBox="1"/>
              <p:nvPr/>
            </p:nvSpPr>
            <p:spPr>
              <a:xfrm>
                <a:off x="1194121" y="3534679"/>
                <a:ext cx="6247510" cy="6725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ctr" defTabSz="914400" eaLnBrk="1" fontAlgn="auto" latinLnBrk="0" hangingPunct="1">
                  <a:lnSpc>
                    <a:spcPts val="16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Corporations other than</a:t>
                </a:r>
              </a:p>
              <a:p>
                <a:pPr marR="0" lvl="0" algn="ctr" defTabSz="914400" eaLnBrk="1" fontAlgn="auto" latinLnBrk="0" hangingPunct="1">
                  <a:lnSpc>
                    <a:spcPts val="16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 the above with </a:t>
                </a:r>
              </a:p>
              <a:p>
                <a:pPr marR="0" lvl="0" algn="ctr" defTabSz="914400" eaLnBrk="1" fontAlgn="auto" latinLnBrk="0" hangingPunct="1">
                  <a:lnSpc>
                    <a:spcPts val="16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multiple establishments</a:t>
                </a: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6C1B6F4C-5337-4FD0-A901-57C421FD801E}"/>
                  </a:ext>
                </a:extLst>
              </p:cNvPr>
              <p:cNvSpPr txBox="1"/>
              <p:nvPr/>
            </p:nvSpPr>
            <p:spPr>
              <a:xfrm>
                <a:off x="2003156" y="4219963"/>
                <a:ext cx="4325768" cy="6286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ctr" defTabSz="914400" eaLnBrk="1" fontAlgn="auto" latinLnBrk="0" hangingPunct="1">
                  <a:lnSpc>
                    <a:spcPts val="22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Single Office Corporations other than the above</a:t>
                </a:r>
              </a:p>
              <a:p>
                <a:pPr marL="0" marR="0" lvl="0" indent="0" algn="ctr" defTabSz="914400" eaLnBrk="1" fontAlgn="auto" latinLnBrk="0" hangingPunct="1">
                  <a:lnSpc>
                    <a:spcPts val="5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1450" marR="0" lvl="0" indent="-171450" defTabSz="91440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Unincorporated</a:t>
                </a: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 </a:t>
                </a: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Enterprise</a:t>
                </a: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 </a:t>
                </a: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with</a:t>
                </a: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 </a:t>
                </a: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employees</a:t>
                </a: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9F5E0509-DAA3-4C5B-83EE-3A7C8C770F2D}"/>
                  </a:ext>
                </a:extLst>
              </p:cNvPr>
              <p:cNvSpPr txBox="1"/>
              <p:nvPr/>
            </p:nvSpPr>
            <p:spPr>
              <a:xfrm>
                <a:off x="1931878" y="5061518"/>
                <a:ext cx="4325766" cy="336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ctr" defTabSz="914400" eaLnBrk="1" fontAlgn="auto" latinLnBrk="0" hangingPunct="1">
                  <a:lnSpc>
                    <a:spcPts val="2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Unincorporated Enterprise without employees</a:t>
                </a:r>
              </a:p>
            </p:txBody>
          </p: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C5737DF3-2EB7-4136-B922-60089485A44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672407" y="4191691"/>
                <a:ext cx="2366319" cy="23214"/>
              </a:xfrm>
              <a:prstGeom prst="line">
                <a:avLst/>
              </a:prstGeom>
              <a:solidFill>
                <a:srgbClr val="0F6FC6"/>
              </a:solidFill>
              <a:ln w="22225" cap="flat" cmpd="sng" algn="ctr">
                <a:solidFill>
                  <a:srgbClr val="FF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5CADD73B-91FD-4328-9828-1883398E1AE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857522" y="3520668"/>
                <a:ext cx="1603271" cy="129"/>
              </a:xfrm>
              <a:prstGeom prst="line">
                <a:avLst/>
              </a:prstGeom>
              <a:solidFill>
                <a:srgbClr val="0F6FC6"/>
              </a:solidFill>
              <a:ln w="22225" cap="flat" cmpd="sng" algn="ctr">
                <a:solidFill>
                  <a:srgbClr val="FF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1A21ACBC-D15E-4694-A629-06C653BE26E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035577" y="1906334"/>
                <a:ext cx="3977350" cy="1106"/>
              </a:xfrm>
              <a:prstGeom prst="line">
                <a:avLst/>
              </a:prstGeom>
              <a:solidFill>
                <a:srgbClr val="0F6FC6"/>
              </a:solidFill>
              <a:ln w="22225" cap="flat" cmpd="sng" algn="ctr">
                <a:solidFill>
                  <a:srgbClr val="FF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" name="直線矢印コネクタ 17">
                <a:extLst>
                  <a:ext uri="{FF2B5EF4-FFF2-40B4-BE49-F238E27FC236}">
                    <a16:creationId xmlns:a16="http://schemas.microsoft.com/office/drawing/2014/main" id="{BA08BB77-4C2D-45B6-9A22-2E3ABD66E27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460795" y="1910812"/>
                <a:ext cx="0" cy="1621135"/>
              </a:xfrm>
              <a:prstGeom prst="straightConnector1">
                <a:avLst/>
              </a:prstGeom>
              <a:solidFill>
                <a:srgbClr val="0F6FC6"/>
              </a:solidFill>
              <a:ln w="31750" cap="flat" cmpd="sng" algn="ctr">
                <a:solidFill>
                  <a:srgbClr val="FF9900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cxnSp>
            <p:nvCxnSpPr>
              <p:cNvPr id="19" name="直線矢印コネクタ 18">
                <a:extLst>
                  <a:ext uri="{FF2B5EF4-FFF2-40B4-BE49-F238E27FC236}">
                    <a16:creationId xmlns:a16="http://schemas.microsoft.com/office/drawing/2014/main" id="{9CC46C75-C3A5-44E4-989D-073AFB02B08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6525260" y="1922419"/>
                <a:ext cx="1" cy="2990840"/>
              </a:xfrm>
              <a:prstGeom prst="straightConnector1">
                <a:avLst/>
              </a:prstGeom>
              <a:solidFill>
                <a:srgbClr val="0F6FC6"/>
              </a:solidFill>
              <a:ln w="31750" cap="flat" cmpd="sng" algn="ctr">
                <a:solidFill>
                  <a:srgbClr val="FF9900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0FA8C532-945F-4DE5-B368-1627918C719A}"/>
                  </a:ext>
                </a:extLst>
              </p:cNvPr>
              <p:cNvSpPr txBox="1"/>
              <p:nvPr/>
            </p:nvSpPr>
            <p:spPr>
              <a:xfrm>
                <a:off x="3502407" y="2419767"/>
                <a:ext cx="2238054" cy="639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ctr" defTabSz="914400" eaLnBrk="1" fontAlgn="auto" latinLnBrk="0" hangingPunct="1">
                  <a:lnSpc>
                    <a:spcPts val="2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Corporations</a:t>
                </a:r>
              </a:p>
              <a:p>
                <a:pPr marL="0" marR="0" lvl="0" indent="0" algn="ctr" defTabSz="914400" eaLnBrk="1" fontAlgn="auto" latinLnBrk="0" hangingPunct="1">
                  <a:lnSpc>
                    <a:spcPts val="2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【Top 80% of Sales】</a:t>
                </a:r>
              </a:p>
            </p:txBody>
          </p: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70231E28-2755-468C-872C-5EDAFA016A2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1227" y="4913259"/>
                <a:ext cx="3424033" cy="0"/>
              </a:xfrm>
              <a:prstGeom prst="line">
                <a:avLst/>
              </a:prstGeom>
              <a:solidFill>
                <a:srgbClr val="0F6FC6"/>
              </a:solidFill>
              <a:ln w="22225" cap="flat" cmpd="sng" algn="ctr">
                <a:solidFill>
                  <a:srgbClr val="FF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直線矢印コネクタ 21">
                <a:extLst>
                  <a:ext uri="{FF2B5EF4-FFF2-40B4-BE49-F238E27FC236}">
                    <a16:creationId xmlns:a16="http://schemas.microsoft.com/office/drawing/2014/main" id="{B241B048-9D71-4CF3-A10E-E6AB8A839A7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998860" y="1922419"/>
                <a:ext cx="0" cy="2292486"/>
              </a:xfrm>
              <a:prstGeom prst="straightConnector1">
                <a:avLst/>
              </a:prstGeom>
              <a:solidFill>
                <a:srgbClr val="0F6FC6"/>
              </a:solidFill>
              <a:ln w="31750" cap="flat" cmpd="sng" algn="ctr">
                <a:solidFill>
                  <a:srgbClr val="FF9900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cxnSp>
            <p:nvCxnSpPr>
              <p:cNvPr id="23" name="直線矢印コネクタ 22">
                <a:extLst>
                  <a:ext uri="{FF2B5EF4-FFF2-40B4-BE49-F238E27FC236}">
                    <a16:creationId xmlns:a16="http://schemas.microsoft.com/office/drawing/2014/main" id="{ECA33624-6D8F-4A6E-9639-97CD3D89A50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7012927" y="1907439"/>
                <a:ext cx="1" cy="3690467"/>
              </a:xfrm>
              <a:prstGeom prst="straightConnector1">
                <a:avLst/>
              </a:prstGeom>
              <a:solidFill>
                <a:srgbClr val="0F6FC6"/>
              </a:solidFill>
              <a:ln w="31750" cap="flat" cmpd="sng" algn="ctr">
                <a:solidFill>
                  <a:srgbClr val="FF9900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B901947A-ABBD-46E4-860A-B7A12D4DA92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139528" y="5589760"/>
                <a:ext cx="3873398" cy="8146"/>
              </a:xfrm>
              <a:prstGeom prst="line">
                <a:avLst/>
              </a:prstGeom>
              <a:solidFill>
                <a:srgbClr val="0F6FC6"/>
              </a:solidFill>
              <a:ln w="22225" cap="flat" cmpd="sng" algn="ctr">
                <a:solidFill>
                  <a:srgbClr val="FF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18AB127-453D-46D5-912F-F09DE0B4DD95}"/>
                </a:ext>
              </a:extLst>
            </p:cNvPr>
            <p:cNvSpPr txBox="1"/>
            <p:nvPr/>
          </p:nvSpPr>
          <p:spPr>
            <a:xfrm>
              <a:off x="5534251" y="752133"/>
              <a:ext cx="338554" cy="46893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ABS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Interim Years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Every Year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E63C249-17CF-4F9A-8971-E6C868714D51}"/>
                </a:ext>
              </a:extLst>
            </p:cNvPr>
            <p:cNvSpPr txBox="1"/>
            <p:nvPr/>
          </p:nvSpPr>
          <p:spPr>
            <a:xfrm>
              <a:off x="6513992" y="1245829"/>
              <a:ext cx="338554" cy="417621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EC-BF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Interim Years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Every Five Year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5129840-FF73-43FB-886D-0495B58A18AF}"/>
                </a:ext>
              </a:extLst>
            </p:cNvPr>
            <p:cNvSpPr txBox="1"/>
            <p:nvPr/>
          </p:nvSpPr>
          <p:spPr>
            <a:xfrm>
              <a:off x="6059312" y="1310409"/>
              <a:ext cx="338554" cy="46893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New EEI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Interim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Years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Years other than EC-BF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96ECE96-05B9-4BB3-8B83-F3ED013E06D1}"/>
                </a:ext>
              </a:extLst>
            </p:cNvPr>
            <p:cNvSpPr txBox="1"/>
            <p:nvPr/>
          </p:nvSpPr>
          <p:spPr>
            <a:xfrm>
              <a:off x="6953175" y="792439"/>
              <a:ext cx="338554" cy="46893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EC-BA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EC Year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kumimoji="0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Every Five Year</a:t>
              </a:r>
              <a:r>
                <a:rPr kumimoji="0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</a:p>
          </p:txBody>
        </p:sp>
      </p:grpSp>
      <p:sp>
        <p:nvSpPr>
          <p:cNvPr id="25" name="左中かっこ 24">
            <a:extLst>
              <a:ext uri="{FF2B5EF4-FFF2-40B4-BE49-F238E27FC236}">
                <a16:creationId xmlns:a16="http://schemas.microsoft.com/office/drawing/2014/main" id="{349F2F63-5108-4FD8-91BF-06D5A58E61BF}"/>
              </a:ext>
            </a:extLst>
          </p:cNvPr>
          <p:cNvSpPr/>
          <p:nvPr/>
        </p:nvSpPr>
        <p:spPr bwMode="auto">
          <a:xfrm>
            <a:off x="3280157" y="1836173"/>
            <a:ext cx="455742" cy="160185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F25FBA3-8DA4-45A6-BB1E-EEAB01DC6A4A}"/>
              </a:ext>
            </a:extLst>
          </p:cNvPr>
          <p:cNvSpPr txBox="1"/>
          <p:nvPr/>
        </p:nvSpPr>
        <p:spPr>
          <a:xfrm rot="5400000">
            <a:off x="2420711" y="2510295"/>
            <a:ext cx="1424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80% of sales</a:t>
            </a:r>
            <a:endParaRPr kumimoji="1" lang="ja-JP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左中かっこ 26">
            <a:extLst>
              <a:ext uri="{FF2B5EF4-FFF2-40B4-BE49-F238E27FC236}">
                <a16:creationId xmlns:a16="http://schemas.microsoft.com/office/drawing/2014/main" id="{12977761-0EEC-41FC-A626-41195BDBB807}"/>
              </a:ext>
            </a:extLst>
          </p:cNvPr>
          <p:cNvSpPr/>
          <p:nvPr/>
        </p:nvSpPr>
        <p:spPr bwMode="auto">
          <a:xfrm>
            <a:off x="2515389" y="1867250"/>
            <a:ext cx="525204" cy="2288961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774A314-3F7E-42C6-95AE-120A00E74895}"/>
              </a:ext>
            </a:extLst>
          </p:cNvPr>
          <p:cNvSpPr txBox="1"/>
          <p:nvPr/>
        </p:nvSpPr>
        <p:spPr>
          <a:xfrm rot="5400000">
            <a:off x="1621212" y="2909064"/>
            <a:ext cx="1424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90% of sales</a:t>
            </a:r>
            <a:endParaRPr kumimoji="1" lang="ja-JP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42F11528-0CCB-432A-9195-3A0CE172EEE7}"/>
              </a:ext>
            </a:extLst>
          </p:cNvPr>
          <p:cNvSpPr/>
          <p:nvPr/>
        </p:nvSpPr>
        <p:spPr bwMode="auto">
          <a:xfrm>
            <a:off x="1604493" y="1805558"/>
            <a:ext cx="595293" cy="3069663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3C3F7EF-5852-4585-B3F4-6B8DEF1B0918}"/>
              </a:ext>
            </a:extLst>
          </p:cNvPr>
          <p:cNvSpPr txBox="1"/>
          <p:nvPr/>
        </p:nvSpPr>
        <p:spPr>
          <a:xfrm rot="5400000">
            <a:off x="334215" y="3187916"/>
            <a:ext cx="1757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99.6% of sales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068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4718149"/>
          </a:xfrm>
          <a:solidFill>
            <a:schemeClr val="bg1"/>
          </a:solidFill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Corporate Number &amp; Coverage Expansion of JSBR 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Improvement of Update Frequency of JSBR from 2023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Schedule</a:t>
            </a:r>
            <a:endParaRPr lang="ja-JP" alt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13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5759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63544" y="6368146"/>
            <a:ext cx="2133600" cy="457200"/>
          </a:xfrm>
        </p:spPr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14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DDE7314-00B3-4749-BBBC-56B276AA2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767136"/>
              </p:ext>
            </p:extLst>
          </p:nvPr>
        </p:nvGraphicFramePr>
        <p:xfrm>
          <a:off x="58268" y="2204864"/>
          <a:ext cx="8978228" cy="3064935"/>
        </p:xfrm>
        <a:graphic>
          <a:graphicData uri="http://schemas.openxmlformats.org/drawingml/2006/table">
            <a:tbl>
              <a:tblPr firstRow="1" bandRow="1"/>
              <a:tblGrid>
                <a:gridCol w="1492715">
                  <a:extLst>
                    <a:ext uri="{9D8B030D-6E8A-4147-A177-3AD203B41FA5}">
                      <a16:colId xmlns:a16="http://schemas.microsoft.com/office/drawing/2014/main" val="604583251"/>
                    </a:ext>
                  </a:extLst>
                </a:gridCol>
                <a:gridCol w="1492715">
                  <a:extLst>
                    <a:ext uri="{9D8B030D-6E8A-4147-A177-3AD203B41FA5}">
                      <a16:colId xmlns:a16="http://schemas.microsoft.com/office/drawing/2014/main" val="2867406293"/>
                    </a:ext>
                  </a:extLst>
                </a:gridCol>
                <a:gridCol w="1491801">
                  <a:extLst>
                    <a:ext uri="{9D8B030D-6E8A-4147-A177-3AD203B41FA5}">
                      <a16:colId xmlns:a16="http://schemas.microsoft.com/office/drawing/2014/main" val="3448522820"/>
                    </a:ext>
                  </a:extLst>
                </a:gridCol>
                <a:gridCol w="1491801">
                  <a:extLst>
                    <a:ext uri="{9D8B030D-6E8A-4147-A177-3AD203B41FA5}">
                      <a16:colId xmlns:a16="http://schemas.microsoft.com/office/drawing/2014/main" val="2386065401"/>
                    </a:ext>
                  </a:extLst>
                </a:gridCol>
                <a:gridCol w="1517395">
                  <a:extLst>
                    <a:ext uri="{9D8B030D-6E8A-4147-A177-3AD203B41FA5}">
                      <a16:colId xmlns:a16="http://schemas.microsoft.com/office/drawing/2014/main" val="613889329"/>
                    </a:ext>
                  </a:extLst>
                </a:gridCol>
                <a:gridCol w="1491801">
                  <a:extLst>
                    <a:ext uri="{9D8B030D-6E8A-4147-A177-3AD203B41FA5}">
                      <a16:colId xmlns:a16="http://schemas.microsoft.com/office/drawing/2014/main" val="1427642893"/>
                    </a:ext>
                  </a:extLst>
                </a:gridCol>
              </a:tblGrid>
              <a:tr h="480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Base Year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Interim Years</a:t>
                      </a:r>
                      <a:endParaRPr lang="ja-JP" sz="320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Base Year</a:t>
                      </a:r>
                      <a:endParaRPr lang="ja-JP" sz="320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27213"/>
                  </a:ext>
                </a:extLst>
              </a:tr>
              <a:tr h="9804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2021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Result</a:t>
                      </a: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2022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Result</a:t>
                      </a: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2023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Result</a:t>
                      </a: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2024 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Plan</a:t>
                      </a: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2025</a:t>
                      </a:r>
                      <a:endParaRPr lang="ja-JP" sz="320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Plan</a:t>
                      </a:r>
                      <a:r>
                        <a:rPr lang="ja-JP" sz="24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320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2026</a:t>
                      </a:r>
                      <a:endParaRPr lang="ja-JP" sz="320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Plan</a:t>
                      </a:r>
                      <a:r>
                        <a:rPr lang="ja-JP" sz="24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320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36978"/>
                  </a:ext>
                </a:extLst>
              </a:tr>
              <a:tr h="1603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EC-BA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39370" marB="393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ABS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EEI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39370" marB="393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ABS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2400" u="sng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New </a:t>
                      </a:r>
                      <a:r>
                        <a:rPr lang="en-US" sz="2400" u="sng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EEI</a:t>
                      </a:r>
                      <a:endParaRPr lang="ja-JP" sz="3200" u="sng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39370" marB="393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ABS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u="sng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EC-BF</a:t>
                      </a:r>
                      <a:endParaRPr lang="ja-JP" sz="3200" u="sng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39370" marB="393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ABS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2400" u="sng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New </a:t>
                      </a:r>
                      <a:r>
                        <a:rPr lang="en-US" sz="2400" u="sng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EEI</a:t>
                      </a:r>
                      <a:endParaRPr lang="ja-JP" sz="3200" u="sng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39370" marB="393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EC-BA</a:t>
                      </a:r>
                      <a:endParaRPr lang="ja-JP" sz="3200" dirty="0">
                        <a:effectLst/>
                        <a:latin typeface="Calibri" panose="020F0502020204030204" pitchFamily="34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9685" marR="19685" marT="39370" marB="393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80732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CA0824C-B7EE-415A-A2AC-FD271481FD3C}"/>
              </a:ext>
            </a:extLst>
          </p:cNvPr>
          <p:cNvSpPr txBox="1"/>
          <p:nvPr/>
        </p:nvSpPr>
        <p:spPr>
          <a:xfrm flipH="1">
            <a:off x="1591661" y="162533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/>
              <a:t>The Cycle of Surveys Used to Update the JSBR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267431B-9ECB-47FD-A11E-EC54B31B3836}"/>
              </a:ext>
            </a:extLst>
          </p:cNvPr>
          <p:cNvSpPr txBox="1"/>
          <p:nvPr/>
        </p:nvSpPr>
        <p:spPr>
          <a:xfrm>
            <a:off x="242872" y="4776474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(100%)*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510F96-425A-460E-A324-F353FEB91737}"/>
              </a:ext>
            </a:extLst>
          </p:cNvPr>
          <p:cNvSpPr txBox="1"/>
          <p:nvPr/>
        </p:nvSpPr>
        <p:spPr>
          <a:xfrm>
            <a:off x="1805832" y="4776474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(8</a:t>
            </a:r>
            <a:r>
              <a:rPr kumimoji="1" lang="en-US" altLang="ja-JP" dirty="0"/>
              <a:t>0%)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85A7398-369E-49D0-B08D-E118E63DF12B}"/>
              </a:ext>
            </a:extLst>
          </p:cNvPr>
          <p:cNvSpPr txBox="1"/>
          <p:nvPr/>
        </p:nvSpPr>
        <p:spPr>
          <a:xfrm>
            <a:off x="3334786" y="4766252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(90%)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B3E5277-E5A1-4618-942D-FC0AC4016892}"/>
              </a:ext>
            </a:extLst>
          </p:cNvPr>
          <p:cNvSpPr txBox="1"/>
          <p:nvPr/>
        </p:nvSpPr>
        <p:spPr>
          <a:xfrm>
            <a:off x="4806878" y="4776474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(99.7%)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477D86C-6FD2-49A5-863A-E988DD5DA2D2}"/>
              </a:ext>
            </a:extLst>
          </p:cNvPr>
          <p:cNvSpPr txBox="1"/>
          <p:nvPr/>
        </p:nvSpPr>
        <p:spPr>
          <a:xfrm>
            <a:off x="6335832" y="4766252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(90%)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CD9B044-8C8D-4540-83BA-F388C8B4CCBC}"/>
              </a:ext>
            </a:extLst>
          </p:cNvPr>
          <p:cNvSpPr txBox="1"/>
          <p:nvPr/>
        </p:nvSpPr>
        <p:spPr>
          <a:xfrm>
            <a:off x="7725742" y="4766235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(100%)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40D4B08-7DE7-4305-A72F-65235B795A10}"/>
              </a:ext>
            </a:extLst>
          </p:cNvPr>
          <p:cNvSpPr txBox="1"/>
          <p:nvPr/>
        </p:nvSpPr>
        <p:spPr>
          <a:xfrm>
            <a:off x="360234" y="5480418"/>
            <a:ext cx="21879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The coverage of JSBR</a:t>
            </a:r>
          </a:p>
        </p:txBody>
      </p:sp>
    </p:spTree>
    <p:extLst>
      <p:ext uri="{BB962C8B-B14F-4D97-AF65-F5344CB8AC3E}">
        <p14:creationId xmlns:p14="http://schemas.microsoft.com/office/powerpoint/2010/main" val="441787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3D7E7C-0E67-4E13-9E6A-9579C190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2F5F7D-F714-422A-9909-F0B99DA5E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18149"/>
          </a:xfrm>
        </p:spPr>
        <p:txBody>
          <a:bodyPr/>
          <a:lstStyle/>
          <a:p>
            <a:pPr>
              <a:spcBef>
                <a:spcPts val="30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primary data source of JSBR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survey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of Economic Census and Annual Business Survey.</a:t>
            </a:r>
          </a:p>
          <a:p>
            <a:pPr>
              <a:spcBef>
                <a:spcPts val="30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we expanded the coverage of JSBR using administrative data: Corporate Number.</a:t>
            </a:r>
          </a:p>
          <a:p>
            <a:pPr>
              <a:spcBef>
                <a:spcPts val="30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we developed the EEI and the EC-BF to improve the update frequency of JSBR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data sources. 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50F2DB-BF00-4D3B-BD59-C818806AB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15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0271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 bwMode="auto">
          <a:xfrm>
            <a:off x="1143000" y="1719801"/>
            <a:ext cx="685800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/>
            <a:r>
              <a:rPr lang="en-US" altLang="ja-JP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attention!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99592" y="5060580"/>
            <a:ext cx="7344816" cy="830997"/>
          </a:xfrm>
          <a:prstGeom prst="rect">
            <a:avLst/>
          </a:prstGeom>
          <a:noFill/>
          <a:ln w="15875" cmpd="dbl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 Bureau, 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government office of the Ministry of Internal Affairs and Communications, 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19-1, Wakamatsu-</a:t>
            </a:r>
            <a:r>
              <a:rPr lang="en-US" altLang="ja-JP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Shinjuku-</a:t>
            </a:r>
            <a:r>
              <a:rPr lang="en-US" altLang="ja-JP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Tokyo 162-8668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A7D4060-B2A5-4401-9C73-10E7F92DD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2420888"/>
            <a:ext cx="2330605" cy="222197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2FAE13B-A3D6-4B4A-B954-316FBC83D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4373" y="2577819"/>
            <a:ext cx="1945907" cy="206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71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712968" cy="4718149"/>
          </a:xfrm>
          <a:solidFill>
            <a:schemeClr val="bg1"/>
          </a:solidFill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Corporate Number &amp; Coverage Expansion of JSBR </a:t>
            </a:r>
            <a:endParaRPr kumimoji="1"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Effort: 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 of Update Frequency of JSBR from 2023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1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 Introduction to JSBR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2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C5391236-5229-4B22-B4B6-7151F9C8DCC1}"/>
              </a:ext>
            </a:extLst>
          </p:cNvPr>
          <p:cNvCxnSpPr>
            <a:cxnSpLocks/>
          </p:cNvCxnSpPr>
          <p:nvPr/>
        </p:nvCxnSpPr>
        <p:spPr bwMode="auto">
          <a:xfrm>
            <a:off x="853244" y="2194829"/>
            <a:ext cx="80392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77F25CB0-85C9-47AE-B0E0-6D24F57CB8A1}"/>
              </a:ext>
            </a:extLst>
          </p:cNvPr>
          <p:cNvCxnSpPr/>
          <p:nvPr/>
        </p:nvCxnSpPr>
        <p:spPr bwMode="auto">
          <a:xfrm>
            <a:off x="1286200" y="2028746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4C1971C-BBA2-4240-AAB3-8844B87ACA4A}"/>
              </a:ext>
            </a:extLst>
          </p:cNvPr>
          <p:cNvCxnSpPr/>
          <p:nvPr/>
        </p:nvCxnSpPr>
        <p:spPr bwMode="auto">
          <a:xfrm>
            <a:off x="4427984" y="2028746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DD0A70F-9F87-4E37-945F-7E7DCBEFBEDD}"/>
              </a:ext>
            </a:extLst>
          </p:cNvPr>
          <p:cNvCxnSpPr/>
          <p:nvPr/>
        </p:nvCxnSpPr>
        <p:spPr bwMode="auto">
          <a:xfrm>
            <a:off x="7236296" y="2040778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26D3DF7-3A67-4BD3-8107-9A078584275D}"/>
              </a:ext>
            </a:extLst>
          </p:cNvPr>
          <p:cNvSpPr/>
          <p:nvPr/>
        </p:nvSpPr>
        <p:spPr bwMode="auto">
          <a:xfrm>
            <a:off x="318992" y="2950915"/>
            <a:ext cx="2304250" cy="1980210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dirty="0">
                <a:latin typeface="Arial" charset="0"/>
                <a:cs typeface="Angsana New" pitchFamily="18" charset="-34"/>
              </a:rPr>
              <a:t>Start of JSBR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D8FB7E-DAF1-4BA9-8F60-11E54BD7D3C3}"/>
              </a:ext>
            </a:extLst>
          </p:cNvPr>
          <p:cNvSpPr txBox="1"/>
          <p:nvPr/>
        </p:nvSpPr>
        <p:spPr>
          <a:xfrm flipH="1">
            <a:off x="4103951" y="1654695"/>
            <a:ext cx="1512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2019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5ED0F2E-3A08-45BB-82B0-3873B9093572}"/>
              </a:ext>
            </a:extLst>
          </p:cNvPr>
          <p:cNvSpPr txBox="1"/>
          <p:nvPr/>
        </p:nvSpPr>
        <p:spPr>
          <a:xfrm flipH="1">
            <a:off x="899592" y="1690773"/>
            <a:ext cx="1512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2013</a:t>
            </a:r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5F1B983-BAF4-4071-93DE-371C10062C8C}"/>
              </a:ext>
            </a:extLst>
          </p:cNvPr>
          <p:cNvSpPr txBox="1"/>
          <p:nvPr/>
        </p:nvSpPr>
        <p:spPr>
          <a:xfrm flipH="1">
            <a:off x="6841232" y="1672191"/>
            <a:ext cx="1512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2023</a:t>
            </a:r>
            <a:endParaRPr kumimoji="1" lang="ja-JP" altLang="en-US" dirty="0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1754708-CF35-4377-893E-9511D53A7412}"/>
              </a:ext>
            </a:extLst>
          </p:cNvPr>
          <p:cNvSpPr/>
          <p:nvPr/>
        </p:nvSpPr>
        <p:spPr bwMode="auto">
          <a:xfrm>
            <a:off x="3345595" y="2865669"/>
            <a:ext cx="2378523" cy="2147507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dirty="0">
                <a:latin typeface="Arial" charset="0"/>
                <a:cs typeface="Angsana New" pitchFamily="18" charset="-34"/>
              </a:rPr>
              <a:t>Coverage Expansion of JSBR using Administrative Data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85F151A1-5A70-4FC7-9248-9BDC41269091}"/>
              </a:ext>
            </a:extLst>
          </p:cNvPr>
          <p:cNvSpPr/>
          <p:nvPr/>
        </p:nvSpPr>
        <p:spPr bwMode="auto">
          <a:xfrm>
            <a:off x="6228184" y="2865669"/>
            <a:ext cx="2304250" cy="2147507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ngsana New" pitchFamily="18" charset="-34"/>
              </a:rPr>
              <a:t>Improvement of Update Frequency of JSBR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A7637C-88AC-4B00-AA8F-FD94FBD6D46C}"/>
              </a:ext>
            </a:extLst>
          </p:cNvPr>
          <p:cNvSpPr txBox="1"/>
          <p:nvPr/>
        </p:nvSpPr>
        <p:spPr>
          <a:xfrm>
            <a:off x="3887927" y="2500910"/>
            <a:ext cx="1944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</a:t>
            </a:r>
            <a:r>
              <a:rPr kumimoji="1" lang="en-US" altLang="ja-JP" baseline="30000" dirty="0"/>
              <a:t>st</a:t>
            </a:r>
            <a:r>
              <a:rPr kumimoji="1" lang="en-US" altLang="ja-JP" dirty="0"/>
              <a:t> Effort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725A7B9-892E-4D22-B421-CB403076CB27}"/>
              </a:ext>
            </a:extLst>
          </p:cNvPr>
          <p:cNvSpPr txBox="1"/>
          <p:nvPr/>
        </p:nvSpPr>
        <p:spPr>
          <a:xfrm>
            <a:off x="6752937" y="2502003"/>
            <a:ext cx="1944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2</a:t>
            </a:r>
            <a:r>
              <a:rPr kumimoji="1" lang="en-US" altLang="ja-JP" baseline="30000" dirty="0">
                <a:solidFill>
                  <a:srgbClr val="FF0000"/>
                </a:solidFill>
              </a:rPr>
              <a:t>nd</a:t>
            </a:r>
            <a:r>
              <a:rPr kumimoji="1" lang="en-US" altLang="ja-JP" dirty="0">
                <a:solidFill>
                  <a:srgbClr val="FF0000"/>
                </a:solidFill>
              </a:rPr>
              <a:t> Effort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15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6D23F0C6-A657-4FAD-BC6A-BC4A89D07C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201" y="1181952"/>
            <a:ext cx="1361284" cy="1085786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5270417-8BF6-4B17-AB21-44ED6FF6FC8F}"/>
              </a:ext>
            </a:extLst>
          </p:cNvPr>
          <p:cNvSpPr/>
          <p:nvPr/>
        </p:nvSpPr>
        <p:spPr>
          <a:xfrm>
            <a:off x="6580755" y="2380122"/>
            <a:ext cx="2455741" cy="3765180"/>
          </a:xfrm>
          <a:prstGeom prst="rect">
            <a:avLst/>
          </a:prstGeom>
          <a:solidFill>
            <a:srgbClr val="EBD1C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Meiryo UI"/>
              <a:cs typeface="Times New Roman" panose="02020603050405020304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 Introduction to JSBR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3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CC3FCF8F-0546-4905-A300-36D3B98DA404}"/>
              </a:ext>
            </a:extLst>
          </p:cNvPr>
          <p:cNvGrpSpPr/>
          <p:nvPr/>
        </p:nvGrpSpPr>
        <p:grpSpPr>
          <a:xfrm>
            <a:off x="478876" y="1544591"/>
            <a:ext cx="8485612" cy="4687152"/>
            <a:chOff x="262852" y="1857429"/>
            <a:chExt cx="8485612" cy="3186528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66689D0D-046F-436D-92D0-A1B10B0407C4}"/>
                </a:ext>
              </a:extLst>
            </p:cNvPr>
            <p:cNvSpPr/>
            <p:nvPr/>
          </p:nvSpPr>
          <p:spPr>
            <a:xfrm>
              <a:off x="262852" y="2178181"/>
              <a:ext cx="3124544" cy="2820608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23" name="円柱 22">
              <a:extLst>
                <a:ext uri="{FF2B5EF4-FFF2-40B4-BE49-F238E27FC236}">
                  <a16:creationId xmlns:a16="http://schemas.microsoft.com/office/drawing/2014/main" id="{791E8031-39A3-46F4-A309-D7698FF7C846}"/>
                </a:ext>
              </a:extLst>
            </p:cNvPr>
            <p:cNvSpPr/>
            <p:nvPr/>
          </p:nvSpPr>
          <p:spPr>
            <a:xfrm>
              <a:off x="3592108" y="2223349"/>
              <a:ext cx="2541147" cy="2820608"/>
            </a:xfrm>
            <a:prstGeom prst="can">
              <a:avLst>
                <a:gd name="adj" fmla="val 15129"/>
              </a:avLst>
            </a:prstGeom>
            <a:solidFill>
              <a:sysClr val="window" lastClr="FFFFFF">
                <a:lumMod val="75000"/>
              </a:sys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6E568335-CCEB-4901-945E-BE8EE50C4FBA}"/>
                </a:ext>
              </a:extLst>
            </p:cNvPr>
            <p:cNvSpPr txBox="1"/>
            <p:nvPr/>
          </p:nvSpPr>
          <p:spPr>
            <a:xfrm>
              <a:off x="4002800" y="1857429"/>
              <a:ext cx="1794175" cy="56803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Japanese Statistical Business Register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kern="0" dirty="0">
                  <a:solidFill>
                    <a:prstClr val="black"/>
                  </a:solidFill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(JSBR)</a:t>
              </a: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 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8DF64F4F-506A-4AB6-86F8-E3AE8E794E5A}"/>
                </a:ext>
              </a:extLst>
            </p:cNvPr>
            <p:cNvSpPr/>
            <p:nvPr/>
          </p:nvSpPr>
          <p:spPr>
            <a:xfrm>
              <a:off x="3845737" y="2835464"/>
              <a:ext cx="2108303" cy="1738641"/>
            </a:xfrm>
            <a:prstGeom prst="roundRect">
              <a:avLst/>
            </a:prstGeom>
            <a:solidFill>
              <a:srgbClr val="C0504D">
                <a:lumMod val="20000"/>
                <a:lumOff val="8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Name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Location</a:t>
              </a:r>
            </a:p>
            <a:p>
              <a:pPr marL="88900" marR="0" lvl="0" indent="-8890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Number of Employees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Industry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 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Type</a:t>
              </a:r>
            </a:p>
            <a:p>
              <a:pPr marL="84138" marR="0" lvl="0" indent="-84138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Capital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 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Amounts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Sales, etc.</a:t>
              </a:r>
            </a:p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F304E8A4-CE17-4B95-A2A1-67089A1DA12F}"/>
                </a:ext>
              </a:extLst>
            </p:cNvPr>
            <p:cNvSpPr/>
            <p:nvPr/>
          </p:nvSpPr>
          <p:spPr>
            <a:xfrm>
              <a:off x="4409573" y="2723922"/>
              <a:ext cx="875068" cy="233009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Items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8BFD651A-C75A-4C04-8D31-0A31FC2F0797}"/>
                </a:ext>
              </a:extLst>
            </p:cNvPr>
            <p:cNvSpPr/>
            <p:nvPr/>
          </p:nvSpPr>
          <p:spPr>
            <a:xfrm>
              <a:off x="358155" y="2440985"/>
              <a:ext cx="2855973" cy="1333951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200" kern="0" dirty="0">
                  <a:solidFill>
                    <a:prstClr val="black"/>
                  </a:solidFill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Economic Census for Business Frame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  (EC-BF)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Economic Census for Business Activity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kern="0" dirty="0">
                  <a:solidFill>
                    <a:prstClr val="black"/>
                  </a:solidFill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  (EC-BA)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・</a:t>
              </a:r>
              <a:r>
                <a:rPr kumimoji="0" lang="en-US" altLang="ja-JP" sz="1200" kern="0" dirty="0">
                  <a:solidFill>
                    <a:prstClr val="black"/>
                  </a:solidFill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Annual Business Survey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  </a:t>
              </a:r>
              <a:r>
                <a:rPr kumimoji="0" lang="en-US" altLang="ja-JP" sz="1200" kern="0" dirty="0">
                  <a:solidFill>
                    <a:prstClr val="black"/>
                  </a:solidFill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(ABS)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  <a:p>
              <a:r>
                <a:rPr lang="en-US" altLang="ja-JP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*Profiling Activity: At the National Statistics Center, dedicated personnel assigned to each major 5,000 companies regularly grasp corporate information and support the above surveys.</a:t>
              </a: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6FB3D247-E181-4815-94A5-7EA88ED72C83}"/>
                </a:ext>
              </a:extLst>
            </p:cNvPr>
            <p:cNvSpPr/>
            <p:nvPr/>
          </p:nvSpPr>
          <p:spPr>
            <a:xfrm>
              <a:off x="365314" y="2321801"/>
              <a:ext cx="1368000" cy="188316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Survey Results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DD3C819F-7293-4F46-B0AB-788584035C40}"/>
                </a:ext>
              </a:extLst>
            </p:cNvPr>
            <p:cNvSpPr/>
            <p:nvPr/>
          </p:nvSpPr>
          <p:spPr>
            <a:xfrm>
              <a:off x="365314" y="4199472"/>
              <a:ext cx="2855973" cy="694297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Grasping New Establishments and Closing Establishments with </a:t>
              </a:r>
              <a:r>
                <a:rPr kumimoji="0" lang="en-US" altLang="ja-JP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Administrative data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（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Labor Insurance Data, Commercial and Corporation Registration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）</a:t>
              </a:r>
              <a:endPara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A54F967-7E49-45BB-AD63-0A61FF5B6FC5}"/>
                </a:ext>
              </a:extLst>
            </p:cNvPr>
            <p:cNvSpPr/>
            <p:nvPr/>
          </p:nvSpPr>
          <p:spPr>
            <a:xfrm>
              <a:off x="7595242" y="3010816"/>
              <a:ext cx="1153222" cy="584763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Conducting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Surveys 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46AC132-369E-4523-B416-A0EB253CD440}"/>
                </a:ext>
              </a:extLst>
            </p:cNvPr>
            <p:cNvSpPr/>
            <p:nvPr/>
          </p:nvSpPr>
          <p:spPr>
            <a:xfrm>
              <a:off x="7606118" y="4011426"/>
              <a:ext cx="1142346" cy="584763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Producing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Statistics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D16D1ADB-2446-4C0B-B0B8-062CB4534AB8}"/>
                </a:ext>
              </a:extLst>
            </p:cNvPr>
            <p:cNvSpPr/>
            <p:nvPr/>
          </p:nvSpPr>
          <p:spPr>
            <a:xfrm>
              <a:off x="365314" y="3915109"/>
              <a:ext cx="2756263" cy="358686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eiryo UI"/>
                  <a:cs typeface="Times New Roman" panose="02020603050405020304" pitchFamily="18" charset="0"/>
                </a:rPr>
                <a:t>Establishment / Enterprise Inquiry (EEI)</a:t>
              </a:r>
              <a:endPara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3" name="矢印: 右 32">
              <a:extLst>
                <a:ext uri="{FF2B5EF4-FFF2-40B4-BE49-F238E27FC236}">
                  <a16:creationId xmlns:a16="http://schemas.microsoft.com/office/drawing/2014/main" id="{B2CFCFB2-FC37-4ECD-A8F7-83F5A41045B7}"/>
                </a:ext>
              </a:extLst>
            </p:cNvPr>
            <p:cNvSpPr/>
            <p:nvPr/>
          </p:nvSpPr>
          <p:spPr>
            <a:xfrm>
              <a:off x="5816534" y="3432346"/>
              <a:ext cx="613613" cy="672968"/>
            </a:xfrm>
            <a:prstGeom prst="rightArrow">
              <a:avLst>
                <a:gd name="adj1" fmla="val 55593"/>
                <a:gd name="adj2" fmla="val 34454"/>
              </a:avLst>
            </a:prstGeom>
            <a:solidFill>
              <a:srgbClr val="C0504D"/>
            </a:solidFill>
            <a:ln w="25400" cap="flat" cmpd="sng" algn="ctr">
              <a:solidFill>
                <a:srgbClr val="C0504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en-US" altLang="ja-JP" sz="1400" kern="0" dirty="0">
                <a:solidFill>
                  <a:schemeClr val="bg1"/>
                </a:solidFill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4" name="矢印: 右 33">
              <a:extLst>
                <a:ext uri="{FF2B5EF4-FFF2-40B4-BE49-F238E27FC236}">
                  <a16:creationId xmlns:a16="http://schemas.microsoft.com/office/drawing/2014/main" id="{EE922C41-3B93-483E-B8EF-5C4F43E34419}"/>
                </a:ext>
              </a:extLst>
            </p:cNvPr>
            <p:cNvSpPr/>
            <p:nvPr/>
          </p:nvSpPr>
          <p:spPr>
            <a:xfrm>
              <a:off x="3001822" y="2697497"/>
              <a:ext cx="863025" cy="612000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F2A01052-E4DA-4DE8-93E2-674202EF7CF4}"/>
                </a:ext>
              </a:extLst>
            </p:cNvPr>
            <p:cNvSpPr txBox="1"/>
            <p:nvPr/>
          </p:nvSpPr>
          <p:spPr>
            <a:xfrm>
              <a:off x="6391054" y="2240820"/>
              <a:ext cx="1896086" cy="209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  <p:sp>
          <p:nvSpPr>
            <p:cNvPr id="36" name="矢印: 右 35">
              <a:extLst>
                <a:ext uri="{FF2B5EF4-FFF2-40B4-BE49-F238E27FC236}">
                  <a16:creationId xmlns:a16="http://schemas.microsoft.com/office/drawing/2014/main" id="{2F7959D4-352A-4F58-A5C1-339099F94CD2}"/>
                </a:ext>
              </a:extLst>
            </p:cNvPr>
            <p:cNvSpPr/>
            <p:nvPr/>
          </p:nvSpPr>
          <p:spPr>
            <a:xfrm>
              <a:off x="3032389" y="4054456"/>
              <a:ext cx="863025" cy="612000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Meiryo UI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3E4AEFC-C28B-4F6F-A50D-855CCEDAA529}"/>
              </a:ext>
            </a:extLst>
          </p:cNvPr>
          <p:cNvSpPr/>
          <p:nvPr/>
        </p:nvSpPr>
        <p:spPr bwMode="auto">
          <a:xfrm>
            <a:off x="1105077" y="1830407"/>
            <a:ext cx="1794175" cy="290588"/>
          </a:xfrm>
          <a:prstGeom prst="roundRect">
            <a:avLst>
              <a:gd name="adj" fmla="val 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Source of JSBR</a:t>
            </a:r>
            <a:endParaRPr lang="ja-JP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3A87B0CA-38C4-49AC-B645-5E58F86477E3}"/>
              </a:ext>
            </a:extLst>
          </p:cNvPr>
          <p:cNvSpPr/>
          <p:nvPr/>
        </p:nvSpPr>
        <p:spPr bwMode="auto">
          <a:xfrm>
            <a:off x="7134203" y="2246398"/>
            <a:ext cx="1338015" cy="307777"/>
          </a:xfrm>
          <a:prstGeom prst="roundRect">
            <a:avLst>
              <a:gd name="adj" fmla="val 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</a:t>
            </a:r>
            <a:endParaRPr lang="ja-JP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4CC274B-0977-4FAB-8143-146A413B5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294" y="4617627"/>
            <a:ext cx="1058840" cy="105884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32A826D-5BD6-4DC1-B97D-CA34A050ABF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025" y="3144651"/>
            <a:ext cx="1016673" cy="101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719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4995"/>
            <a:ext cx="8867328" cy="1143000"/>
          </a:xfrm>
        </p:spPr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Census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z="1800" smtClean="0"/>
              <a:pPr/>
              <a:t>4</a:t>
            </a:fld>
            <a:r>
              <a:rPr kumimoji="1" lang="ja-JP" altLang="en-US" sz="1800" dirty="0"/>
              <a:t> </a:t>
            </a:r>
            <a:r>
              <a:rPr kumimoji="1" lang="en-US" altLang="ja-JP" sz="1800" dirty="0"/>
              <a:t>/ 15</a:t>
            </a:r>
            <a:endParaRPr kumimoji="1" lang="ja-JP" altLang="en-US" sz="1800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B1A5AB1-772F-48A3-A099-6EDF83BBDAC4}"/>
              </a:ext>
            </a:extLst>
          </p:cNvPr>
          <p:cNvCxnSpPr>
            <a:cxnSpLocks/>
          </p:cNvCxnSpPr>
          <p:nvPr/>
        </p:nvCxnSpPr>
        <p:spPr bwMode="auto">
          <a:xfrm>
            <a:off x="755576" y="2564905"/>
            <a:ext cx="0" cy="273630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CE0BFE2-DBFA-4494-9103-71021B131229}"/>
              </a:ext>
            </a:extLst>
          </p:cNvPr>
          <p:cNvCxnSpPr>
            <a:cxnSpLocks/>
          </p:cNvCxnSpPr>
          <p:nvPr/>
        </p:nvCxnSpPr>
        <p:spPr bwMode="auto">
          <a:xfrm flipH="1">
            <a:off x="755576" y="3717032"/>
            <a:ext cx="567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3130E388-0547-4E8A-BDB8-4DE9216AF335}"/>
              </a:ext>
            </a:extLst>
          </p:cNvPr>
          <p:cNvCxnSpPr>
            <a:cxnSpLocks/>
          </p:cNvCxnSpPr>
          <p:nvPr/>
        </p:nvCxnSpPr>
        <p:spPr bwMode="auto">
          <a:xfrm flipH="1">
            <a:off x="755576" y="5301208"/>
            <a:ext cx="567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F40773D-5455-400A-A733-7D981A0EBEA9}"/>
              </a:ext>
            </a:extLst>
          </p:cNvPr>
          <p:cNvSpPr/>
          <p:nvPr/>
        </p:nvSpPr>
        <p:spPr bwMode="auto">
          <a:xfrm>
            <a:off x="1357918" y="3140968"/>
            <a:ext cx="7462549" cy="1143001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FF99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Gathering information about the business frame for conducting various business statistics surveys.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Focusing on the number of establishments, enterprises, employees, etc.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E317FF6-BF9B-4AD8-89C0-32755BD548CD}"/>
              </a:ext>
            </a:extLst>
          </p:cNvPr>
          <p:cNvSpPr/>
          <p:nvPr/>
        </p:nvSpPr>
        <p:spPr bwMode="auto">
          <a:xfrm>
            <a:off x="539552" y="1452177"/>
            <a:ext cx="3240357" cy="1112728"/>
          </a:xfrm>
          <a:prstGeom prst="round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ngsana New" pitchFamily="18" charset="-34"/>
              </a:rPr>
              <a:t>Economic Census</a:t>
            </a:r>
            <a:endParaRPr kumimoji="0" lang="ja-JP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92821FFC-FB24-4ADA-8DC1-407838644761}"/>
              </a:ext>
            </a:extLst>
          </p:cNvPr>
          <p:cNvSpPr/>
          <p:nvPr/>
        </p:nvSpPr>
        <p:spPr bwMode="auto">
          <a:xfrm>
            <a:off x="1395277" y="2924944"/>
            <a:ext cx="3104715" cy="342078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FF99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Frame (EC-BF)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0E8C61A6-7315-4334-8CEB-4F149C0604D8}"/>
              </a:ext>
            </a:extLst>
          </p:cNvPr>
          <p:cNvSpPr/>
          <p:nvPr/>
        </p:nvSpPr>
        <p:spPr bwMode="auto">
          <a:xfrm>
            <a:off x="1357918" y="4834322"/>
            <a:ext cx="7462549" cy="1143001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the details of economic activities of businesses.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Focusing on the amounts of sales, costs, value added, etc.</a:t>
            </a:r>
            <a:endParaRPr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B42CB5A8-291D-45D6-A225-1945A9F73EEE}"/>
              </a:ext>
            </a:extLst>
          </p:cNvPr>
          <p:cNvSpPr/>
          <p:nvPr/>
        </p:nvSpPr>
        <p:spPr bwMode="auto">
          <a:xfrm>
            <a:off x="1382691" y="4630709"/>
            <a:ext cx="3127526" cy="382467"/>
          </a:xfrm>
          <a:prstGeom prst="roundRect">
            <a:avLst/>
          </a:prstGeom>
          <a:solidFill>
            <a:srgbClr val="00B050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Activity (EC-BA)</a:t>
            </a:r>
          </a:p>
        </p:txBody>
      </p:sp>
    </p:spTree>
    <p:extLst>
      <p:ext uri="{BB962C8B-B14F-4D97-AF65-F5344CB8AC3E}">
        <p14:creationId xmlns:p14="http://schemas.microsoft.com/office/powerpoint/2010/main" val="109290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3427" y="56927"/>
            <a:ext cx="9577064" cy="1139825"/>
          </a:xfrm>
        </p:spPr>
        <p:txBody>
          <a:bodyPr/>
          <a:lstStyle/>
          <a:p>
            <a:r>
              <a:rPr lang="en-US" altLang="ja-JP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ja-JP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Annual Business Survey (ABS) 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5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/15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0EB508-AF2D-4ADD-9132-41A657595050}"/>
              </a:ext>
            </a:extLst>
          </p:cNvPr>
          <p:cNvSpPr/>
          <p:nvPr/>
        </p:nvSpPr>
        <p:spPr bwMode="auto">
          <a:xfrm>
            <a:off x="495776" y="1332658"/>
            <a:ext cx="8482140" cy="17301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years in which the EC-BA is not conducted, we conduct  Annual Business Survey (ABS) . 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survey covers all enterprises above a certain scale in all industries. 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D192A7D-4154-48B9-B521-E56017591181}"/>
              </a:ext>
            </a:extLst>
          </p:cNvPr>
          <p:cNvSpPr/>
          <p:nvPr/>
        </p:nvSpPr>
        <p:spPr bwMode="auto">
          <a:xfrm>
            <a:off x="2997664" y="3798578"/>
            <a:ext cx="972108" cy="24498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EC-BA</a:t>
            </a:r>
            <a:endParaRPr kumimoji="0" lang="ja-JP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9F720BC-E60E-489E-BEA0-EC157BB75158}"/>
              </a:ext>
            </a:extLst>
          </p:cNvPr>
          <p:cNvSpPr/>
          <p:nvPr/>
        </p:nvSpPr>
        <p:spPr bwMode="auto">
          <a:xfrm>
            <a:off x="1043055" y="4406739"/>
            <a:ext cx="1873188" cy="18316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ABS</a:t>
            </a:r>
            <a:endParaRPr kumimoji="0" lang="ja-JP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FE56892F-8F36-4485-B997-8723A0ECF998}"/>
              </a:ext>
            </a:extLst>
          </p:cNvPr>
          <p:cNvSpPr/>
          <p:nvPr/>
        </p:nvSpPr>
        <p:spPr bwMode="auto">
          <a:xfrm>
            <a:off x="4312897" y="4510670"/>
            <a:ext cx="2851454" cy="17377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ABS</a:t>
            </a:r>
            <a:endParaRPr kumimoji="0" lang="ja-JP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C2A5BC55-9789-4955-A290-2DE5D3F0C107}"/>
              </a:ext>
            </a:extLst>
          </p:cNvPr>
          <p:cNvSpPr/>
          <p:nvPr/>
        </p:nvSpPr>
        <p:spPr bwMode="auto">
          <a:xfrm>
            <a:off x="7236296" y="3816028"/>
            <a:ext cx="972108" cy="243237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EC-BA</a:t>
            </a:r>
            <a:endParaRPr kumimoji="0" lang="ja-JP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118EE629-763E-48B2-BEA0-BDDF700FFF54}"/>
              </a:ext>
            </a:extLst>
          </p:cNvPr>
          <p:cNvSpPr/>
          <p:nvPr/>
        </p:nvSpPr>
        <p:spPr bwMode="auto">
          <a:xfrm>
            <a:off x="1187624" y="3824503"/>
            <a:ext cx="1023918" cy="425807"/>
          </a:xfrm>
          <a:prstGeom prst="roundRect">
            <a:avLst/>
          </a:prstGeom>
          <a:solidFill>
            <a:srgbClr val="FF9999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EC-BF</a:t>
            </a:r>
            <a:endParaRPr kumimoji="0" lang="ja-JP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59B70C9-D30B-49A7-8FA9-6A6D59355784}"/>
              </a:ext>
            </a:extLst>
          </p:cNvPr>
          <p:cNvSpPr txBox="1"/>
          <p:nvPr/>
        </p:nvSpPr>
        <p:spPr>
          <a:xfrm>
            <a:off x="1314185" y="3270505"/>
            <a:ext cx="7563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2019   2020     2021    2022   2023   2024   2025   2026</a:t>
            </a:r>
            <a:endParaRPr kumimoji="1" lang="ja-JP" altLang="en-US" dirty="0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2EE71E36-06C8-448A-B154-F483081A77C3}"/>
              </a:ext>
            </a:extLst>
          </p:cNvPr>
          <p:cNvCxnSpPr>
            <a:cxnSpLocks/>
          </p:cNvCxnSpPr>
          <p:nvPr/>
        </p:nvCxnSpPr>
        <p:spPr bwMode="auto">
          <a:xfrm>
            <a:off x="847076" y="3645024"/>
            <a:ext cx="79013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6898F21D-A4AB-4E50-91AE-9EBA8B7644E8}"/>
              </a:ext>
            </a:extLst>
          </p:cNvPr>
          <p:cNvSpPr/>
          <p:nvPr/>
        </p:nvSpPr>
        <p:spPr bwMode="auto">
          <a:xfrm>
            <a:off x="5631531" y="3867289"/>
            <a:ext cx="1023918" cy="425807"/>
          </a:xfrm>
          <a:prstGeom prst="roundRect">
            <a:avLst/>
          </a:prstGeom>
          <a:solidFill>
            <a:srgbClr val="FF9999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EC-BF</a:t>
            </a:r>
            <a:endParaRPr kumimoji="0" lang="ja-JP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24D88968-6C92-48C2-8705-F4A58743A56B}"/>
              </a:ext>
            </a:extLst>
          </p:cNvPr>
          <p:cNvCxnSpPr>
            <a:cxnSpLocks/>
          </p:cNvCxnSpPr>
          <p:nvPr/>
        </p:nvCxnSpPr>
        <p:spPr bwMode="auto">
          <a:xfrm>
            <a:off x="4067944" y="3233794"/>
            <a:ext cx="0" cy="34718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046A49E-30B5-4A20-A232-5C733CB0D630}"/>
              </a:ext>
            </a:extLst>
          </p:cNvPr>
          <p:cNvSpPr txBox="1"/>
          <p:nvPr/>
        </p:nvSpPr>
        <p:spPr>
          <a:xfrm>
            <a:off x="5382718" y="2864462"/>
            <a:ext cx="254546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u="sng" dirty="0"/>
              <a:t>a five-year cycle.</a:t>
            </a:r>
            <a:endParaRPr kumimoji="1" lang="ja-JP" altLang="en-US" u="sng" dirty="0"/>
          </a:p>
        </p:txBody>
      </p:sp>
    </p:spTree>
    <p:extLst>
      <p:ext uri="{BB962C8B-B14F-4D97-AF65-F5344CB8AC3E}">
        <p14:creationId xmlns:p14="http://schemas.microsoft.com/office/powerpoint/2010/main" val="754733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CC6493C3-06B4-4D5F-8B0D-EA96AED66A89}"/>
              </a:ext>
            </a:extLst>
          </p:cNvPr>
          <p:cNvSpPr/>
          <p:nvPr/>
        </p:nvSpPr>
        <p:spPr bwMode="auto">
          <a:xfrm>
            <a:off x="467544" y="4113018"/>
            <a:ext cx="8208912" cy="26750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3832" y="53752"/>
            <a:ext cx="9222704" cy="1143000"/>
          </a:xfrm>
        </p:spPr>
        <p:txBody>
          <a:bodyPr/>
          <a:lstStyle/>
          <a:p>
            <a:r>
              <a:rPr kumimoji="1"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/ Enterprise Inquiry (EEI)</a:t>
            </a:r>
            <a:endParaRPr kumimoji="1" lang="ja-JP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949262" y="6459315"/>
            <a:ext cx="2133600" cy="457200"/>
          </a:xfrm>
        </p:spPr>
        <p:txBody>
          <a:bodyPr/>
          <a:lstStyle/>
          <a:p>
            <a:fld id="{0AB5BE29-B061-48A3-B4F6-6E70D2B5E9F9}" type="slidenum">
              <a:rPr kumimoji="1" lang="ja-JP" altLang="en-US" sz="1800" smtClean="0"/>
              <a:pPr/>
              <a:t>6</a:t>
            </a:fld>
            <a:r>
              <a:rPr kumimoji="1" lang="ja-JP" altLang="en-US" sz="1800" dirty="0"/>
              <a:t> </a:t>
            </a:r>
            <a:r>
              <a:rPr kumimoji="1" lang="en-US" altLang="ja-JP" sz="1800" dirty="0"/>
              <a:t>/ 15</a:t>
            </a:r>
            <a:endParaRPr kumimoji="1" lang="ja-JP" altLang="en-US" sz="1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B1C7CB-0A8F-446C-A1D2-7C267D15B878}"/>
              </a:ext>
            </a:extLst>
          </p:cNvPr>
          <p:cNvSpPr txBox="1"/>
          <p:nvPr/>
        </p:nvSpPr>
        <p:spPr>
          <a:xfrm>
            <a:off x="395536" y="1313873"/>
            <a:ext cx="835292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find the clue of newly started or closed business establishments with the administrative data, </a:t>
            </a:r>
            <a:r>
              <a:rPr lang="en-US" altLang="ja-JP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"Labor Insurance Data"</a:t>
            </a: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ja-JP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"Commercial and Corporate Registration.“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conduct the EEI targeting the </a:t>
            </a:r>
            <a:r>
              <a:rPr lang="en-US" altLang="ja-JP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newly started business establishments</a:t>
            </a: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grasp the status of business activities and basic items.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conduct the EEI targeting the </a:t>
            </a:r>
            <a:r>
              <a:rPr lang="en-US" altLang="ja-JP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 business establishments</a:t>
            </a: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grasp the status of business activities.</a:t>
            </a:r>
            <a:b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b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1" lang="ja-JP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54A8D3E-5FE1-4D9B-8E82-336692051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568" y="4326567"/>
            <a:ext cx="6197600" cy="242362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5305562-D34D-4E77-9948-91AE680899F5}"/>
              </a:ext>
            </a:extLst>
          </p:cNvPr>
          <p:cNvSpPr txBox="1"/>
          <p:nvPr/>
        </p:nvSpPr>
        <p:spPr>
          <a:xfrm>
            <a:off x="5236272" y="4857518"/>
            <a:ext cx="576064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JSBR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2647F13-CF05-44E9-B44D-D749327AE386}"/>
              </a:ext>
            </a:extLst>
          </p:cNvPr>
          <p:cNvSpPr txBox="1"/>
          <p:nvPr/>
        </p:nvSpPr>
        <p:spPr>
          <a:xfrm>
            <a:off x="5236272" y="6203002"/>
            <a:ext cx="576064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JSBR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F10F5DC-2CB3-4B95-ACCE-34B33A7293A3}"/>
              </a:ext>
            </a:extLst>
          </p:cNvPr>
          <p:cNvSpPr txBox="1"/>
          <p:nvPr/>
        </p:nvSpPr>
        <p:spPr>
          <a:xfrm>
            <a:off x="971600" y="4185026"/>
            <a:ext cx="29107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of “Labor Insurance Data” between last month and this month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084A761-0FE7-4821-BC73-614ADC936A6B}"/>
              </a:ext>
            </a:extLst>
          </p:cNvPr>
          <p:cNvSpPr txBox="1"/>
          <p:nvPr/>
        </p:nvSpPr>
        <p:spPr>
          <a:xfrm>
            <a:off x="1419848" y="4641494"/>
            <a:ext cx="93266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 month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0FDD2C-EB82-4CD9-85FF-8577229AA3F8}"/>
              </a:ext>
            </a:extLst>
          </p:cNvPr>
          <p:cNvSpPr txBox="1"/>
          <p:nvPr/>
        </p:nvSpPr>
        <p:spPr>
          <a:xfrm>
            <a:off x="2426984" y="4590185"/>
            <a:ext cx="93266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month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A79AF1E-9BEA-4F42-AC23-7A2FF55868E5}"/>
              </a:ext>
            </a:extLst>
          </p:cNvPr>
          <p:cNvSpPr txBox="1"/>
          <p:nvPr/>
        </p:nvSpPr>
        <p:spPr>
          <a:xfrm>
            <a:off x="3580088" y="5498831"/>
            <a:ext cx="144626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establishments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18967E-4D92-4E3E-88C2-187699EFD2C7}"/>
              </a:ext>
            </a:extLst>
          </p:cNvPr>
          <p:cNvSpPr txBox="1"/>
          <p:nvPr/>
        </p:nvSpPr>
        <p:spPr>
          <a:xfrm>
            <a:off x="3569752" y="6157013"/>
            <a:ext cx="152250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 establishments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496235A-09CB-472A-99F9-529C145F8BC6}"/>
              </a:ext>
            </a:extLst>
          </p:cNvPr>
          <p:cNvSpPr txBox="1"/>
          <p:nvPr/>
        </p:nvSpPr>
        <p:spPr>
          <a:xfrm>
            <a:off x="3569752" y="4770701"/>
            <a:ext cx="152250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Newly started establishments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AE52EB-5B56-471E-AA91-FAA2BA992025}"/>
              </a:ext>
            </a:extLst>
          </p:cNvPr>
          <p:cNvSpPr txBox="1"/>
          <p:nvPr/>
        </p:nvSpPr>
        <p:spPr>
          <a:xfrm>
            <a:off x="5884344" y="5017738"/>
            <a:ext cx="79738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exist 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JSBR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4A73AAE-9E16-485E-9BF0-D6188231F3B8}"/>
              </a:ext>
            </a:extLst>
          </p:cNvPr>
          <p:cNvSpPr txBox="1"/>
          <p:nvPr/>
        </p:nvSpPr>
        <p:spPr>
          <a:xfrm>
            <a:off x="5881504" y="6326451"/>
            <a:ext cx="79738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 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JSBR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983B22E-1C01-4AD6-ACE1-250588A0E22E}"/>
              </a:ext>
            </a:extLst>
          </p:cNvPr>
          <p:cNvSpPr txBox="1"/>
          <p:nvPr/>
        </p:nvSpPr>
        <p:spPr>
          <a:xfrm>
            <a:off x="6627132" y="4687736"/>
            <a:ext cx="19418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 the EEI targeting the establishments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17A256D-F145-4F2F-94DE-FA97FB067255}"/>
              </a:ext>
            </a:extLst>
          </p:cNvPr>
          <p:cNvSpPr txBox="1"/>
          <p:nvPr/>
        </p:nvSpPr>
        <p:spPr>
          <a:xfrm>
            <a:off x="6627132" y="6052035"/>
            <a:ext cx="19418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 the EEI targeting the establishments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45DD7F4-1CC8-453D-A88A-09A8493794E8}"/>
              </a:ext>
            </a:extLst>
          </p:cNvPr>
          <p:cNvSpPr/>
          <p:nvPr/>
        </p:nvSpPr>
        <p:spPr bwMode="auto">
          <a:xfrm>
            <a:off x="620920" y="3938806"/>
            <a:ext cx="2870960" cy="2462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dirty="0" err="1">
                <a:solidFill>
                  <a:schemeClr val="bg1"/>
                </a:solidFill>
                <a:latin typeface="Arial" charset="0"/>
                <a:cs typeface="Angsana New" pitchFamily="18" charset="-34"/>
              </a:rPr>
              <a:t>eg</a:t>
            </a:r>
            <a:r>
              <a:rPr kumimoji="0" lang="en-US" altLang="ja-JP" sz="11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.</a:t>
            </a:r>
            <a:r>
              <a:rPr kumimoji="0" lang="en-US" altLang="ja-JP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ngsana New" pitchFamily="18" charset="-34"/>
              </a:rPr>
              <a:t> the EEI using Labor Insurance Data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04322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676456" cy="4718149"/>
          </a:xfrm>
          <a:solidFill>
            <a:schemeClr val="bg1"/>
          </a:solidFill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ja-JP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ja-JP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Corporate Number &amp; Coverage Expansion of JSBR 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Effort: Improvement of Update Frequency of JSBR from 2023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mtClean="0"/>
              <a:pPr/>
              <a:t>7</a:t>
            </a:fld>
            <a:r>
              <a:rPr kumimoji="1" lang="ja-JP" altLang="en-US" dirty="0"/>
              <a:t> </a:t>
            </a:r>
            <a:r>
              <a:rPr kumimoji="1" lang="en-US" altLang="ja-JP" dirty="0"/>
              <a:t>/ 15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715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3832" y="53752"/>
            <a:ext cx="9222704" cy="1143000"/>
          </a:xfrm>
        </p:spPr>
        <p:txBody>
          <a:bodyPr/>
          <a:lstStyle/>
          <a:p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Data Source: Corporate Number</a:t>
            </a:r>
            <a:endParaRPr kumimoji="1" lang="ja-JP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BE29-B061-48A3-B4F6-6E70D2B5E9F9}" type="slidenum">
              <a:rPr kumimoji="1" lang="ja-JP" altLang="en-US" sz="1800" smtClean="0"/>
              <a:pPr/>
              <a:t>8</a:t>
            </a:fld>
            <a:r>
              <a:rPr kumimoji="1" lang="ja-JP" altLang="en-US" sz="1800" dirty="0"/>
              <a:t> </a:t>
            </a:r>
            <a:r>
              <a:rPr kumimoji="1" lang="en-US" altLang="ja-JP" sz="1800" dirty="0"/>
              <a:t>/ 15</a:t>
            </a:r>
            <a:endParaRPr kumimoji="1" lang="ja-JP" altLang="en-US" sz="1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B1C7CB-0A8F-446C-A1D2-7C267D15B878}"/>
              </a:ext>
            </a:extLst>
          </p:cNvPr>
          <p:cNvSpPr txBox="1"/>
          <p:nvPr/>
        </p:nvSpPr>
        <p:spPr>
          <a:xfrm>
            <a:off x="627336" y="1412776"/>
            <a:ext cx="820891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dirty="0"/>
              <a:t>The National Tax Agency in Japan publishes the </a:t>
            </a:r>
            <a:r>
              <a:rPr lang="en-US" altLang="ja-JP" u="sng" dirty="0"/>
              <a:t>“Corporate Number”</a:t>
            </a:r>
            <a:r>
              <a:rPr lang="en-US" altLang="ja-JP" dirty="0"/>
              <a:t> on its website with the name and the location of the head office or principal office of corporations.</a:t>
            </a:r>
            <a:endParaRPr lang="ja-JP" altLang="ja-JP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dirty="0"/>
              <a:t>“Corporate Number” is a 13-digit number, which is freely available to anyone.</a:t>
            </a:r>
            <a:br>
              <a:rPr lang="en-US" altLang="ja-JP" dirty="0"/>
            </a:br>
            <a:endParaRPr lang="en-US" altLang="ja-JP" dirty="0"/>
          </a:p>
          <a:p>
            <a:pPr>
              <a:spcBef>
                <a:spcPts val="1200"/>
              </a:spcBef>
            </a:pP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1AA6900B-0119-437F-AC86-A319E0724F14}"/>
              </a:ext>
            </a:extLst>
          </p:cNvPr>
          <p:cNvSpPr/>
          <p:nvPr/>
        </p:nvSpPr>
        <p:spPr bwMode="auto">
          <a:xfrm>
            <a:off x="235744" y="3615170"/>
            <a:ext cx="864096" cy="64807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ngsana New" pitchFamily="18" charset="-34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31295B2-5960-447B-8E7A-2469789D7E9C}"/>
              </a:ext>
            </a:extLst>
          </p:cNvPr>
          <p:cNvSpPr/>
          <p:nvPr/>
        </p:nvSpPr>
        <p:spPr bwMode="auto">
          <a:xfrm>
            <a:off x="1309648" y="3452330"/>
            <a:ext cx="7288584" cy="2616101"/>
          </a:xfrm>
          <a:prstGeom prst="roundRect">
            <a:avLst/>
          </a:prstGeom>
          <a:noFill/>
          <a:ln w="9525" cap="flat" cmpd="sng" algn="ctr">
            <a:solidFill>
              <a:srgbClr val="007BD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2019, </a:t>
            </a:r>
            <a:r>
              <a:rPr lang="en-US" altLang="ja-JP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compared corporations in JSBR with the ones in the Corporate Number website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ja-JP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added 1.6 million corporations to JSBR.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conducted 2019 EC-BF to capture the activity of the 1.6 million corporations.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confirmed the status of 1.0 million corporations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results in expanding the coverage of JSBR. </a:t>
            </a:r>
            <a:b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DD2FB6A-6930-48F7-8796-0FCAE196F1B1}"/>
              </a:ext>
            </a:extLst>
          </p:cNvPr>
          <p:cNvSpPr/>
          <p:nvPr/>
        </p:nvSpPr>
        <p:spPr bwMode="auto">
          <a:xfrm>
            <a:off x="1619672" y="3224882"/>
            <a:ext cx="1440160" cy="3600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ja-JP" sz="2000" b="0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Effort</a:t>
            </a:r>
            <a:endParaRPr kumimoji="0" lang="ja-JP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485786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ユーザー定義 4">
      <a:dk1>
        <a:sysClr val="windowText" lastClr="000000"/>
      </a:dk1>
      <a:lt1>
        <a:sysClr val="window" lastClr="FFFFFF"/>
      </a:lt1>
      <a:dk2>
        <a:srgbClr val="04617B"/>
      </a:dk2>
      <a:lt2>
        <a:srgbClr val="21B2C8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00"/>
      </a:folHlink>
    </a:clrScheme>
    <a:fontScheme name="Level">
      <a:majorFont>
        <a:latin typeface="Garamond"/>
        <a:ea typeface=""/>
        <a:cs typeface="Angsana New"/>
      </a:majorFont>
      <a:minorFont>
        <a:latin typeface="Verdana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ngsana New" pitchFamily="18" charset="-34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テーマ1">
  <a:themeElements>
    <a:clrScheme name="ユーザー定義 4">
      <a:dk1>
        <a:sysClr val="windowText" lastClr="000000"/>
      </a:dk1>
      <a:lt1>
        <a:sysClr val="window" lastClr="FFFFFF"/>
      </a:lt1>
      <a:dk2>
        <a:srgbClr val="04617B"/>
      </a:dk2>
      <a:lt2>
        <a:srgbClr val="21B2C8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00"/>
      </a:folHlink>
    </a:clrScheme>
    <a:fontScheme name="Level">
      <a:majorFont>
        <a:latin typeface="Garamond"/>
        <a:ea typeface=""/>
        <a:cs typeface="Angsana New"/>
      </a:majorFont>
      <a:minorFont>
        <a:latin typeface="Verdana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ngsana New" pitchFamily="18" charset="-34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6645</TotalTime>
  <Words>1164</Words>
  <Application>Microsoft Office PowerPoint</Application>
  <PresentationFormat>画面に合わせる (4:3)</PresentationFormat>
  <Paragraphs>213</Paragraphs>
  <Slides>17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17</vt:i4>
      </vt:variant>
    </vt:vector>
  </HeadingPairs>
  <TitlesOfParts>
    <vt:vector size="31" baseType="lpstr">
      <vt:lpstr>Angsana New</vt:lpstr>
      <vt:lpstr>HG創英角ｺﾞｼｯｸUB</vt:lpstr>
      <vt:lpstr>Meiryo UI</vt:lpstr>
      <vt:lpstr>ＭＳ Ｐゴシック</vt:lpstr>
      <vt:lpstr>ＭＳ 明朝</vt:lpstr>
      <vt:lpstr>メイリオ</vt:lpstr>
      <vt:lpstr>Arial</vt:lpstr>
      <vt:lpstr>Calibri</vt:lpstr>
      <vt:lpstr>Garamond</vt:lpstr>
      <vt:lpstr>Times New Roman</vt:lpstr>
      <vt:lpstr>Verdana</vt:lpstr>
      <vt:lpstr>Wingdings</vt:lpstr>
      <vt:lpstr>テーマ1</vt:lpstr>
      <vt:lpstr>1_テーマ1</vt:lpstr>
      <vt:lpstr>Efforts for Further Development and Enhancement  of Statistical Business Register in Japan - Improvement of Update Frequency -</vt:lpstr>
      <vt:lpstr>Contents</vt:lpstr>
      <vt:lpstr>Brief Introduction to JSBR</vt:lpstr>
      <vt:lpstr>Brief Introduction to JSBR</vt:lpstr>
      <vt:lpstr>Data Source: Economic Census</vt:lpstr>
      <vt:lpstr>Data Source: Annual Business Survey (ABS) </vt:lpstr>
      <vt:lpstr>Data Source: Establishment / Enterprise Inquiry (EEI)</vt:lpstr>
      <vt:lpstr>Contents</vt:lpstr>
      <vt:lpstr>New Data Source: Corporate Number</vt:lpstr>
      <vt:lpstr>Contents</vt:lpstr>
      <vt:lpstr>New Data Source: New Establishment / Enterprise Inquiry</vt:lpstr>
      <vt:lpstr>New Data Source: 2024 Economic Census for Business Frame</vt:lpstr>
      <vt:lpstr>The Relationship between the Area of the Surveys  and Updated Area of JSBR</vt:lpstr>
      <vt:lpstr>Contents</vt:lpstr>
      <vt:lpstr>Schedule</vt:lpstr>
      <vt:lpstr>Summary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011545</dc:creator>
  <cp:lastModifiedBy>榑松　良祐</cp:lastModifiedBy>
  <cp:revision>353</cp:revision>
  <cp:lastPrinted>2023-09-15T10:55:08Z</cp:lastPrinted>
  <dcterms:created xsi:type="dcterms:W3CDTF">2011-01-18T02:56:08Z</dcterms:created>
  <dcterms:modified xsi:type="dcterms:W3CDTF">2023-09-15T12:43:42Z</dcterms:modified>
</cp:coreProperties>
</file>