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58" r:id="rId4"/>
    <p:sldId id="260" r:id="rId5"/>
    <p:sldId id="273" r:id="rId6"/>
    <p:sldId id="261" r:id="rId7"/>
    <p:sldId id="265" r:id="rId8"/>
    <p:sldId id="267" r:id="rId9"/>
    <p:sldId id="268" r:id="rId10"/>
    <p:sldId id="275" r:id="rId11"/>
    <p:sldId id="270" r:id="rId12"/>
    <p:sldId id="271" r:id="rId13"/>
    <p:sldId id="277" r:id="rId14"/>
    <p:sldId id="276" r:id="rId15"/>
    <p:sldId id="27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A64C"/>
    <a:srgbClr val="FF4C4C"/>
    <a:srgbClr val="FFFFFF"/>
    <a:srgbClr val="FFC04C"/>
    <a:srgbClr val="F0F0F0"/>
    <a:srgbClr val="D09E00"/>
    <a:srgbClr val="FFF8F8"/>
    <a:srgbClr val="E3C668"/>
    <a:srgbClr val="000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88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1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397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othast, Mart" userId="9af799c5-472d-4eef-9c7f-ccb902d6aee3" providerId="ADAL" clId="{B3FD4784-DC4D-4644-8295-FD5A5EE0973F}"/>
    <pc:docChg chg="undo custSel delSld modSld">
      <pc:chgData name="Pothast, Mart" userId="9af799c5-472d-4eef-9c7f-ccb902d6aee3" providerId="ADAL" clId="{B3FD4784-DC4D-4644-8295-FD5A5EE0973F}" dt="2025-09-23T15:07:54.013" v="54" actId="478"/>
      <pc:docMkLst>
        <pc:docMk/>
      </pc:docMkLst>
      <pc:sldChg chg="modSp mod">
        <pc:chgData name="Pothast, Mart" userId="9af799c5-472d-4eef-9c7f-ccb902d6aee3" providerId="ADAL" clId="{B3FD4784-DC4D-4644-8295-FD5A5EE0973F}" dt="2025-09-23T15:06:22.151" v="53" actId="27636"/>
        <pc:sldMkLst>
          <pc:docMk/>
          <pc:sldMk cId="2936221331" sldId="256"/>
        </pc:sldMkLst>
        <pc:spChg chg="mod">
          <ac:chgData name="Pothast, Mart" userId="9af799c5-472d-4eef-9c7f-ccb902d6aee3" providerId="ADAL" clId="{B3FD4784-DC4D-4644-8295-FD5A5EE0973F}" dt="2025-09-23T15:06:22.151" v="53" actId="27636"/>
          <ac:spMkLst>
            <pc:docMk/>
            <pc:sldMk cId="2936221331" sldId="256"/>
            <ac:spMk id="3" creationId="{0B4D3591-0FDD-B98A-D32C-4C1FC68EC299}"/>
          </ac:spMkLst>
        </pc:spChg>
      </pc:sldChg>
      <pc:sldChg chg="delSp mod delAnim">
        <pc:chgData name="Pothast, Mart" userId="9af799c5-472d-4eef-9c7f-ccb902d6aee3" providerId="ADAL" clId="{B3FD4784-DC4D-4644-8295-FD5A5EE0973F}" dt="2025-09-23T15:07:54.013" v="54" actId="478"/>
        <pc:sldMkLst>
          <pc:docMk/>
          <pc:sldMk cId="3771601704" sldId="258"/>
        </pc:sldMkLst>
        <pc:spChg chg="del">
          <ac:chgData name="Pothast, Mart" userId="9af799c5-472d-4eef-9c7f-ccb902d6aee3" providerId="ADAL" clId="{B3FD4784-DC4D-4644-8295-FD5A5EE0973F}" dt="2025-09-23T15:07:54.013" v="54" actId="478"/>
          <ac:spMkLst>
            <pc:docMk/>
            <pc:sldMk cId="3771601704" sldId="258"/>
            <ac:spMk id="7" creationId="{1A7BFC0B-0A66-6C91-B23F-A713CC366743}"/>
          </ac:spMkLst>
        </pc:spChg>
      </pc:sldChg>
      <pc:sldChg chg="del">
        <pc:chgData name="Pothast, Mart" userId="9af799c5-472d-4eef-9c7f-ccb902d6aee3" providerId="ADAL" clId="{B3FD4784-DC4D-4644-8295-FD5A5EE0973F}" dt="2025-09-23T15:05:33.040" v="5" actId="47"/>
        <pc:sldMkLst>
          <pc:docMk/>
          <pc:sldMk cId="1982524046" sldId="266"/>
        </pc:sldMkLst>
      </pc:sldChg>
      <pc:sldChg chg="del">
        <pc:chgData name="Pothast, Mart" userId="9af799c5-472d-4eef-9c7f-ccb902d6aee3" providerId="ADAL" clId="{B3FD4784-DC4D-4644-8295-FD5A5EE0973F}" dt="2025-09-23T15:05:30.134" v="3" actId="47"/>
        <pc:sldMkLst>
          <pc:docMk/>
          <pc:sldMk cId="695521773" sldId="274"/>
        </pc:sldMkLst>
      </pc:sldChg>
      <pc:sldChg chg="del">
        <pc:chgData name="Pothast, Mart" userId="9af799c5-472d-4eef-9c7f-ccb902d6aee3" providerId="ADAL" clId="{B3FD4784-DC4D-4644-8295-FD5A5EE0973F}" dt="2025-09-23T15:04:42.622" v="0" actId="47"/>
        <pc:sldMkLst>
          <pc:docMk/>
          <pc:sldMk cId="2303732807" sldId="279"/>
        </pc:sldMkLst>
      </pc:sldChg>
      <pc:sldChg chg="del">
        <pc:chgData name="Pothast, Mart" userId="9af799c5-472d-4eef-9c7f-ccb902d6aee3" providerId="ADAL" clId="{B3FD4784-DC4D-4644-8295-FD5A5EE0973F}" dt="2025-09-23T15:04:43.734" v="2" actId="47"/>
        <pc:sldMkLst>
          <pc:docMk/>
          <pc:sldMk cId="4046393973" sldId="280"/>
        </pc:sldMkLst>
      </pc:sldChg>
      <pc:sldChg chg="del">
        <pc:chgData name="Pothast, Mart" userId="9af799c5-472d-4eef-9c7f-ccb902d6aee3" providerId="ADAL" clId="{B3FD4784-DC4D-4644-8295-FD5A5EE0973F}" dt="2025-09-23T15:04:43.039" v="1" actId="47"/>
        <pc:sldMkLst>
          <pc:docMk/>
          <pc:sldMk cId="1722967970" sldId="281"/>
        </pc:sldMkLst>
      </pc:sldChg>
      <pc:sldChg chg="del">
        <pc:chgData name="Pothast, Mart" userId="9af799c5-472d-4eef-9c7f-ccb902d6aee3" providerId="ADAL" clId="{B3FD4784-DC4D-4644-8295-FD5A5EE0973F}" dt="2025-09-23T15:05:32.509" v="4" actId="47"/>
        <pc:sldMkLst>
          <pc:docMk/>
          <pc:sldMk cId="584412880" sldId="282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F7F4CC5-1C06-A9C3-7942-01A36993AC8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F1C483-AAD0-92FE-92B3-4B0853DA168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74F9FD-F10F-47E6-A740-40208FA6CE67}" type="datetimeFigureOut">
              <a:rPr lang="en-GB" smtClean="0"/>
              <a:t>23/09/2025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759F64-6002-8AF8-6257-F3686A6DA33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143FB1-E86F-343C-447D-6D8A8948BD1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DB732A-DA43-4798-934E-97C4D2B583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53014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AA7010-6C98-41F1-8D74-176CACD768B0}" type="datetimeFigureOut">
              <a:rPr lang="en-GB" smtClean="0"/>
              <a:t>23/09/2025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8E2C00-DC1C-45AE-A337-28511CC834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4067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8E2C00-DC1C-45AE-A337-28511CC8344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86666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B8EF42-AB88-5D7F-87A2-2CEBB6008C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4FA060D-7A46-1427-479D-06745204C1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7ED9324-2A24-8223-AB00-67E2BF9A9D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&lt;15 ng/mL: 8% and 12%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D7E1DD-CEC3-E20C-F050-7A8828A9BC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8E2C00-DC1C-45AE-A337-28511CC8344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16946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6B4909-FD82-8C6C-EDBD-D9A4A2B84F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300F745-FB95-0CE4-0E23-3BB59EFC43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07205EC-2FD0-C357-BC8D-751763202A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&lt;15 ng/mL: 8% and 12%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741B1A-551D-59BE-BBDE-AC3810F61F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8E2C00-DC1C-45AE-A337-28511CC8344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19177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8E2C00-DC1C-45AE-A337-28511CC8344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1285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BEA1C-D1FD-9C6B-A21B-D31198379E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4A086D-1445-44AF-B33E-18646C0216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8314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E9E98-B27C-77E3-BD34-EF1852A51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BD2037-B9C7-1124-EC4A-686692A089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1B37A7-8184-D527-FA7F-FBB2137109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0F6ECC-421C-78A0-E189-D38B92A2D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946A26-8763-CD46-C53C-6FC017EA8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076" y="6362152"/>
            <a:ext cx="2743200" cy="365125"/>
          </a:xfrm>
          <a:prstGeom prst="rect">
            <a:avLst/>
          </a:prstGeom>
        </p:spPr>
        <p:txBody>
          <a:bodyPr/>
          <a:lstStyle/>
          <a:p>
            <a:fld id="{BD60A0C6-DC26-4B92-9854-D39508F907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225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7A0318D-94E8-6AB8-C96B-13BF4B32FB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CBFA75-0EB4-5261-DB36-0D71667C74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D3DFCD-C81D-49AB-F112-7CEF88F0D1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CF3A81-9F70-A7BF-3110-91B77D5B8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5C3960-34A3-5915-F9FF-CACEAFF8D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076" y="6362152"/>
            <a:ext cx="2743200" cy="365125"/>
          </a:xfrm>
          <a:prstGeom prst="rect">
            <a:avLst/>
          </a:prstGeom>
        </p:spPr>
        <p:txBody>
          <a:bodyPr/>
          <a:lstStyle/>
          <a:p>
            <a:fld id="{BD60A0C6-DC26-4B92-9854-D39508F907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1621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74C51-021B-D92C-D396-391BBD136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EE9F2E-4FFF-66B4-887F-9FBEBEA574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30127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52A910-277B-38DD-05C0-903905B21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7857" y="6457575"/>
            <a:ext cx="417034" cy="299750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BD60A0C6-DC26-4B92-9854-D39508F9076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5" name="Footer Placeholder 4">
            <a:extLst>
              <a:ext uri="{FF2B5EF4-FFF2-40B4-BE49-F238E27FC236}">
                <a16:creationId xmlns:a16="http://schemas.microsoft.com/office/drawing/2014/main" id="{14B527A4-98E4-4CCF-0B09-89B37E900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45634" y="6440759"/>
            <a:ext cx="3430980" cy="299750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7550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3FE6F-EEDF-5838-2197-9B446D73C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A96595-C97C-CC27-B78C-E4F2F24334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79B642-A214-8672-45A7-FAB716BC9C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024029-F10E-0FCA-65C6-6E441CE68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EB1584-C14C-AE15-8FE2-BCD203E16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076" y="6362152"/>
            <a:ext cx="2743200" cy="365125"/>
          </a:xfrm>
          <a:prstGeom prst="rect">
            <a:avLst/>
          </a:prstGeom>
        </p:spPr>
        <p:txBody>
          <a:bodyPr/>
          <a:lstStyle/>
          <a:p>
            <a:fld id="{BD60A0C6-DC26-4B92-9854-D39508F907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5916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6C006-7FDA-969A-0B08-FBE90A7F2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933FC3-40E3-CEEC-ECAC-F0C44FA333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27EB29-43A0-B7CB-508B-41DFEB76E8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DA0168-A883-2723-66B2-79848EDF41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941F97-F00E-54C9-4F23-F6C52DA93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F150C8-AB65-39E0-B2CF-84120AD00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076" y="6362152"/>
            <a:ext cx="2743200" cy="365125"/>
          </a:xfrm>
          <a:prstGeom prst="rect">
            <a:avLst/>
          </a:prstGeom>
        </p:spPr>
        <p:txBody>
          <a:bodyPr/>
          <a:lstStyle/>
          <a:p>
            <a:fld id="{BD60A0C6-DC26-4B92-9854-D39508F907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3030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E0DE3-879A-B29E-ABB7-A0A9C5B35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D5E2CF-6004-B7C2-51C7-42B072FEEF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A33A10-C918-5743-EB3B-50B5857E74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874CC7-BBE7-086D-4AC5-338ACF1AE3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5A1F86-F40E-57E1-992B-5BE39673F1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CFB46FA-F729-57ED-9DEB-FAB0B90558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DDAE6B6-F509-4A4B-5AD5-2BB67D958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16D45AC-737A-6C7B-A482-F0798603F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076" y="63621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BD60A0C6-DC26-4B92-9854-D39508F9076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0790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77AFC-0766-D972-4666-380387244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AFF0B5-0FEC-203D-4BA9-042FB911A9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E153C9-C9A8-4A1D-B938-C696C71C8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6586B3-C1D2-E3A0-5E73-A2D1E14B1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076" y="63621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BD60A0C6-DC26-4B92-9854-D39508F9076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0389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D5B65F-DB42-0A90-6D65-F9B0D4B4BC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7DDDAA-58B9-70CC-4F94-4B7799D81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30A758-B606-714E-39FB-7EDA2F2FC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076" y="6362152"/>
            <a:ext cx="2743200" cy="365125"/>
          </a:xfrm>
          <a:prstGeom prst="rect">
            <a:avLst/>
          </a:prstGeom>
        </p:spPr>
        <p:txBody>
          <a:bodyPr/>
          <a:lstStyle/>
          <a:p>
            <a:fld id="{BD60A0C6-DC26-4B92-9854-D39508F907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2920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E30A5-7ECD-AD9C-6610-659D31AE7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5B0B7A-CDF4-5469-B0C4-3A3BFF82E6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DCE2E2-2074-740B-035F-C41FD44D3E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3D6F27-0B2D-2F11-AD4B-48F2AFCE46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855181-A35D-77A0-6976-3DD523F7D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7AFF6F-8E51-182E-75FF-72D52F6E4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076" y="63621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BD60A0C6-DC26-4B92-9854-D39508F9076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3012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BDFB6-366D-7446-439B-6D84E2A43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F71E4B-105B-8B0E-61B2-D0701C8BF8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4A1DC9-084F-D5F8-5C30-499FEF6D7C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9ED5CA-F617-B80E-9523-746F0006E2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6C7462-B82B-A639-5015-33E4E3C30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78D00F-A2D0-31EA-AEA8-6A8072FA7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076" y="63621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BD60A0C6-DC26-4B92-9854-D39508F9076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2086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C95AD9-9513-5857-8FAF-8A28E3F7C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E81424-AD9C-FB7E-A917-34830F0C07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2753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B4D3591-0FDD-B98A-D32C-4C1FC68EC2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0222" y="4941102"/>
            <a:ext cx="7537691" cy="1655762"/>
          </a:xfrm>
        </p:spPr>
        <p:txBody>
          <a:bodyPr>
            <a:normAutofit fontScale="92500" lnSpcReduction="20000"/>
          </a:bodyPr>
          <a:lstStyle/>
          <a:p>
            <a:pPr algn="l">
              <a:spcAft>
                <a:spcPts val="800"/>
              </a:spcAft>
              <a:buNone/>
            </a:pPr>
            <a:r>
              <a:rPr lang="en-GB" u="sng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Mart Pothast</a:t>
            </a:r>
            <a:r>
              <a:rPr lang="en-GB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Yared Paalvast &amp; Mart Janssen</a:t>
            </a:r>
          </a:p>
          <a:p>
            <a:pPr algn="l">
              <a:spcAft>
                <a:spcPts val="800"/>
              </a:spcAft>
              <a:buNone/>
            </a:pPr>
            <a:r>
              <a:rPr lang="en-GB" sz="20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11/9/2025 ECDHM </a:t>
            </a:r>
          </a:p>
          <a:p>
            <a:pPr algn="l">
              <a:spcAft>
                <a:spcPts val="800"/>
              </a:spcAft>
              <a:buNone/>
            </a:pPr>
            <a:endParaRPr lang="en-GB" sz="2000" dirty="0">
              <a:solidFill>
                <a:srgbClr val="00000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Aft>
                <a:spcPts val="800"/>
              </a:spcAft>
              <a:buNone/>
            </a:pPr>
            <a:r>
              <a:rPr lang="en-GB" sz="1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m.pothast@sanquin.nl</a:t>
            </a:r>
            <a:endParaRPr lang="en-GB" sz="1400" dirty="0">
              <a:effectLst/>
              <a:ea typeface="Times New Roman" panose="02020603050405020304" pitchFamily="18" charset="0"/>
            </a:endParaRPr>
          </a:p>
        </p:txBody>
      </p:sp>
      <p:pic>
        <p:nvPicPr>
          <p:cNvPr id="18" name="Picture 17" descr="A colorful background with white and blue colors&#10;&#10;AI-generated content may be incorrect.">
            <a:extLst>
              <a:ext uri="{FF2B5EF4-FFF2-40B4-BE49-F238E27FC236}">
                <a16:creationId xmlns:a16="http://schemas.microsoft.com/office/drawing/2014/main" id="{20ADE4F1-FAD9-D9A2-EDF9-1FC73A61345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0430" y="-3095"/>
            <a:ext cx="1709187" cy="18188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45BF3C5-E1EC-5F34-0115-1ECF4B85EE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2504" y="2173876"/>
            <a:ext cx="11141828" cy="1740753"/>
          </a:xfrm>
        </p:spPr>
        <p:txBody>
          <a:bodyPr>
            <a:noAutofit/>
          </a:bodyPr>
          <a:lstStyle/>
          <a:p>
            <a:r>
              <a:rPr lang="en-GB" sz="5400" b="1" dirty="0"/>
              <a:t>Preventing iron deficiency by model guided donation frequencies </a:t>
            </a:r>
            <a:endParaRPr lang="en-GB" sz="5400" dirty="0"/>
          </a:p>
        </p:txBody>
      </p:sp>
      <p:grpSp>
        <p:nvGrpSpPr>
          <p:cNvPr id="5" name="Graphic 4">
            <a:extLst>
              <a:ext uri="{FF2B5EF4-FFF2-40B4-BE49-F238E27FC236}">
                <a16:creationId xmlns:a16="http://schemas.microsoft.com/office/drawing/2014/main" id="{A202E967-257A-7ABC-2D5C-4A76B4F8D1E7}"/>
              </a:ext>
            </a:extLst>
          </p:cNvPr>
          <p:cNvGrpSpPr>
            <a:grpSpLocks noChangeAspect="1"/>
          </p:cNvGrpSpPr>
          <p:nvPr/>
        </p:nvGrpSpPr>
        <p:grpSpPr>
          <a:xfrm>
            <a:off x="10776374" y="225149"/>
            <a:ext cx="1264769" cy="1105100"/>
            <a:chOff x="4184331" y="2333625"/>
            <a:chExt cx="769621" cy="672464"/>
          </a:xfrm>
          <a:solidFill>
            <a:srgbClr val="000000"/>
          </a:solidFill>
        </p:grpSpPr>
        <p:grpSp>
          <p:nvGrpSpPr>
            <p:cNvPr id="6" name="Graphic 4">
              <a:extLst>
                <a:ext uri="{FF2B5EF4-FFF2-40B4-BE49-F238E27FC236}">
                  <a16:creationId xmlns:a16="http://schemas.microsoft.com/office/drawing/2014/main" id="{0E50E84A-8A5F-2EAF-EDEB-C776D79A4909}"/>
                </a:ext>
              </a:extLst>
            </p:cNvPr>
            <p:cNvGrpSpPr/>
            <p:nvPr/>
          </p:nvGrpSpPr>
          <p:grpSpPr>
            <a:xfrm>
              <a:off x="4184331" y="2813685"/>
              <a:ext cx="769621" cy="192404"/>
              <a:chOff x="4184331" y="2813685"/>
              <a:chExt cx="769621" cy="192404"/>
            </a:xfrm>
            <a:solidFill>
              <a:srgbClr val="000000"/>
            </a:solidFill>
          </p:grpSpPr>
          <p:sp>
            <p:nvSpPr>
              <p:cNvPr id="8" name="Vrije vorm: vorm 26">
                <a:extLst>
                  <a:ext uri="{FF2B5EF4-FFF2-40B4-BE49-F238E27FC236}">
                    <a16:creationId xmlns:a16="http://schemas.microsoft.com/office/drawing/2014/main" id="{D3A59368-1FF5-798C-21F1-4A96BEC3F6B6}"/>
                  </a:ext>
                </a:extLst>
              </p:cNvPr>
              <p:cNvSpPr/>
              <p:nvPr/>
            </p:nvSpPr>
            <p:spPr>
              <a:xfrm>
                <a:off x="4427219" y="2847975"/>
                <a:ext cx="100964" cy="116204"/>
              </a:xfrm>
              <a:custGeom>
                <a:avLst/>
                <a:gdLst>
                  <a:gd name="connsiteX0" fmla="*/ 60007 w 100964"/>
                  <a:gd name="connsiteY0" fmla="*/ 0 h 116204"/>
                  <a:gd name="connsiteX1" fmla="*/ 31432 w 100964"/>
                  <a:gd name="connsiteY1" fmla="*/ 8573 h 116204"/>
                  <a:gd name="connsiteX2" fmla="*/ 23813 w 100964"/>
                  <a:gd name="connsiteY2" fmla="*/ 21908 h 116204"/>
                  <a:gd name="connsiteX3" fmla="*/ 23813 w 100964"/>
                  <a:gd name="connsiteY3" fmla="*/ 2858 h 116204"/>
                  <a:gd name="connsiteX4" fmla="*/ 0 w 100964"/>
                  <a:gd name="connsiteY4" fmla="*/ 2858 h 116204"/>
                  <a:gd name="connsiteX5" fmla="*/ 0 w 100964"/>
                  <a:gd name="connsiteY5" fmla="*/ 116205 h 116204"/>
                  <a:gd name="connsiteX6" fmla="*/ 23813 w 100964"/>
                  <a:gd name="connsiteY6" fmla="*/ 116205 h 116204"/>
                  <a:gd name="connsiteX7" fmla="*/ 23813 w 100964"/>
                  <a:gd name="connsiteY7" fmla="*/ 65723 h 116204"/>
                  <a:gd name="connsiteX8" fmla="*/ 53340 w 100964"/>
                  <a:gd name="connsiteY8" fmla="*/ 17145 h 116204"/>
                  <a:gd name="connsiteX9" fmla="*/ 77152 w 100964"/>
                  <a:gd name="connsiteY9" fmla="*/ 39052 h 116204"/>
                  <a:gd name="connsiteX10" fmla="*/ 77152 w 100964"/>
                  <a:gd name="connsiteY10" fmla="*/ 55245 h 116204"/>
                  <a:gd name="connsiteX11" fmla="*/ 77152 w 100964"/>
                  <a:gd name="connsiteY11" fmla="*/ 116205 h 116204"/>
                  <a:gd name="connsiteX12" fmla="*/ 100965 w 100964"/>
                  <a:gd name="connsiteY12" fmla="*/ 116205 h 116204"/>
                  <a:gd name="connsiteX13" fmla="*/ 100965 w 100964"/>
                  <a:gd name="connsiteY13" fmla="*/ 52388 h 116204"/>
                  <a:gd name="connsiteX14" fmla="*/ 100013 w 100964"/>
                  <a:gd name="connsiteY14" fmla="*/ 32385 h 116204"/>
                  <a:gd name="connsiteX15" fmla="*/ 60007 w 100964"/>
                  <a:gd name="connsiteY15" fmla="*/ 0 h 116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00964" h="116204">
                    <a:moveTo>
                      <a:pt x="60007" y="0"/>
                    </a:moveTo>
                    <a:cubicBezTo>
                      <a:pt x="48577" y="0"/>
                      <a:pt x="40005" y="1905"/>
                      <a:pt x="31432" y="8573"/>
                    </a:cubicBezTo>
                    <a:lnTo>
                      <a:pt x="23813" y="21908"/>
                    </a:lnTo>
                    <a:lnTo>
                      <a:pt x="23813" y="2858"/>
                    </a:lnTo>
                    <a:lnTo>
                      <a:pt x="0" y="2858"/>
                    </a:lnTo>
                    <a:lnTo>
                      <a:pt x="0" y="116205"/>
                    </a:lnTo>
                    <a:lnTo>
                      <a:pt x="23813" y="116205"/>
                    </a:lnTo>
                    <a:lnTo>
                      <a:pt x="23813" y="65723"/>
                    </a:lnTo>
                    <a:cubicBezTo>
                      <a:pt x="23813" y="30480"/>
                      <a:pt x="37147" y="17145"/>
                      <a:pt x="53340" y="17145"/>
                    </a:cubicBezTo>
                    <a:cubicBezTo>
                      <a:pt x="69532" y="17145"/>
                      <a:pt x="76200" y="25717"/>
                      <a:pt x="77152" y="39052"/>
                    </a:cubicBezTo>
                    <a:cubicBezTo>
                      <a:pt x="77152" y="44767"/>
                      <a:pt x="77152" y="49530"/>
                      <a:pt x="77152" y="55245"/>
                    </a:cubicBezTo>
                    <a:lnTo>
                      <a:pt x="77152" y="116205"/>
                    </a:lnTo>
                    <a:lnTo>
                      <a:pt x="100965" y="116205"/>
                    </a:lnTo>
                    <a:lnTo>
                      <a:pt x="100965" y="52388"/>
                    </a:lnTo>
                    <a:cubicBezTo>
                      <a:pt x="100965" y="42863"/>
                      <a:pt x="100965" y="38100"/>
                      <a:pt x="100013" y="32385"/>
                    </a:cubicBezTo>
                    <a:cubicBezTo>
                      <a:pt x="98107" y="12383"/>
                      <a:pt x="84772" y="0"/>
                      <a:pt x="6000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9" name="Vrije vorm: vorm 27">
                <a:extLst>
                  <a:ext uri="{FF2B5EF4-FFF2-40B4-BE49-F238E27FC236}">
                    <a16:creationId xmlns:a16="http://schemas.microsoft.com/office/drawing/2014/main" id="{35F21E98-19F7-C295-BF47-4C41512A0AB9}"/>
                  </a:ext>
                </a:extLst>
              </p:cNvPr>
              <p:cNvSpPr/>
              <p:nvPr/>
            </p:nvSpPr>
            <p:spPr>
              <a:xfrm>
                <a:off x="4545329" y="2847975"/>
                <a:ext cx="112395" cy="158114"/>
              </a:xfrm>
              <a:custGeom>
                <a:avLst/>
                <a:gdLst>
                  <a:gd name="connsiteX0" fmla="*/ 88583 w 112395"/>
                  <a:gd name="connsiteY0" fmla="*/ 18098 h 158114"/>
                  <a:gd name="connsiteX1" fmla="*/ 80963 w 112395"/>
                  <a:gd name="connsiteY1" fmla="*/ 6667 h 158114"/>
                  <a:gd name="connsiteX2" fmla="*/ 54293 w 112395"/>
                  <a:gd name="connsiteY2" fmla="*/ 0 h 158114"/>
                  <a:gd name="connsiteX3" fmla="*/ 0 w 112395"/>
                  <a:gd name="connsiteY3" fmla="*/ 60960 h 158114"/>
                  <a:gd name="connsiteX4" fmla="*/ 50483 w 112395"/>
                  <a:gd name="connsiteY4" fmla="*/ 119063 h 158114"/>
                  <a:gd name="connsiteX5" fmla="*/ 80010 w 112395"/>
                  <a:gd name="connsiteY5" fmla="*/ 110490 h 158114"/>
                  <a:gd name="connsiteX6" fmla="*/ 88583 w 112395"/>
                  <a:gd name="connsiteY6" fmla="*/ 98108 h 158114"/>
                  <a:gd name="connsiteX7" fmla="*/ 88583 w 112395"/>
                  <a:gd name="connsiteY7" fmla="*/ 158115 h 158114"/>
                  <a:gd name="connsiteX8" fmla="*/ 112395 w 112395"/>
                  <a:gd name="connsiteY8" fmla="*/ 158115 h 158114"/>
                  <a:gd name="connsiteX9" fmla="*/ 112395 w 112395"/>
                  <a:gd name="connsiteY9" fmla="*/ 2858 h 158114"/>
                  <a:gd name="connsiteX10" fmla="*/ 88583 w 112395"/>
                  <a:gd name="connsiteY10" fmla="*/ 2858 h 158114"/>
                  <a:gd name="connsiteX11" fmla="*/ 88583 w 112395"/>
                  <a:gd name="connsiteY11" fmla="*/ 18098 h 158114"/>
                  <a:gd name="connsiteX12" fmla="*/ 88583 w 112395"/>
                  <a:gd name="connsiteY12" fmla="*/ 60960 h 158114"/>
                  <a:gd name="connsiteX13" fmla="*/ 56198 w 112395"/>
                  <a:gd name="connsiteY13" fmla="*/ 101917 h 158114"/>
                  <a:gd name="connsiteX14" fmla="*/ 24765 w 112395"/>
                  <a:gd name="connsiteY14" fmla="*/ 59055 h 158114"/>
                  <a:gd name="connsiteX15" fmla="*/ 57150 w 112395"/>
                  <a:gd name="connsiteY15" fmla="*/ 17145 h 158114"/>
                  <a:gd name="connsiteX16" fmla="*/ 88583 w 112395"/>
                  <a:gd name="connsiteY16" fmla="*/ 55245 h 158114"/>
                  <a:gd name="connsiteX17" fmla="*/ 88583 w 112395"/>
                  <a:gd name="connsiteY17" fmla="*/ 60960 h 158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12395" h="158114">
                    <a:moveTo>
                      <a:pt x="88583" y="18098"/>
                    </a:moveTo>
                    <a:lnTo>
                      <a:pt x="80963" y="6667"/>
                    </a:lnTo>
                    <a:cubicBezTo>
                      <a:pt x="75248" y="1905"/>
                      <a:pt x="63818" y="0"/>
                      <a:pt x="54293" y="0"/>
                    </a:cubicBezTo>
                    <a:cubicBezTo>
                      <a:pt x="24765" y="0"/>
                      <a:pt x="0" y="20002"/>
                      <a:pt x="0" y="60960"/>
                    </a:cubicBezTo>
                    <a:cubicBezTo>
                      <a:pt x="0" y="94298"/>
                      <a:pt x="18098" y="119063"/>
                      <a:pt x="50483" y="119063"/>
                    </a:cubicBezTo>
                    <a:cubicBezTo>
                      <a:pt x="61913" y="119063"/>
                      <a:pt x="73343" y="115252"/>
                      <a:pt x="80010" y="110490"/>
                    </a:cubicBezTo>
                    <a:lnTo>
                      <a:pt x="88583" y="98108"/>
                    </a:lnTo>
                    <a:lnTo>
                      <a:pt x="88583" y="158115"/>
                    </a:lnTo>
                    <a:lnTo>
                      <a:pt x="112395" y="158115"/>
                    </a:lnTo>
                    <a:lnTo>
                      <a:pt x="112395" y="2858"/>
                    </a:lnTo>
                    <a:lnTo>
                      <a:pt x="88583" y="2858"/>
                    </a:lnTo>
                    <a:lnTo>
                      <a:pt x="88583" y="18098"/>
                    </a:lnTo>
                    <a:close/>
                    <a:moveTo>
                      <a:pt x="88583" y="60960"/>
                    </a:moveTo>
                    <a:cubicBezTo>
                      <a:pt x="88583" y="91440"/>
                      <a:pt x="73343" y="101917"/>
                      <a:pt x="56198" y="101917"/>
                    </a:cubicBezTo>
                    <a:cubicBezTo>
                      <a:pt x="36195" y="101917"/>
                      <a:pt x="24765" y="83820"/>
                      <a:pt x="24765" y="59055"/>
                    </a:cubicBezTo>
                    <a:cubicBezTo>
                      <a:pt x="24765" y="31433"/>
                      <a:pt x="39053" y="17145"/>
                      <a:pt x="57150" y="17145"/>
                    </a:cubicBezTo>
                    <a:cubicBezTo>
                      <a:pt x="72390" y="17145"/>
                      <a:pt x="88583" y="27623"/>
                      <a:pt x="88583" y="55245"/>
                    </a:cubicBezTo>
                    <a:lnTo>
                      <a:pt x="88583" y="6096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0" name="Vrije vorm: vorm 28">
                <a:extLst>
                  <a:ext uri="{FF2B5EF4-FFF2-40B4-BE49-F238E27FC236}">
                    <a16:creationId xmlns:a16="http://schemas.microsoft.com/office/drawing/2014/main" id="{3BE47BFD-B309-E614-2096-3DC631BE9F86}"/>
                  </a:ext>
                </a:extLst>
              </p:cNvPr>
              <p:cNvSpPr/>
              <p:nvPr/>
            </p:nvSpPr>
            <p:spPr>
              <a:xfrm>
                <a:off x="4681537" y="2850832"/>
                <a:ext cx="100012" cy="117157"/>
              </a:xfrm>
              <a:custGeom>
                <a:avLst/>
                <a:gdLst>
                  <a:gd name="connsiteX0" fmla="*/ 76200 w 100012"/>
                  <a:gd name="connsiteY0" fmla="*/ 53340 h 117157"/>
                  <a:gd name="connsiteX1" fmla="*/ 47625 w 100012"/>
                  <a:gd name="connsiteY1" fmla="*/ 99060 h 117157"/>
                  <a:gd name="connsiteX2" fmla="*/ 23813 w 100012"/>
                  <a:gd name="connsiteY2" fmla="*/ 79057 h 117157"/>
                  <a:gd name="connsiteX3" fmla="*/ 22860 w 100012"/>
                  <a:gd name="connsiteY3" fmla="*/ 63817 h 117157"/>
                  <a:gd name="connsiteX4" fmla="*/ 22860 w 100012"/>
                  <a:gd name="connsiteY4" fmla="*/ 952 h 117157"/>
                  <a:gd name="connsiteX5" fmla="*/ 0 w 100012"/>
                  <a:gd name="connsiteY5" fmla="*/ 952 h 117157"/>
                  <a:gd name="connsiteX6" fmla="*/ 0 w 100012"/>
                  <a:gd name="connsiteY6" fmla="*/ 68580 h 117157"/>
                  <a:gd name="connsiteX7" fmla="*/ 952 w 100012"/>
                  <a:gd name="connsiteY7" fmla="*/ 88582 h 117157"/>
                  <a:gd name="connsiteX8" fmla="*/ 40958 w 100012"/>
                  <a:gd name="connsiteY8" fmla="*/ 117157 h 117157"/>
                  <a:gd name="connsiteX9" fmla="*/ 69533 w 100012"/>
                  <a:gd name="connsiteY9" fmla="*/ 108585 h 117157"/>
                  <a:gd name="connsiteX10" fmla="*/ 77152 w 100012"/>
                  <a:gd name="connsiteY10" fmla="*/ 94297 h 117157"/>
                  <a:gd name="connsiteX11" fmla="*/ 77152 w 100012"/>
                  <a:gd name="connsiteY11" fmla="*/ 113347 h 117157"/>
                  <a:gd name="connsiteX12" fmla="*/ 100013 w 100012"/>
                  <a:gd name="connsiteY12" fmla="*/ 113347 h 117157"/>
                  <a:gd name="connsiteX13" fmla="*/ 100013 w 100012"/>
                  <a:gd name="connsiteY13" fmla="*/ 0 h 117157"/>
                  <a:gd name="connsiteX14" fmla="*/ 76200 w 100012"/>
                  <a:gd name="connsiteY14" fmla="*/ 0 h 117157"/>
                  <a:gd name="connsiteX15" fmla="*/ 76200 w 100012"/>
                  <a:gd name="connsiteY15" fmla="*/ 53340 h 1171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00012" h="117157">
                    <a:moveTo>
                      <a:pt x="76200" y="53340"/>
                    </a:moveTo>
                    <a:cubicBezTo>
                      <a:pt x="76200" y="85725"/>
                      <a:pt x="63817" y="99060"/>
                      <a:pt x="47625" y="99060"/>
                    </a:cubicBezTo>
                    <a:cubicBezTo>
                      <a:pt x="33338" y="99060"/>
                      <a:pt x="24765" y="91440"/>
                      <a:pt x="23813" y="79057"/>
                    </a:cubicBezTo>
                    <a:cubicBezTo>
                      <a:pt x="22860" y="73342"/>
                      <a:pt x="22860" y="66675"/>
                      <a:pt x="22860" y="63817"/>
                    </a:cubicBezTo>
                    <a:lnTo>
                      <a:pt x="22860" y="952"/>
                    </a:lnTo>
                    <a:lnTo>
                      <a:pt x="0" y="952"/>
                    </a:lnTo>
                    <a:lnTo>
                      <a:pt x="0" y="68580"/>
                    </a:lnTo>
                    <a:cubicBezTo>
                      <a:pt x="0" y="78105"/>
                      <a:pt x="0" y="82867"/>
                      <a:pt x="952" y="88582"/>
                    </a:cubicBezTo>
                    <a:cubicBezTo>
                      <a:pt x="3810" y="103822"/>
                      <a:pt x="17145" y="117157"/>
                      <a:pt x="40958" y="117157"/>
                    </a:cubicBezTo>
                    <a:cubicBezTo>
                      <a:pt x="52388" y="117157"/>
                      <a:pt x="60960" y="115252"/>
                      <a:pt x="69533" y="108585"/>
                    </a:cubicBezTo>
                    <a:lnTo>
                      <a:pt x="77152" y="94297"/>
                    </a:lnTo>
                    <a:lnTo>
                      <a:pt x="77152" y="113347"/>
                    </a:lnTo>
                    <a:lnTo>
                      <a:pt x="100013" y="113347"/>
                    </a:lnTo>
                    <a:lnTo>
                      <a:pt x="100013" y="0"/>
                    </a:lnTo>
                    <a:lnTo>
                      <a:pt x="76200" y="0"/>
                    </a:lnTo>
                    <a:lnTo>
                      <a:pt x="76200" y="5334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grpSp>
            <p:nvGrpSpPr>
              <p:cNvPr id="11" name="Graphic 4">
                <a:extLst>
                  <a:ext uri="{FF2B5EF4-FFF2-40B4-BE49-F238E27FC236}">
                    <a16:creationId xmlns:a16="http://schemas.microsoft.com/office/drawing/2014/main" id="{5251DD22-92C1-7EF8-56BC-7D55C3FD79EF}"/>
                  </a:ext>
                </a:extLst>
              </p:cNvPr>
              <p:cNvGrpSpPr/>
              <p:nvPr/>
            </p:nvGrpSpPr>
            <p:grpSpPr>
              <a:xfrm>
                <a:off x="4805362" y="2813685"/>
                <a:ext cx="23812" cy="150494"/>
                <a:chOff x="4805362" y="2813685"/>
                <a:chExt cx="23812" cy="150494"/>
              </a:xfrm>
              <a:solidFill>
                <a:srgbClr val="000000"/>
              </a:solidFill>
            </p:grpSpPr>
            <p:sp>
              <p:nvSpPr>
                <p:cNvPr id="15" name="Vrije vorm: vorm 33">
                  <a:extLst>
                    <a:ext uri="{FF2B5EF4-FFF2-40B4-BE49-F238E27FC236}">
                      <a16:creationId xmlns:a16="http://schemas.microsoft.com/office/drawing/2014/main" id="{D2BDBA2E-C8D1-85D2-7629-20F69BDFA182}"/>
                    </a:ext>
                  </a:extLst>
                </p:cNvPr>
                <p:cNvSpPr/>
                <p:nvPr/>
              </p:nvSpPr>
              <p:spPr>
                <a:xfrm>
                  <a:off x="4805362" y="2813685"/>
                  <a:ext cx="23812" cy="20955"/>
                </a:xfrm>
                <a:custGeom>
                  <a:avLst/>
                  <a:gdLst>
                    <a:gd name="connsiteX0" fmla="*/ 0 w 23812"/>
                    <a:gd name="connsiteY0" fmla="*/ 0 h 20955"/>
                    <a:gd name="connsiteX1" fmla="*/ 23813 w 23812"/>
                    <a:gd name="connsiteY1" fmla="*/ 0 h 20955"/>
                    <a:gd name="connsiteX2" fmla="*/ 23813 w 23812"/>
                    <a:gd name="connsiteY2" fmla="*/ 20955 h 20955"/>
                    <a:gd name="connsiteX3" fmla="*/ 0 w 23812"/>
                    <a:gd name="connsiteY3" fmla="*/ 20955 h 20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3812" h="20955">
                      <a:moveTo>
                        <a:pt x="0" y="0"/>
                      </a:moveTo>
                      <a:lnTo>
                        <a:pt x="23813" y="0"/>
                      </a:lnTo>
                      <a:lnTo>
                        <a:pt x="23813" y="20955"/>
                      </a:lnTo>
                      <a:lnTo>
                        <a:pt x="0" y="2095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6" name="Vrije vorm: vorm 34">
                  <a:extLst>
                    <a:ext uri="{FF2B5EF4-FFF2-40B4-BE49-F238E27FC236}">
                      <a16:creationId xmlns:a16="http://schemas.microsoft.com/office/drawing/2014/main" id="{7FAE932F-E9BB-B8DC-CB21-6A577B9BC12E}"/>
                    </a:ext>
                  </a:extLst>
                </p:cNvPr>
                <p:cNvSpPr/>
                <p:nvPr/>
              </p:nvSpPr>
              <p:spPr>
                <a:xfrm>
                  <a:off x="4805362" y="2850832"/>
                  <a:ext cx="23812" cy="113347"/>
                </a:xfrm>
                <a:custGeom>
                  <a:avLst/>
                  <a:gdLst>
                    <a:gd name="connsiteX0" fmla="*/ 0 w 23812"/>
                    <a:gd name="connsiteY0" fmla="*/ 0 h 113347"/>
                    <a:gd name="connsiteX1" fmla="*/ 23813 w 23812"/>
                    <a:gd name="connsiteY1" fmla="*/ 0 h 113347"/>
                    <a:gd name="connsiteX2" fmla="*/ 23813 w 23812"/>
                    <a:gd name="connsiteY2" fmla="*/ 113348 h 113347"/>
                    <a:gd name="connsiteX3" fmla="*/ 0 w 23812"/>
                    <a:gd name="connsiteY3" fmla="*/ 113348 h 113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3812" h="113347">
                      <a:moveTo>
                        <a:pt x="0" y="0"/>
                      </a:moveTo>
                      <a:lnTo>
                        <a:pt x="23813" y="0"/>
                      </a:lnTo>
                      <a:lnTo>
                        <a:pt x="23813" y="113348"/>
                      </a:lnTo>
                      <a:lnTo>
                        <a:pt x="0" y="11334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</p:grpSp>
          <p:sp>
            <p:nvSpPr>
              <p:cNvPr id="12" name="Vrije vorm: vorm 30">
                <a:extLst>
                  <a:ext uri="{FF2B5EF4-FFF2-40B4-BE49-F238E27FC236}">
                    <a16:creationId xmlns:a16="http://schemas.microsoft.com/office/drawing/2014/main" id="{34D2D9A7-97DC-94DF-3144-4D9948AE1DD0}"/>
                  </a:ext>
                </a:extLst>
              </p:cNvPr>
              <p:cNvSpPr/>
              <p:nvPr/>
            </p:nvSpPr>
            <p:spPr>
              <a:xfrm>
                <a:off x="4852987" y="2847975"/>
                <a:ext cx="100965" cy="116204"/>
              </a:xfrm>
              <a:custGeom>
                <a:avLst/>
                <a:gdLst>
                  <a:gd name="connsiteX0" fmla="*/ 100013 w 100965"/>
                  <a:gd name="connsiteY0" fmla="*/ 32385 h 116204"/>
                  <a:gd name="connsiteX1" fmla="*/ 60008 w 100965"/>
                  <a:gd name="connsiteY1" fmla="*/ 0 h 116204"/>
                  <a:gd name="connsiteX2" fmla="*/ 31433 w 100965"/>
                  <a:gd name="connsiteY2" fmla="*/ 8573 h 116204"/>
                  <a:gd name="connsiteX3" fmla="*/ 23813 w 100965"/>
                  <a:gd name="connsiteY3" fmla="*/ 21908 h 116204"/>
                  <a:gd name="connsiteX4" fmla="*/ 23813 w 100965"/>
                  <a:gd name="connsiteY4" fmla="*/ 2858 h 116204"/>
                  <a:gd name="connsiteX5" fmla="*/ 0 w 100965"/>
                  <a:gd name="connsiteY5" fmla="*/ 2858 h 116204"/>
                  <a:gd name="connsiteX6" fmla="*/ 0 w 100965"/>
                  <a:gd name="connsiteY6" fmla="*/ 116205 h 116204"/>
                  <a:gd name="connsiteX7" fmla="*/ 23813 w 100965"/>
                  <a:gd name="connsiteY7" fmla="*/ 116205 h 116204"/>
                  <a:gd name="connsiteX8" fmla="*/ 23813 w 100965"/>
                  <a:gd name="connsiteY8" fmla="*/ 65723 h 116204"/>
                  <a:gd name="connsiteX9" fmla="*/ 53340 w 100965"/>
                  <a:gd name="connsiteY9" fmla="*/ 17145 h 116204"/>
                  <a:gd name="connsiteX10" fmla="*/ 77153 w 100965"/>
                  <a:gd name="connsiteY10" fmla="*/ 39052 h 116204"/>
                  <a:gd name="connsiteX11" fmla="*/ 77153 w 100965"/>
                  <a:gd name="connsiteY11" fmla="*/ 55245 h 116204"/>
                  <a:gd name="connsiteX12" fmla="*/ 77153 w 100965"/>
                  <a:gd name="connsiteY12" fmla="*/ 116205 h 116204"/>
                  <a:gd name="connsiteX13" fmla="*/ 100965 w 100965"/>
                  <a:gd name="connsiteY13" fmla="*/ 116205 h 116204"/>
                  <a:gd name="connsiteX14" fmla="*/ 100965 w 100965"/>
                  <a:gd name="connsiteY14" fmla="*/ 52388 h 116204"/>
                  <a:gd name="connsiteX15" fmla="*/ 100013 w 100965"/>
                  <a:gd name="connsiteY15" fmla="*/ 32385 h 116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00965" h="116204">
                    <a:moveTo>
                      <a:pt x="100013" y="32385"/>
                    </a:moveTo>
                    <a:cubicBezTo>
                      <a:pt x="98108" y="12383"/>
                      <a:pt x="83820" y="0"/>
                      <a:pt x="60008" y="0"/>
                    </a:cubicBezTo>
                    <a:cubicBezTo>
                      <a:pt x="48578" y="0"/>
                      <a:pt x="40005" y="1905"/>
                      <a:pt x="31433" y="8573"/>
                    </a:cubicBezTo>
                    <a:lnTo>
                      <a:pt x="23813" y="21908"/>
                    </a:lnTo>
                    <a:lnTo>
                      <a:pt x="23813" y="2858"/>
                    </a:lnTo>
                    <a:lnTo>
                      <a:pt x="0" y="2858"/>
                    </a:lnTo>
                    <a:lnTo>
                      <a:pt x="0" y="116205"/>
                    </a:lnTo>
                    <a:lnTo>
                      <a:pt x="23813" y="116205"/>
                    </a:lnTo>
                    <a:lnTo>
                      <a:pt x="23813" y="65723"/>
                    </a:lnTo>
                    <a:cubicBezTo>
                      <a:pt x="23813" y="30480"/>
                      <a:pt x="37148" y="17145"/>
                      <a:pt x="53340" y="17145"/>
                    </a:cubicBezTo>
                    <a:cubicBezTo>
                      <a:pt x="69533" y="17145"/>
                      <a:pt x="76200" y="25717"/>
                      <a:pt x="77153" y="39052"/>
                    </a:cubicBezTo>
                    <a:cubicBezTo>
                      <a:pt x="77153" y="44767"/>
                      <a:pt x="77153" y="49530"/>
                      <a:pt x="77153" y="55245"/>
                    </a:cubicBezTo>
                    <a:lnTo>
                      <a:pt x="77153" y="116205"/>
                    </a:lnTo>
                    <a:lnTo>
                      <a:pt x="100965" y="116205"/>
                    </a:lnTo>
                    <a:lnTo>
                      <a:pt x="100965" y="52388"/>
                    </a:lnTo>
                    <a:cubicBezTo>
                      <a:pt x="100965" y="42863"/>
                      <a:pt x="100965" y="38100"/>
                      <a:pt x="100013" y="3238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3" name="Vrije vorm: vorm 31">
                <a:extLst>
                  <a:ext uri="{FF2B5EF4-FFF2-40B4-BE49-F238E27FC236}">
                    <a16:creationId xmlns:a16="http://schemas.microsoft.com/office/drawing/2014/main" id="{C8887E0B-CB19-638C-FD4B-6983E120A50F}"/>
                  </a:ext>
                </a:extLst>
              </p:cNvPr>
              <p:cNvSpPr/>
              <p:nvPr/>
            </p:nvSpPr>
            <p:spPr>
              <a:xfrm>
                <a:off x="4184331" y="2814637"/>
                <a:ext cx="110490" cy="153352"/>
              </a:xfrm>
              <a:custGeom>
                <a:avLst/>
                <a:gdLst>
                  <a:gd name="connsiteX0" fmla="*/ 62865 w 110490"/>
                  <a:gd name="connsiteY0" fmla="*/ 63817 h 153352"/>
                  <a:gd name="connsiteX1" fmla="*/ 31432 w 110490"/>
                  <a:gd name="connsiteY1" fmla="*/ 38100 h 153352"/>
                  <a:gd name="connsiteX2" fmla="*/ 56198 w 110490"/>
                  <a:gd name="connsiteY2" fmla="*/ 18098 h 153352"/>
                  <a:gd name="connsiteX3" fmla="*/ 82868 w 110490"/>
                  <a:gd name="connsiteY3" fmla="*/ 39052 h 153352"/>
                  <a:gd name="connsiteX4" fmla="*/ 108585 w 110490"/>
                  <a:gd name="connsiteY4" fmla="*/ 44767 h 153352"/>
                  <a:gd name="connsiteX5" fmla="*/ 57150 w 110490"/>
                  <a:gd name="connsiteY5" fmla="*/ 0 h 153352"/>
                  <a:gd name="connsiteX6" fmla="*/ 6668 w 110490"/>
                  <a:gd name="connsiteY6" fmla="*/ 41910 h 153352"/>
                  <a:gd name="connsiteX7" fmla="*/ 53340 w 110490"/>
                  <a:gd name="connsiteY7" fmla="*/ 84773 h 153352"/>
                  <a:gd name="connsiteX8" fmla="*/ 85725 w 110490"/>
                  <a:gd name="connsiteY8" fmla="*/ 113348 h 153352"/>
                  <a:gd name="connsiteX9" fmla="*/ 58103 w 110490"/>
                  <a:gd name="connsiteY9" fmla="*/ 135255 h 153352"/>
                  <a:gd name="connsiteX10" fmla="*/ 23813 w 110490"/>
                  <a:gd name="connsiteY10" fmla="*/ 107633 h 153352"/>
                  <a:gd name="connsiteX11" fmla="*/ 0 w 110490"/>
                  <a:gd name="connsiteY11" fmla="*/ 107633 h 153352"/>
                  <a:gd name="connsiteX12" fmla="*/ 58103 w 110490"/>
                  <a:gd name="connsiteY12" fmla="*/ 153352 h 153352"/>
                  <a:gd name="connsiteX13" fmla="*/ 110490 w 110490"/>
                  <a:gd name="connsiteY13" fmla="*/ 110490 h 153352"/>
                  <a:gd name="connsiteX14" fmla="*/ 62865 w 110490"/>
                  <a:gd name="connsiteY14" fmla="*/ 63817 h 153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0490" h="153352">
                    <a:moveTo>
                      <a:pt x="62865" y="63817"/>
                    </a:moveTo>
                    <a:cubicBezTo>
                      <a:pt x="40005" y="58102"/>
                      <a:pt x="31432" y="51435"/>
                      <a:pt x="31432" y="38100"/>
                    </a:cubicBezTo>
                    <a:cubicBezTo>
                      <a:pt x="31432" y="23813"/>
                      <a:pt x="41910" y="18098"/>
                      <a:pt x="56198" y="18098"/>
                    </a:cubicBezTo>
                    <a:cubicBezTo>
                      <a:pt x="70485" y="18098"/>
                      <a:pt x="80010" y="25717"/>
                      <a:pt x="82868" y="39052"/>
                    </a:cubicBezTo>
                    <a:cubicBezTo>
                      <a:pt x="92393" y="40005"/>
                      <a:pt x="108585" y="44767"/>
                      <a:pt x="108585" y="44767"/>
                    </a:cubicBezTo>
                    <a:cubicBezTo>
                      <a:pt x="105728" y="19050"/>
                      <a:pt x="89535" y="0"/>
                      <a:pt x="57150" y="0"/>
                    </a:cubicBezTo>
                    <a:cubicBezTo>
                      <a:pt x="29528" y="0"/>
                      <a:pt x="6668" y="16192"/>
                      <a:pt x="6668" y="41910"/>
                    </a:cubicBezTo>
                    <a:cubicBezTo>
                      <a:pt x="6668" y="67627"/>
                      <a:pt x="24765" y="78105"/>
                      <a:pt x="53340" y="84773"/>
                    </a:cubicBezTo>
                    <a:cubicBezTo>
                      <a:pt x="77153" y="90488"/>
                      <a:pt x="85725" y="98108"/>
                      <a:pt x="85725" y="113348"/>
                    </a:cubicBezTo>
                    <a:cubicBezTo>
                      <a:pt x="85725" y="126683"/>
                      <a:pt x="73343" y="135255"/>
                      <a:pt x="58103" y="135255"/>
                    </a:cubicBezTo>
                    <a:cubicBezTo>
                      <a:pt x="40957" y="135255"/>
                      <a:pt x="27623" y="125730"/>
                      <a:pt x="23813" y="107633"/>
                    </a:cubicBezTo>
                    <a:lnTo>
                      <a:pt x="0" y="107633"/>
                    </a:lnTo>
                    <a:cubicBezTo>
                      <a:pt x="2857" y="137160"/>
                      <a:pt x="24765" y="153352"/>
                      <a:pt x="58103" y="153352"/>
                    </a:cubicBezTo>
                    <a:cubicBezTo>
                      <a:pt x="86678" y="153352"/>
                      <a:pt x="110490" y="137160"/>
                      <a:pt x="110490" y="110490"/>
                    </a:cubicBezTo>
                    <a:cubicBezTo>
                      <a:pt x="110490" y="84773"/>
                      <a:pt x="95250" y="70485"/>
                      <a:pt x="62865" y="63817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4" name="Vrije vorm: vorm 32">
                <a:extLst>
                  <a:ext uri="{FF2B5EF4-FFF2-40B4-BE49-F238E27FC236}">
                    <a16:creationId xmlns:a16="http://schemas.microsoft.com/office/drawing/2014/main" id="{EA103052-07DE-8BFF-4473-FB815C112091}"/>
                  </a:ext>
                </a:extLst>
              </p:cNvPr>
              <p:cNvSpPr/>
              <p:nvPr/>
            </p:nvSpPr>
            <p:spPr>
              <a:xfrm>
                <a:off x="4310062" y="2847022"/>
                <a:ext cx="94297" cy="119062"/>
              </a:xfrm>
              <a:custGeom>
                <a:avLst/>
                <a:gdLst>
                  <a:gd name="connsiteX0" fmla="*/ 94298 w 94297"/>
                  <a:gd name="connsiteY0" fmla="*/ 87630 h 119062"/>
                  <a:gd name="connsiteX1" fmla="*/ 94298 w 94297"/>
                  <a:gd name="connsiteY1" fmla="*/ 47625 h 119062"/>
                  <a:gd name="connsiteX2" fmla="*/ 94298 w 94297"/>
                  <a:gd name="connsiteY2" fmla="*/ 47625 h 119062"/>
                  <a:gd name="connsiteX3" fmla="*/ 93345 w 94297"/>
                  <a:gd name="connsiteY3" fmla="*/ 31432 h 119062"/>
                  <a:gd name="connsiteX4" fmla="*/ 50483 w 94297"/>
                  <a:gd name="connsiteY4" fmla="*/ 0 h 119062"/>
                  <a:gd name="connsiteX5" fmla="*/ 8573 w 94297"/>
                  <a:gd name="connsiteY5" fmla="*/ 22860 h 119062"/>
                  <a:gd name="connsiteX6" fmla="*/ 8573 w 94297"/>
                  <a:gd name="connsiteY6" fmla="*/ 22860 h 119062"/>
                  <a:gd name="connsiteX7" fmla="*/ 24765 w 94297"/>
                  <a:gd name="connsiteY7" fmla="*/ 35242 h 119062"/>
                  <a:gd name="connsiteX8" fmla="*/ 37148 w 94297"/>
                  <a:gd name="connsiteY8" fmla="*/ 20955 h 119062"/>
                  <a:gd name="connsiteX9" fmla="*/ 38100 w 94297"/>
                  <a:gd name="connsiteY9" fmla="*/ 20002 h 119062"/>
                  <a:gd name="connsiteX10" fmla="*/ 50483 w 94297"/>
                  <a:gd name="connsiteY10" fmla="*/ 17145 h 119062"/>
                  <a:gd name="connsiteX11" fmla="*/ 70485 w 94297"/>
                  <a:gd name="connsiteY11" fmla="*/ 32385 h 119062"/>
                  <a:gd name="connsiteX12" fmla="*/ 70485 w 94297"/>
                  <a:gd name="connsiteY12" fmla="*/ 47625 h 119062"/>
                  <a:gd name="connsiteX13" fmla="*/ 70485 w 94297"/>
                  <a:gd name="connsiteY13" fmla="*/ 47625 h 119062"/>
                  <a:gd name="connsiteX14" fmla="*/ 62865 w 94297"/>
                  <a:gd name="connsiteY14" fmla="*/ 47625 h 119062"/>
                  <a:gd name="connsiteX15" fmla="*/ 0 w 94297"/>
                  <a:gd name="connsiteY15" fmla="*/ 86677 h 119062"/>
                  <a:gd name="connsiteX16" fmla="*/ 22860 w 94297"/>
                  <a:gd name="connsiteY16" fmla="*/ 117157 h 119062"/>
                  <a:gd name="connsiteX17" fmla="*/ 36195 w 94297"/>
                  <a:gd name="connsiteY17" fmla="*/ 119063 h 119062"/>
                  <a:gd name="connsiteX18" fmla="*/ 63817 w 94297"/>
                  <a:gd name="connsiteY18" fmla="*/ 111442 h 119062"/>
                  <a:gd name="connsiteX19" fmla="*/ 69533 w 94297"/>
                  <a:gd name="connsiteY19" fmla="*/ 99060 h 119062"/>
                  <a:gd name="connsiteX20" fmla="*/ 69533 w 94297"/>
                  <a:gd name="connsiteY20" fmla="*/ 99060 h 119062"/>
                  <a:gd name="connsiteX21" fmla="*/ 69533 w 94297"/>
                  <a:gd name="connsiteY21" fmla="*/ 99060 h 119062"/>
                  <a:gd name="connsiteX22" fmla="*/ 71438 w 94297"/>
                  <a:gd name="connsiteY22" fmla="*/ 115252 h 119062"/>
                  <a:gd name="connsiteX23" fmla="*/ 94298 w 94297"/>
                  <a:gd name="connsiteY23" fmla="*/ 115252 h 119062"/>
                  <a:gd name="connsiteX24" fmla="*/ 94298 w 94297"/>
                  <a:gd name="connsiteY24" fmla="*/ 114300 h 119062"/>
                  <a:gd name="connsiteX25" fmla="*/ 94298 w 94297"/>
                  <a:gd name="connsiteY25" fmla="*/ 87630 h 119062"/>
                  <a:gd name="connsiteX26" fmla="*/ 70485 w 94297"/>
                  <a:gd name="connsiteY26" fmla="*/ 63817 h 119062"/>
                  <a:gd name="connsiteX27" fmla="*/ 70485 w 94297"/>
                  <a:gd name="connsiteY27" fmla="*/ 74295 h 119062"/>
                  <a:gd name="connsiteX28" fmla="*/ 70485 w 94297"/>
                  <a:gd name="connsiteY28" fmla="*/ 74295 h 119062"/>
                  <a:gd name="connsiteX29" fmla="*/ 55245 w 94297"/>
                  <a:gd name="connsiteY29" fmla="*/ 100965 h 119062"/>
                  <a:gd name="connsiteX30" fmla="*/ 44767 w 94297"/>
                  <a:gd name="connsiteY30" fmla="*/ 102870 h 119062"/>
                  <a:gd name="connsiteX31" fmla="*/ 24765 w 94297"/>
                  <a:gd name="connsiteY31" fmla="*/ 85725 h 119062"/>
                  <a:gd name="connsiteX32" fmla="*/ 24765 w 94297"/>
                  <a:gd name="connsiteY32" fmla="*/ 82867 h 119062"/>
                  <a:gd name="connsiteX33" fmla="*/ 37148 w 94297"/>
                  <a:gd name="connsiteY33" fmla="*/ 67627 h 119062"/>
                  <a:gd name="connsiteX34" fmla="*/ 70485 w 94297"/>
                  <a:gd name="connsiteY34" fmla="*/ 63817 h 119062"/>
                  <a:gd name="connsiteX35" fmla="*/ 70485 w 94297"/>
                  <a:gd name="connsiteY35" fmla="*/ 63817 h 119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94297" h="119062">
                    <a:moveTo>
                      <a:pt x="94298" y="87630"/>
                    </a:moveTo>
                    <a:lnTo>
                      <a:pt x="94298" y="47625"/>
                    </a:lnTo>
                    <a:lnTo>
                      <a:pt x="94298" y="47625"/>
                    </a:lnTo>
                    <a:cubicBezTo>
                      <a:pt x="94298" y="41910"/>
                      <a:pt x="94298" y="36195"/>
                      <a:pt x="93345" y="31432"/>
                    </a:cubicBezTo>
                    <a:cubicBezTo>
                      <a:pt x="91440" y="12382"/>
                      <a:pt x="80010" y="0"/>
                      <a:pt x="50483" y="0"/>
                    </a:cubicBezTo>
                    <a:cubicBezTo>
                      <a:pt x="30480" y="0"/>
                      <a:pt x="15240" y="8573"/>
                      <a:pt x="8573" y="22860"/>
                    </a:cubicBezTo>
                    <a:cubicBezTo>
                      <a:pt x="8573" y="22860"/>
                      <a:pt x="8573" y="22860"/>
                      <a:pt x="8573" y="22860"/>
                    </a:cubicBezTo>
                    <a:cubicBezTo>
                      <a:pt x="15240" y="27623"/>
                      <a:pt x="20002" y="31432"/>
                      <a:pt x="24765" y="35242"/>
                    </a:cubicBezTo>
                    <a:cubicBezTo>
                      <a:pt x="27623" y="29527"/>
                      <a:pt x="30480" y="24765"/>
                      <a:pt x="37148" y="20955"/>
                    </a:cubicBezTo>
                    <a:cubicBezTo>
                      <a:pt x="37148" y="20955"/>
                      <a:pt x="38100" y="20002"/>
                      <a:pt x="38100" y="20002"/>
                    </a:cubicBezTo>
                    <a:cubicBezTo>
                      <a:pt x="40958" y="18098"/>
                      <a:pt x="45720" y="17145"/>
                      <a:pt x="50483" y="17145"/>
                    </a:cubicBezTo>
                    <a:cubicBezTo>
                      <a:pt x="63817" y="17145"/>
                      <a:pt x="69533" y="23813"/>
                      <a:pt x="70485" y="32385"/>
                    </a:cubicBezTo>
                    <a:cubicBezTo>
                      <a:pt x="70485" y="36195"/>
                      <a:pt x="70485" y="47625"/>
                      <a:pt x="70485" y="47625"/>
                    </a:cubicBezTo>
                    <a:lnTo>
                      <a:pt x="70485" y="47625"/>
                    </a:lnTo>
                    <a:lnTo>
                      <a:pt x="62865" y="47625"/>
                    </a:lnTo>
                    <a:cubicBezTo>
                      <a:pt x="20002" y="47625"/>
                      <a:pt x="0" y="60960"/>
                      <a:pt x="0" y="86677"/>
                    </a:cubicBezTo>
                    <a:cubicBezTo>
                      <a:pt x="0" y="102870"/>
                      <a:pt x="9525" y="113348"/>
                      <a:pt x="22860" y="117157"/>
                    </a:cubicBezTo>
                    <a:cubicBezTo>
                      <a:pt x="26670" y="118110"/>
                      <a:pt x="31433" y="119063"/>
                      <a:pt x="36195" y="119063"/>
                    </a:cubicBezTo>
                    <a:cubicBezTo>
                      <a:pt x="46673" y="119063"/>
                      <a:pt x="56198" y="117157"/>
                      <a:pt x="63817" y="111442"/>
                    </a:cubicBezTo>
                    <a:lnTo>
                      <a:pt x="69533" y="99060"/>
                    </a:lnTo>
                    <a:lnTo>
                      <a:pt x="69533" y="99060"/>
                    </a:lnTo>
                    <a:lnTo>
                      <a:pt x="69533" y="99060"/>
                    </a:lnTo>
                    <a:lnTo>
                      <a:pt x="71438" y="115252"/>
                    </a:lnTo>
                    <a:lnTo>
                      <a:pt x="94298" y="115252"/>
                    </a:lnTo>
                    <a:cubicBezTo>
                      <a:pt x="94298" y="115252"/>
                      <a:pt x="94298" y="114300"/>
                      <a:pt x="94298" y="114300"/>
                    </a:cubicBezTo>
                    <a:cubicBezTo>
                      <a:pt x="94298" y="103823"/>
                      <a:pt x="94298" y="96202"/>
                      <a:pt x="94298" y="87630"/>
                    </a:cubicBezTo>
                    <a:close/>
                    <a:moveTo>
                      <a:pt x="70485" y="63817"/>
                    </a:moveTo>
                    <a:lnTo>
                      <a:pt x="70485" y="74295"/>
                    </a:lnTo>
                    <a:lnTo>
                      <a:pt x="70485" y="74295"/>
                    </a:lnTo>
                    <a:cubicBezTo>
                      <a:pt x="70485" y="87630"/>
                      <a:pt x="64770" y="97155"/>
                      <a:pt x="55245" y="100965"/>
                    </a:cubicBezTo>
                    <a:cubicBezTo>
                      <a:pt x="52388" y="101917"/>
                      <a:pt x="48577" y="102870"/>
                      <a:pt x="44767" y="102870"/>
                    </a:cubicBezTo>
                    <a:cubicBezTo>
                      <a:pt x="32385" y="102870"/>
                      <a:pt x="24765" y="97155"/>
                      <a:pt x="24765" y="85725"/>
                    </a:cubicBezTo>
                    <a:cubicBezTo>
                      <a:pt x="24765" y="84773"/>
                      <a:pt x="24765" y="83820"/>
                      <a:pt x="24765" y="82867"/>
                    </a:cubicBezTo>
                    <a:cubicBezTo>
                      <a:pt x="25717" y="76200"/>
                      <a:pt x="30480" y="71438"/>
                      <a:pt x="37148" y="67627"/>
                    </a:cubicBezTo>
                    <a:cubicBezTo>
                      <a:pt x="45720" y="63817"/>
                      <a:pt x="57150" y="62865"/>
                      <a:pt x="70485" y="63817"/>
                    </a:cubicBezTo>
                    <a:lnTo>
                      <a:pt x="70485" y="63817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7" name="Vrije vorm: vorm 25">
              <a:extLst>
                <a:ext uri="{FF2B5EF4-FFF2-40B4-BE49-F238E27FC236}">
                  <a16:creationId xmlns:a16="http://schemas.microsoft.com/office/drawing/2014/main" id="{C5D85640-B21B-461E-86F1-AC866DCE0B88}"/>
                </a:ext>
              </a:extLst>
            </p:cNvPr>
            <p:cNvSpPr/>
            <p:nvPr/>
          </p:nvSpPr>
          <p:spPr>
            <a:xfrm>
              <a:off x="4293869" y="2333625"/>
              <a:ext cx="513397" cy="401002"/>
            </a:xfrm>
            <a:custGeom>
              <a:avLst/>
              <a:gdLst>
                <a:gd name="connsiteX0" fmla="*/ 302895 w 513397"/>
                <a:gd name="connsiteY0" fmla="*/ 137160 h 401002"/>
                <a:gd name="connsiteX1" fmla="*/ 380047 w 513397"/>
                <a:gd name="connsiteY1" fmla="*/ 219075 h 401002"/>
                <a:gd name="connsiteX2" fmla="*/ 359092 w 513397"/>
                <a:gd name="connsiteY2" fmla="*/ 237173 h 401002"/>
                <a:gd name="connsiteX3" fmla="*/ 280035 w 513397"/>
                <a:gd name="connsiteY3" fmla="*/ 101918 h 401002"/>
                <a:gd name="connsiteX4" fmla="*/ 240030 w 513397"/>
                <a:gd name="connsiteY4" fmla="*/ 50482 h 401002"/>
                <a:gd name="connsiteX5" fmla="*/ 23813 w 513397"/>
                <a:gd name="connsiteY5" fmla="*/ 0 h 401002"/>
                <a:gd name="connsiteX6" fmla="*/ 153352 w 513397"/>
                <a:gd name="connsiteY6" fmla="*/ 44768 h 401002"/>
                <a:gd name="connsiteX7" fmla="*/ 142875 w 513397"/>
                <a:gd name="connsiteY7" fmla="*/ 62865 h 401002"/>
                <a:gd name="connsiteX8" fmla="*/ 0 w 513397"/>
                <a:gd name="connsiteY8" fmla="*/ 39053 h 401002"/>
                <a:gd name="connsiteX9" fmla="*/ 134302 w 513397"/>
                <a:gd name="connsiteY9" fmla="*/ 81915 h 401002"/>
                <a:gd name="connsiteX10" fmla="*/ 128588 w 513397"/>
                <a:gd name="connsiteY10" fmla="*/ 97155 h 401002"/>
                <a:gd name="connsiteX11" fmla="*/ 4763 w 513397"/>
                <a:gd name="connsiteY11" fmla="*/ 85725 h 401002"/>
                <a:gd name="connsiteX12" fmla="*/ 124777 w 513397"/>
                <a:gd name="connsiteY12" fmla="*/ 114300 h 401002"/>
                <a:gd name="connsiteX13" fmla="*/ 120967 w 513397"/>
                <a:gd name="connsiteY13" fmla="*/ 129540 h 401002"/>
                <a:gd name="connsiteX14" fmla="*/ 39052 w 513397"/>
                <a:gd name="connsiteY14" fmla="*/ 129540 h 401002"/>
                <a:gd name="connsiteX15" fmla="*/ 98107 w 513397"/>
                <a:gd name="connsiteY15" fmla="*/ 150495 h 401002"/>
                <a:gd name="connsiteX16" fmla="*/ 179070 w 513397"/>
                <a:gd name="connsiteY16" fmla="*/ 180975 h 401002"/>
                <a:gd name="connsiteX17" fmla="*/ 299085 w 513397"/>
                <a:gd name="connsiteY17" fmla="*/ 280035 h 401002"/>
                <a:gd name="connsiteX18" fmla="*/ 338138 w 513397"/>
                <a:gd name="connsiteY18" fmla="*/ 274320 h 401002"/>
                <a:gd name="connsiteX19" fmla="*/ 265747 w 513397"/>
                <a:gd name="connsiteY19" fmla="*/ 320993 h 401002"/>
                <a:gd name="connsiteX20" fmla="*/ 222885 w 513397"/>
                <a:gd name="connsiteY20" fmla="*/ 374333 h 401002"/>
                <a:gd name="connsiteX21" fmla="*/ 193357 w 513397"/>
                <a:gd name="connsiteY21" fmla="*/ 401003 h 401002"/>
                <a:gd name="connsiteX22" fmla="*/ 275272 w 513397"/>
                <a:gd name="connsiteY22" fmla="*/ 386715 h 401002"/>
                <a:gd name="connsiteX23" fmla="*/ 428625 w 513397"/>
                <a:gd name="connsiteY23" fmla="*/ 240983 h 401002"/>
                <a:gd name="connsiteX24" fmla="*/ 370522 w 513397"/>
                <a:gd name="connsiteY24" fmla="*/ 166688 h 401002"/>
                <a:gd name="connsiteX25" fmla="*/ 371475 w 513397"/>
                <a:gd name="connsiteY25" fmla="*/ 164783 h 401002"/>
                <a:gd name="connsiteX26" fmla="*/ 448628 w 513397"/>
                <a:gd name="connsiteY26" fmla="*/ 200977 h 401002"/>
                <a:gd name="connsiteX27" fmla="*/ 501015 w 513397"/>
                <a:gd name="connsiteY27" fmla="*/ 214313 h 401002"/>
                <a:gd name="connsiteX28" fmla="*/ 373380 w 513397"/>
                <a:gd name="connsiteY28" fmla="*/ 149543 h 401002"/>
                <a:gd name="connsiteX29" fmla="*/ 353378 w 513397"/>
                <a:gd name="connsiteY29" fmla="*/ 138113 h 401002"/>
                <a:gd name="connsiteX30" fmla="*/ 360997 w 513397"/>
                <a:gd name="connsiteY30" fmla="*/ 129540 h 401002"/>
                <a:gd name="connsiteX31" fmla="*/ 356235 w 513397"/>
                <a:gd name="connsiteY31" fmla="*/ 120015 h 401002"/>
                <a:gd name="connsiteX32" fmla="*/ 363855 w 513397"/>
                <a:gd name="connsiteY32" fmla="*/ 112395 h 401002"/>
                <a:gd name="connsiteX33" fmla="*/ 372428 w 513397"/>
                <a:gd name="connsiteY33" fmla="*/ 120015 h 401002"/>
                <a:gd name="connsiteX34" fmla="*/ 379095 w 513397"/>
                <a:gd name="connsiteY34" fmla="*/ 128588 h 401002"/>
                <a:gd name="connsiteX35" fmla="*/ 506730 w 513397"/>
                <a:gd name="connsiteY35" fmla="*/ 213360 h 401002"/>
                <a:gd name="connsiteX36" fmla="*/ 506730 w 513397"/>
                <a:gd name="connsiteY36" fmla="*/ 219075 h 401002"/>
                <a:gd name="connsiteX37" fmla="*/ 506730 w 513397"/>
                <a:gd name="connsiteY37" fmla="*/ 219075 h 401002"/>
                <a:gd name="connsiteX38" fmla="*/ 513397 w 513397"/>
                <a:gd name="connsiteY38" fmla="*/ 212408 h 401002"/>
                <a:gd name="connsiteX39" fmla="*/ 510540 w 513397"/>
                <a:gd name="connsiteY39" fmla="*/ 206693 h 401002"/>
                <a:gd name="connsiteX40" fmla="*/ 364807 w 513397"/>
                <a:gd name="connsiteY40" fmla="*/ 100965 h 401002"/>
                <a:gd name="connsiteX41" fmla="*/ 332422 w 513397"/>
                <a:gd name="connsiteY41" fmla="*/ 94298 h 401002"/>
                <a:gd name="connsiteX42" fmla="*/ 332422 w 513397"/>
                <a:gd name="connsiteY42" fmla="*/ 98107 h 401002"/>
                <a:gd name="connsiteX43" fmla="*/ 319088 w 513397"/>
                <a:gd name="connsiteY43" fmla="*/ 98107 h 401002"/>
                <a:gd name="connsiteX44" fmla="*/ 321945 w 513397"/>
                <a:gd name="connsiteY44" fmla="*/ 102870 h 401002"/>
                <a:gd name="connsiteX45" fmla="*/ 309563 w 513397"/>
                <a:gd name="connsiteY45" fmla="*/ 104775 h 401002"/>
                <a:gd name="connsiteX46" fmla="*/ 314325 w 513397"/>
                <a:gd name="connsiteY46" fmla="*/ 111443 h 401002"/>
                <a:gd name="connsiteX47" fmla="*/ 304800 w 513397"/>
                <a:gd name="connsiteY47" fmla="*/ 115252 h 401002"/>
                <a:gd name="connsiteX48" fmla="*/ 309563 w 513397"/>
                <a:gd name="connsiteY48" fmla="*/ 122873 h 401002"/>
                <a:gd name="connsiteX49" fmla="*/ 301942 w 513397"/>
                <a:gd name="connsiteY49" fmla="*/ 125730 h 401002"/>
                <a:gd name="connsiteX50" fmla="*/ 305753 w 513397"/>
                <a:gd name="connsiteY50" fmla="*/ 132398 h 401002"/>
                <a:gd name="connsiteX51" fmla="*/ 302895 w 513397"/>
                <a:gd name="connsiteY51" fmla="*/ 137160 h 401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513397" h="401002">
                  <a:moveTo>
                    <a:pt x="302895" y="137160"/>
                  </a:moveTo>
                  <a:cubicBezTo>
                    <a:pt x="302895" y="181927"/>
                    <a:pt x="380047" y="184785"/>
                    <a:pt x="380047" y="219075"/>
                  </a:cubicBezTo>
                  <a:cubicBezTo>
                    <a:pt x="380047" y="231458"/>
                    <a:pt x="368617" y="237173"/>
                    <a:pt x="359092" y="237173"/>
                  </a:cubicBezTo>
                  <a:cubicBezTo>
                    <a:pt x="313372" y="237173"/>
                    <a:pt x="287655" y="173355"/>
                    <a:pt x="280035" y="101918"/>
                  </a:cubicBezTo>
                  <a:cubicBezTo>
                    <a:pt x="277178" y="75248"/>
                    <a:pt x="266700" y="61913"/>
                    <a:pt x="240030" y="50482"/>
                  </a:cubicBezTo>
                  <a:cubicBezTo>
                    <a:pt x="176213" y="23813"/>
                    <a:pt x="81915" y="8572"/>
                    <a:pt x="23813" y="0"/>
                  </a:cubicBezTo>
                  <a:cubicBezTo>
                    <a:pt x="30480" y="25718"/>
                    <a:pt x="117157" y="40957"/>
                    <a:pt x="153352" y="44768"/>
                  </a:cubicBezTo>
                  <a:cubicBezTo>
                    <a:pt x="150495" y="49530"/>
                    <a:pt x="145732" y="58102"/>
                    <a:pt x="142875" y="62865"/>
                  </a:cubicBezTo>
                  <a:cubicBezTo>
                    <a:pt x="106680" y="53340"/>
                    <a:pt x="44767" y="44768"/>
                    <a:pt x="0" y="39053"/>
                  </a:cubicBezTo>
                  <a:cubicBezTo>
                    <a:pt x="14288" y="67627"/>
                    <a:pt x="80963" y="72390"/>
                    <a:pt x="134302" y="81915"/>
                  </a:cubicBezTo>
                  <a:lnTo>
                    <a:pt x="128588" y="97155"/>
                  </a:lnTo>
                  <a:cubicBezTo>
                    <a:pt x="87630" y="90488"/>
                    <a:pt x="44767" y="85725"/>
                    <a:pt x="4763" y="85725"/>
                  </a:cubicBezTo>
                  <a:cubicBezTo>
                    <a:pt x="20002" y="108585"/>
                    <a:pt x="80963" y="113348"/>
                    <a:pt x="124777" y="114300"/>
                  </a:cubicBezTo>
                  <a:lnTo>
                    <a:pt x="120967" y="129540"/>
                  </a:lnTo>
                  <a:cubicBezTo>
                    <a:pt x="95250" y="128588"/>
                    <a:pt x="66675" y="128588"/>
                    <a:pt x="39052" y="129540"/>
                  </a:cubicBezTo>
                  <a:cubicBezTo>
                    <a:pt x="48577" y="145733"/>
                    <a:pt x="74295" y="148590"/>
                    <a:pt x="98107" y="150495"/>
                  </a:cubicBezTo>
                  <a:cubicBezTo>
                    <a:pt x="123825" y="153352"/>
                    <a:pt x="164782" y="157163"/>
                    <a:pt x="179070" y="180975"/>
                  </a:cubicBezTo>
                  <a:cubicBezTo>
                    <a:pt x="214313" y="236220"/>
                    <a:pt x="241935" y="280035"/>
                    <a:pt x="299085" y="280035"/>
                  </a:cubicBezTo>
                  <a:cubicBezTo>
                    <a:pt x="316230" y="280035"/>
                    <a:pt x="330517" y="277178"/>
                    <a:pt x="338138" y="274320"/>
                  </a:cubicBezTo>
                  <a:cubicBezTo>
                    <a:pt x="333375" y="293370"/>
                    <a:pt x="289560" y="283845"/>
                    <a:pt x="265747" y="320993"/>
                  </a:cubicBezTo>
                  <a:cubicBezTo>
                    <a:pt x="251460" y="342900"/>
                    <a:pt x="251460" y="367665"/>
                    <a:pt x="222885" y="374333"/>
                  </a:cubicBezTo>
                  <a:cubicBezTo>
                    <a:pt x="204788" y="379095"/>
                    <a:pt x="193357" y="386715"/>
                    <a:pt x="193357" y="401003"/>
                  </a:cubicBezTo>
                  <a:cubicBezTo>
                    <a:pt x="222885" y="400050"/>
                    <a:pt x="244792" y="396240"/>
                    <a:pt x="275272" y="386715"/>
                  </a:cubicBezTo>
                  <a:cubicBezTo>
                    <a:pt x="384810" y="353378"/>
                    <a:pt x="428625" y="291465"/>
                    <a:pt x="428625" y="240983"/>
                  </a:cubicBezTo>
                  <a:cubicBezTo>
                    <a:pt x="428625" y="213360"/>
                    <a:pt x="413385" y="185738"/>
                    <a:pt x="370522" y="166688"/>
                  </a:cubicBezTo>
                  <a:lnTo>
                    <a:pt x="371475" y="164783"/>
                  </a:lnTo>
                  <a:cubicBezTo>
                    <a:pt x="386715" y="167640"/>
                    <a:pt x="433388" y="194310"/>
                    <a:pt x="448628" y="200977"/>
                  </a:cubicBezTo>
                  <a:cubicBezTo>
                    <a:pt x="467678" y="209550"/>
                    <a:pt x="483870" y="214313"/>
                    <a:pt x="501015" y="214313"/>
                  </a:cubicBezTo>
                  <a:cubicBezTo>
                    <a:pt x="454342" y="182880"/>
                    <a:pt x="412432" y="161925"/>
                    <a:pt x="373380" y="149543"/>
                  </a:cubicBezTo>
                  <a:cubicBezTo>
                    <a:pt x="361950" y="145733"/>
                    <a:pt x="353378" y="142875"/>
                    <a:pt x="353378" y="138113"/>
                  </a:cubicBezTo>
                  <a:cubicBezTo>
                    <a:pt x="353378" y="133350"/>
                    <a:pt x="360997" y="133350"/>
                    <a:pt x="360997" y="129540"/>
                  </a:cubicBezTo>
                  <a:cubicBezTo>
                    <a:pt x="360997" y="126682"/>
                    <a:pt x="356235" y="125730"/>
                    <a:pt x="356235" y="120015"/>
                  </a:cubicBezTo>
                  <a:cubicBezTo>
                    <a:pt x="356235" y="116205"/>
                    <a:pt x="359092" y="112395"/>
                    <a:pt x="363855" y="112395"/>
                  </a:cubicBezTo>
                  <a:cubicBezTo>
                    <a:pt x="368617" y="112395"/>
                    <a:pt x="371475" y="115252"/>
                    <a:pt x="372428" y="120015"/>
                  </a:cubicBezTo>
                  <a:cubicBezTo>
                    <a:pt x="373380" y="122873"/>
                    <a:pt x="374332" y="126682"/>
                    <a:pt x="379095" y="128588"/>
                  </a:cubicBezTo>
                  <a:cubicBezTo>
                    <a:pt x="418147" y="147638"/>
                    <a:pt x="472440" y="185738"/>
                    <a:pt x="506730" y="213360"/>
                  </a:cubicBezTo>
                  <a:lnTo>
                    <a:pt x="506730" y="219075"/>
                  </a:lnTo>
                  <a:lnTo>
                    <a:pt x="506730" y="219075"/>
                  </a:lnTo>
                  <a:cubicBezTo>
                    <a:pt x="510540" y="219075"/>
                    <a:pt x="513397" y="215265"/>
                    <a:pt x="513397" y="212408"/>
                  </a:cubicBezTo>
                  <a:cubicBezTo>
                    <a:pt x="513397" y="210502"/>
                    <a:pt x="512445" y="207645"/>
                    <a:pt x="510540" y="206693"/>
                  </a:cubicBezTo>
                  <a:cubicBezTo>
                    <a:pt x="486728" y="184785"/>
                    <a:pt x="417195" y="122873"/>
                    <a:pt x="364807" y="100965"/>
                  </a:cubicBezTo>
                  <a:cubicBezTo>
                    <a:pt x="353378" y="96202"/>
                    <a:pt x="340995" y="94298"/>
                    <a:pt x="332422" y="94298"/>
                  </a:cubicBezTo>
                  <a:lnTo>
                    <a:pt x="332422" y="98107"/>
                  </a:lnTo>
                  <a:lnTo>
                    <a:pt x="319088" y="98107"/>
                  </a:lnTo>
                  <a:lnTo>
                    <a:pt x="321945" y="102870"/>
                  </a:lnTo>
                  <a:lnTo>
                    <a:pt x="309563" y="104775"/>
                  </a:lnTo>
                  <a:lnTo>
                    <a:pt x="314325" y="111443"/>
                  </a:lnTo>
                  <a:lnTo>
                    <a:pt x="304800" y="115252"/>
                  </a:lnTo>
                  <a:lnTo>
                    <a:pt x="309563" y="122873"/>
                  </a:lnTo>
                  <a:lnTo>
                    <a:pt x="301942" y="125730"/>
                  </a:lnTo>
                  <a:lnTo>
                    <a:pt x="305753" y="132398"/>
                  </a:lnTo>
                  <a:lnTo>
                    <a:pt x="302895" y="13716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pic>
        <p:nvPicPr>
          <p:cNvPr id="25" name="Afbeelding 17">
            <a:extLst>
              <a:ext uri="{FF2B5EF4-FFF2-40B4-BE49-F238E27FC236}">
                <a16:creationId xmlns:a16="http://schemas.microsoft.com/office/drawing/2014/main" id="{EA2D78C3-AEF7-F9FA-17B8-031149A0FE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6385" y="1281283"/>
            <a:ext cx="943200" cy="534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2213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C1143-3FD3-9AAB-440F-A0E527515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By implementing model guided personalized donation frequencies: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31AEE8-89BB-28C5-CD40-B3E2BC06E2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42908"/>
            <a:ext cx="10515600" cy="4330127"/>
          </a:xfrm>
        </p:spPr>
        <p:txBody>
          <a:bodyPr/>
          <a:lstStyle/>
          <a:p>
            <a:r>
              <a:rPr lang="en-US" dirty="0"/>
              <a:t>We keep donors’ ferritin levels at sufficient levels</a:t>
            </a:r>
          </a:p>
          <a:p>
            <a:r>
              <a:rPr lang="en-US" dirty="0"/>
              <a:t>We reduce the number of ferritin deferrals </a:t>
            </a:r>
          </a:p>
          <a:p>
            <a:pPr lvl="1"/>
            <a:r>
              <a:rPr lang="en-US" dirty="0"/>
              <a:t>And possibly also Hb deferrals*</a:t>
            </a:r>
          </a:p>
          <a:p>
            <a:r>
              <a:rPr lang="en-US" dirty="0"/>
              <a:t>By implementing this policy for new whole-blood donors we lose at most 3% of whole-blood donations per year (see my poster for details)</a:t>
            </a:r>
          </a:p>
          <a:p>
            <a:pPr lvl="1"/>
            <a:r>
              <a:rPr lang="en-US" dirty="0"/>
              <a:t>By reducing the number of deferrals, we probably* retain more donors</a:t>
            </a:r>
          </a:p>
          <a:p>
            <a:endParaRPr lang="en-US" dirty="0"/>
          </a:p>
          <a:p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AE862B-3A2E-66A6-79F0-18E46B049150}"/>
              </a:ext>
            </a:extLst>
          </p:cNvPr>
          <p:cNvSpPr txBox="1"/>
          <p:nvPr/>
        </p:nvSpPr>
        <p:spPr>
          <a:xfrm>
            <a:off x="9252642" y="5657671"/>
            <a:ext cx="29393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*Future studies to estimate this more precisely. The implementation will be evaluated after 2 years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3843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D2FAC-4A35-1FF6-73E2-3FD5BD0BE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7869"/>
            <a:ext cx="10386527" cy="1325563"/>
          </a:xfrm>
        </p:spPr>
        <p:txBody>
          <a:bodyPr/>
          <a:lstStyle/>
          <a:p>
            <a:r>
              <a:rPr lang="en-US" dirty="0"/>
              <a:t>Checkout the model in our webapp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650E6B-F3A6-594A-649F-692AA75FCA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0658" y="2221338"/>
            <a:ext cx="3509992" cy="35099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53A5E30-F936-FD0B-DF8A-F61786E53D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6000" y="1773509"/>
            <a:ext cx="3837649" cy="466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2132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132686A-D083-AEDD-FEB5-14C46CBE7DCA}"/>
              </a:ext>
            </a:extLst>
          </p:cNvPr>
          <p:cNvSpPr txBox="1"/>
          <p:nvPr/>
        </p:nvSpPr>
        <p:spPr>
          <a:xfrm>
            <a:off x="5409667" y="3126865"/>
            <a:ext cx="6413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Backup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25155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50BF6A6-D003-E9D3-537C-DCBA40FF1C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8989396"/>
              </p:ext>
            </p:extLst>
          </p:nvPr>
        </p:nvGraphicFramePr>
        <p:xfrm>
          <a:off x="976226" y="1636173"/>
          <a:ext cx="3878580" cy="4690872"/>
        </p:xfrm>
        <a:graphic>
          <a:graphicData uri="http://schemas.openxmlformats.org/drawingml/2006/table">
            <a:tbl>
              <a:tblPr/>
              <a:tblGrid>
                <a:gridCol w="646430">
                  <a:extLst>
                    <a:ext uri="{9D8B030D-6E8A-4147-A177-3AD203B41FA5}">
                      <a16:colId xmlns:a16="http://schemas.microsoft.com/office/drawing/2014/main" val="401605934"/>
                    </a:ext>
                  </a:extLst>
                </a:gridCol>
                <a:gridCol w="643678">
                  <a:extLst>
                    <a:ext uri="{9D8B030D-6E8A-4147-A177-3AD203B41FA5}">
                      <a16:colId xmlns:a16="http://schemas.microsoft.com/office/drawing/2014/main" val="2414575278"/>
                    </a:ext>
                  </a:extLst>
                </a:gridCol>
                <a:gridCol w="649182">
                  <a:extLst>
                    <a:ext uri="{9D8B030D-6E8A-4147-A177-3AD203B41FA5}">
                      <a16:colId xmlns:a16="http://schemas.microsoft.com/office/drawing/2014/main" val="2096143054"/>
                    </a:ext>
                  </a:extLst>
                </a:gridCol>
                <a:gridCol w="646430">
                  <a:extLst>
                    <a:ext uri="{9D8B030D-6E8A-4147-A177-3AD203B41FA5}">
                      <a16:colId xmlns:a16="http://schemas.microsoft.com/office/drawing/2014/main" val="1211141760"/>
                    </a:ext>
                  </a:extLst>
                </a:gridCol>
                <a:gridCol w="646430">
                  <a:extLst>
                    <a:ext uri="{9D8B030D-6E8A-4147-A177-3AD203B41FA5}">
                      <a16:colId xmlns:a16="http://schemas.microsoft.com/office/drawing/2014/main" val="274044178"/>
                    </a:ext>
                  </a:extLst>
                </a:gridCol>
                <a:gridCol w="646430">
                  <a:extLst>
                    <a:ext uri="{9D8B030D-6E8A-4147-A177-3AD203B41FA5}">
                      <a16:colId xmlns:a16="http://schemas.microsoft.com/office/drawing/2014/main" val="2365523815"/>
                    </a:ext>
                  </a:extLst>
                </a:gridCol>
              </a:tblGrid>
              <a:tr h="376752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200" b="1" dirty="0">
                          <a:effectLst/>
                        </a:rPr>
                        <a:t>Start ferritin</a:t>
                      </a:r>
                      <a:endParaRPr lang="en-GB" sz="1200" b="1" dirty="0">
                        <a:effectLst/>
                      </a:endParaRPr>
                    </a:p>
                  </a:txBody>
                  <a:tcPr marL="68580" marR="68580" marT="41148" marB="41148" anchor="ctr">
                    <a:lnL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7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200" b="1" dirty="0">
                          <a:effectLst/>
                        </a:rPr>
                        <a:t>1</a:t>
                      </a:r>
                      <a:endParaRPr lang="en-GB" sz="1200" b="1" dirty="0">
                        <a:effectLst/>
                      </a:endParaRPr>
                    </a:p>
                  </a:txBody>
                  <a:tcPr marL="68580" marR="68580" marT="41148" marB="41148" anchor="ctr">
                    <a:lnL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7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200" b="1" dirty="0">
                          <a:effectLst/>
                        </a:rPr>
                        <a:t>2</a:t>
                      </a:r>
                      <a:endParaRPr lang="en-GB" sz="1200" b="1" dirty="0">
                        <a:effectLst/>
                      </a:endParaRPr>
                    </a:p>
                  </a:txBody>
                  <a:tcPr marL="68580" marR="68580" marT="41148" marB="41148" anchor="ctr">
                    <a:lnL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7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200" b="1" dirty="0">
                          <a:effectLst/>
                        </a:rPr>
                        <a:t>3</a:t>
                      </a:r>
                      <a:endParaRPr lang="en-GB" sz="1200" b="1" dirty="0">
                        <a:effectLst/>
                      </a:endParaRPr>
                    </a:p>
                  </a:txBody>
                  <a:tcPr marL="68580" marR="68580" marT="41148" marB="41148" anchor="ctr">
                    <a:lnL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7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200" b="1" dirty="0">
                          <a:effectLst/>
                        </a:rPr>
                        <a:t>4</a:t>
                      </a:r>
                      <a:endParaRPr lang="en-GB" sz="1200" b="1" dirty="0">
                        <a:effectLst/>
                      </a:endParaRPr>
                    </a:p>
                  </a:txBody>
                  <a:tcPr marL="68580" marR="68580" marT="41148" marB="41148" anchor="ctr">
                    <a:lnL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7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200" b="1" dirty="0">
                          <a:effectLst/>
                        </a:rPr>
                        <a:t>5</a:t>
                      </a:r>
                      <a:endParaRPr lang="en-GB" sz="1200" b="1" dirty="0">
                        <a:effectLst/>
                      </a:endParaRPr>
                    </a:p>
                  </a:txBody>
                  <a:tcPr marL="68580" marR="68580" marT="41148" marB="41148" anchor="ctr">
                    <a:lnL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7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2150134"/>
                  </a:ext>
                </a:extLst>
              </a:tr>
              <a:tr h="22874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 b="1">
                          <a:effectLst/>
                        </a:rPr>
                        <a:t>20</a:t>
                      </a:r>
                    </a:p>
                  </a:txBody>
                  <a:tcPr marL="68580" marR="68580" marT="41148" marB="41148" anchor="ctr">
                    <a:lnL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>
                          <a:effectLst/>
                        </a:rPr>
                        <a:t>17</a:t>
                      </a:r>
                    </a:p>
                  </a:txBody>
                  <a:tcPr marL="68580" marR="68580" marT="41148" marB="41148" anchor="ctr">
                    <a:lnL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5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>
                          <a:effectLst/>
                        </a:rPr>
                        <a:t>11</a:t>
                      </a:r>
                    </a:p>
                  </a:txBody>
                  <a:tcPr marL="68580" marR="68580" marT="41148" marB="41148" anchor="ctr">
                    <a:lnL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>
                          <a:effectLst/>
                        </a:rPr>
                        <a:t>8</a:t>
                      </a:r>
                    </a:p>
                  </a:txBody>
                  <a:tcPr marL="68580" marR="68580" marT="41148" marB="41148" anchor="ctr">
                    <a:lnL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>
                          <a:effectLst/>
                        </a:rPr>
                        <a:t>7</a:t>
                      </a:r>
                    </a:p>
                  </a:txBody>
                  <a:tcPr marL="68580" marR="68580" marT="41148" marB="41148" anchor="ctr">
                    <a:lnL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>
                          <a:effectLst/>
                        </a:rPr>
                        <a:t>5</a:t>
                      </a:r>
                    </a:p>
                  </a:txBody>
                  <a:tcPr marL="68580" marR="68580" marT="41148" marB="41148" anchor="ctr">
                    <a:lnL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9173955"/>
                  </a:ext>
                </a:extLst>
              </a:tr>
              <a:tr h="22874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 b="1">
                          <a:effectLst/>
                        </a:rPr>
                        <a:t>25</a:t>
                      </a:r>
                    </a:p>
                  </a:txBody>
                  <a:tcPr marL="68580" marR="68580" marT="41148" marB="41148" anchor="ctr">
                    <a:lnL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>
                          <a:effectLst/>
                        </a:rPr>
                        <a:t>21</a:t>
                      </a:r>
                    </a:p>
                  </a:txBody>
                  <a:tcPr marL="68580" marR="68580" marT="41148" marB="41148" anchor="ctr">
                    <a:lnL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5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>
                          <a:effectLst/>
                        </a:rPr>
                        <a:t>14</a:t>
                      </a:r>
                    </a:p>
                  </a:txBody>
                  <a:tcPr marL="68580" marR="68580" marT="41148" marB="41148" anchor="ctr">
                    <a:lnL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4C4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>
                          <a:effectLst/>
                        </a:rPr>
                        <a:t>10</a:t>
                      </a:r>
                    </a:p>
                  </a:txBody>
                  <a:tcPr marL="68580" marR="68580" marT="41148" marB="41148" anchor="ctr">
                    <a:lnL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>
                          <a:effectLst/>
                        </a:rPr>
                        <a:t>8</a:t>
                      </a:r>
                    </a:p>
                  </a:txBody>
                  <a:tcPr marL="68580" marR="68580" marT="41148" marB="41148" anchor="ctr">
                    <a:lnL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>
                          <a:effectLst/>
                        </a:rPr>
                        <a:t>6</a:t>
                      </a:r>
                    </a:p>
                  </a:txBody>
                  <a:tcPr marL="68580" marR="68580" marT="41148" marB="41148" anchor="ctr">
                    <a:lnL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5636202"/>
                  </a:ext>
                </a:extLst>
              </a:tr>
              <a:tr h="22874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 b="1">
                          <a:effectLst/>
                        </a:rPr>
                        <a:t>30</a:t>
                      </a:r>
                    </a:p>
                  </a:txBody>
                  <a:tcPr marL="68580" marR="68580" marT="41148" marB="41148" anchor="ctr">
                    <a:lnL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>
                          <a:effectLst/>
                        </a:rPr>
                        <a:t>25</a:t>
                      </a:r>
                    </a:p>
                  </a:txBody>
                  <a:tcPr marL="68580" marR="68580" marT="41148" marB="41148" anchor="ctr">
                    <a:lnL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5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>
                          <a:effectLst/>
                        </a:rPr>
                        <a:t>17</a:t>
                      </a:r>
                    </a:p>
                  </a:txBody>
                  <a:tcPr marL="68580" marR="68580" marT="41148" marB="41148" anchor="ctr">
                    <a:lnL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5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>
                          <a:effectLst/>
                        </a:rPr>
                        <a:t>12</a:t>
                      </a:r>
                    </a:p>
                  </a:txBody>
                  <a:tcPr marL="68580" marR="68580" marT="41148" marB="41148" anchor="ctr">
                    <a:lnL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>
                          <a:effectLst/>
                        </a:rPr>
                        <a:t>9</a:t>
                      </a:r>
                    </a:p>
                  </a:txBody>
                  <a:tcPr marL="68580" marR="68580" marT="41148" marB="41148" anchor="ctr">
                    <a:lnL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>
                          <a:effectLst/>
                        </a:rPr>
                        <a:t>7</a:t>
                      </a:r>
                    </a:p>
                  </a:txBody>
                  <a:tcPr marL="68580" marR="68580" marT="41148" marB="41148" anchor="ctr">
                    <a:lnL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3867515"/>
                  </a:ext>
                </a:extLst>
              </a:tr>
              <a:tr h="22874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 b="1">
                          <a:effectLst/>
                        </a:rPr>
                        <a:t>40</a:t>
                      </a:r>
                    </a:p>
                  </a:txBody>
                  <a:tcPr marL="68580" marR="68580" marT="41148" marB="41148" anchor="ctr">
                    <a:lnL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>
                          <a:effectLst/>
                        </a:rPr>
                        <a:t>34</a:t>
                      </a:r>
                    </a:p>
                  </a:txBody>
                  <a:tcPr marL="68580" marR="68580" marT="41148" marB="41148" anchor="ctr">
                    <a:lnL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>
                          <a:effectLst/>
                        </a:rPr>
                        <a:t>22</a:t>
                      </a:r>
                    </a:p>
                  </a:txBody>
                  <a:tcPr marL="68580" marR="68580" marT="41148" marB="41148" anchor="ctr">
                    <a:lnL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5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>
                          <a:effectLst/>
                        </a:rPr>
                        <a:t>15</a:t>
                      </a:r>
                    </a:p>
                  </a:txBody>
                  <a:tcPr marL="68580" marR="68580" marT="41148" marB="41148" anchor="ctr">
                    <a:lnL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4C4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>
                          <a:effectLst/>
                        </a:rPr>
                        <a:t>11</a:t>
                      </a:r>
                    </a:p>
                  </a:txBody>
                  <a:tcPr marL="68580" marR="68580" marT="41148" marB="41148" anchor="ctr">
                    <a:lnL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>
                          <a:effectLst/>
                        </a:rPr>
                        <a:t>8</a:t>
                      </a:r>
                    </a:p>
                  </a:txBody>
                  <a:tcPr marL="68580" marR="68580" marT="41148" marB="41148" anchor="ctr">
                    <a:lnL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0794138"/>
                  </a:ext>
                </a:extLst>
              </a:tr>
              <a:tr h="22874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 b="1">
                          <a:effectLst/>
                        </a:rPr>
                        <a:t>50</a:t>
                      </a:r>
                    </a:p>
                  </a:txBody>
                  <a:tcPr marL="68580" marR="68580" marT="41148" marB="41148" anchor="ctr">
                    <a:lnL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>
                          <a:effectLst/>
                        </a:rPr>
                        <a:t>42</a:t>
                      </a:r>
                    </a:p>
                  </a:txBody>
                  <a:tcPr marL="68580" marR="68580" marT="41148" marB="41148" anchor="ctr">
                    <a:lnL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>
                          <a:effectLst/>
                        </a:rPr>
                        <a:t>27</a:t>
                      </a:r>
                    </a:p>
                  </a:txBody>
                  <a:tcPr marL="68580" marR="68580" marT="41148" marB="41148" anchor="ctr">
                    <a:lnL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5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>
                          <a:effectLst/>
                        </a:rPr>
                        <a:t>18</a:t>
                      </a:r>
                    </a:p>
                  </a:txBody>
                  <a:tcPr marL="68580" marR="68580" marT="41148" marB="41148" anchor="ctr">
                    <a:lnL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5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>
                          <a:effectLst/>
                        </a:rPr>
                        <a:t>13</a:t>
                      </a:r>
                    </a:p>
                  </a:txBody>
                  <a:tcPr marL="68580" marR="68580" marT="41148" marB="41148" anchor="ctr">
                    <a:lnL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>
                          <a:effectLst/>
                        </a:rPr>
                        <a:t>10</a:t>
                      </a:r>
                    </a:p>
                  </a:txBody>
                  <a:tcPr marL="68580" marR="68580" marT="41148" marB="41148" anchor="ctr">
                    <a:lnL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6527529"/>
                  </a:ext>
                </a:extLst>
              </a:tr>
              <a:tr h="22874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 b="1">
                          <a:effectLst/>
                        </a:rPr>
                        <a:t>60</a:t>
                      </a:r>
                    </a:p>
                  </a:txBody>
                  <a:tcPr marL="68580" marR="68580" marT="41148" marB="41148" anchor="ctr">
                    <a:lnL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>
                          <a:effectLst/>
                        </a:rPr>
                        <a:t>50</a:t>
                      </a:r>
                    </a:p>
                  </a:txBody>
                  <a:tcPr marL="68580" marR="68580" marT="41148" marB="41148" anchor="ctr">
                    <a:lnL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>
                          <a:effectLst/>
                        </a:rPr>
                        <a:t>32</a:t>
                      </a:r>
                    </a:p>
                  </a:txBody>
                  <a:tcPr marL="68580" marR="68580" marT="41148" marB="41148" anchor="ctr">
                    <a:lnL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4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>
                          <a:effectLst/>
                        </a:rPr>
                        <a:t>21</a:t>
                      </a:r>
                    </a:p>
                  </a:txBody>
                  <a:tcPr marL="68580" marR="68580" marT="41148" marB="41148" anchor="ctr">
                    <a:lnL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5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>
                          <a:effectLst/>
                        </a:rPr>
                        <a:t>14</a:t>
                      </a:r>
                    </a:p>
                  </a:txBody>
                  <a:tcPr marL="68580" marR="68580" marT="41148" marB="41148" anchor="ctr">
                    <a:lnL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4C4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>
                          <a:effectLst/>
                        </a:rPr>
                        <a:t>11</a:t>
                      </a:r>
                    </a:p>
                  </a:txBody>
                  <a:tcPr marL="68580" marR="68580" marT="41148" marB="41148" anchor="ctr">
                    <a:lnL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9742080"/>
                  </a:ext>
                </a:extLst>
              </a:tr>
              <a:tr h="22874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 b="1">
                          <a:effectLst/>
                        </a:rPr>
                        <a:t>70</a:t>
                      </a:r>
                    </a:p>
                  </a:txBody>
                  <a:tcPr marL="68580" marR="68580" marT="41148" marB="41148" anchor="ctr">
                    <a:lnL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>
                          <a:effectLst/>
                        </a:rPr>
                        <a:t>58</a:t>
                      </a:r>
                    </a:p>
                  </a:txBody>
                  <a:tcPr marL="68580" marR="68580" marT="41148" marB="41148" anchor="ctr">
                    <a:lnL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>
                          <a:effectLst/>
                        </a:rPr>
                        <a:t>37</a:t>
                      </a:r>
                    </a:p>
                  </a:txBody>
                  <a:tcPr marL="68580" marR="68580" marT="41148" marB="41148" anchor="ctr">
                    <a:lnL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>
                          <a:effectLst/>
                        </a:rPr>
                        <a:t>24</a:t>
                      </a:r>
                    </a:p>
                  </a:txBody>
                  <a:tcPr marL="68580" marR="68580" marT="41148" marB="41148" anchor="ctr">
                    <a:lnL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5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>
                          <a:effectLst/>
                        </a:rPr>
                        <a:t>16</a:t>
                      </a:r>
                    </a:p>
                  </a:txBody>
                  <a:tcPr marL="68580" marR="68580" marT="41148" marB="41148" anchor="ctr">
                    <a:lnL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4C4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>
                          <a:effectLst/>
                        </a:rPr>
                        <a:t>12</a:t>
                      </a:r>
                    </a:p>
                  </a:txBody>
                  <a:tcPr marL="68580" marR="68580" marT="41148" marB="41148" anchor="ctr">
                    <a:lnL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4C4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9240543"/>
                  </a:ext>
                </a:extLst>
              </a:tr>
              <a:tr h="22874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 b="1">
                          <a:effectLst/>
                        </a:rPr>
                        <a:t>80</a:t>
                      </a:r>
                    </a:p>
                  </a:txBody>
                  <a:tcPr marL="68580" marR="68580" marT="41148" marB="41148" anchor="ctr">
                    <a:lnL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>
                          <a:effectLst/>
                        </a:rPr>
                        <a:t>66</a:t>
                      </a:r>
                    </a:p>
                  </a:txBody>
                  <a:tcPr marL="68580" marR="68580" marT="41148" marB="41148" anchor="ctr">
                    <a:lnL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>
                          <a:effectLst/>
                        </a:rPr>
                        <a:t>42</a:t>
                      </a:r>
                    </a:p>
                  </a:txBody>
                  <a:tcPr marL="68580" marR="68580" marT="41148" marB="41148" anchor="ctr">
                    <a:lnL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>
                          <a:effectLst/>
                        </a:rPr>
                        <a:t>26</a:t>
                      </a:r>
                    </a:p>
                  </a:txBody>
                  <a:tcPr marL="68580" marR="68580" marT="41148" marB="41148" anchor="ctr">
                    <a:lnL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5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>
                          <a:effectLst/>
                        </a:rPr>
                        <a:t>18</a:t>
                      </a:r>
                    </a:p>
                  </a:txBody>
                  <a:tcPr marL="68580" marR="68580" marT="41148" marB="41148" anchor="ctr">
                    <a:lnL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4C4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>
                          <a:effectLst/>
                        </a:rPr>
                        <a:t>13</a:t>
                      </a:r>
                    </a:p>
                  </a:txBody>
                  <a:tcPr marL="68580" marR="68580" marT="41148" marB="41148" anchor="ctr">
                    <a:lnL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4C4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898531"/>
                  </a:ext>
                </a:extLst>
              </a:tr>
              <a:tr h="22874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 b="1">
                          <a:effectLst/>
                        </a:rPr>
                        <a:t>90</a:t>
                      </a:r>
                    </a:p>
                  </a:txBody>
                  <a:tcPr marL="68580" marR="68580" marT="41148" marB="41148" anchor="ctr">
                    <a:lnL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>
                          <a:effectLst/>
                        </a:rPr>
                        <a:t>74</a:t>
                      </a:r>
                    </a:p>
                  </a:txBody>
                  <a:tcPr marL="68580" marR="68580" marT="41148" marB="41148" anchor="ctr">
                    <a:lnL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>
                          <a:effectLst/>
                        </a:rPr>
                        <a:t>46</a:t>
                      </a:r>
                    </a:p>
                  </a:txBody>
                  <a:tcPr marL="68580" marR="68580" marT="41148" marB="41148" anchor="ctr">
                    <a:lnL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>
                          <a:effectLst/>
                        </a:rPr>
                        <a:t>29</a:t>
                      </a:r>
                    </a:p>
                  </a:txBody>
                  <a:tcPr marL="68580" marR="68580" marT="41148" marB="41148" anchor="ctr">
                    <a:lnL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4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>
                          <a:effectLst/>
                        </a:rPr>
                        <a:t>19</a:t>
                      </a:r>
                    </a:p>
                  </a:txBody>
                  <a:tcPr marL="68580" marR="68580" marT="41148" marB="41148" anchor="ctr">
                    <a:lnL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5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>
                          <a:effectLst/>
                        </a:rPr>
                        <a:t>14</a:t>
                      </a:r>
                    </a:p>
                  </a:txBody>
                  <a:tcPr marL="68580" marR="68580" marT="41148" marB="41148" anchor="ctr">
                    <a:lnL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4C4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5004835"/>
                  </a:ext>
                </a:extLst>
              </a:tr>
              <a:tr h="22874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 b="1">
                          <a:effectLst/>
                        </a:rPr>
                        <a:t>100</a:t>
                      </a:r>
                    </a:p>
                  </a:txBody>
                  <a:tcPr marL="68580" marR="68580" marT="41148" marB="41148" anchor="ctr">
                    <a:lnL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>
                          <a:effectLst/>
                        </a:rPr>
                        <a:t>82</a:t>
                      </a:r>
                    </a:p>
                  </a:txBody>
                  <a:tcPr marL="68580" marR="68580" marT="41148" marB="41148" anchor="ctr">
                    <a:lnL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>
                          <a:effectLst/>
                        </a:rPr>
                        <a:t>51</a:t>
                      </a:r>
                    </a:p>
                  </a:txBody>
                  <a:tcPr marL="68580" marR="68580" marT="41148" marB="41148" anchor="ctr">
                    <a:lnL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>
                          <a:effectLst/>
                        </a:rPr>
                        <a:t>32</a:t>
                      </a:r>
                    </a:p>
                  </a:txBody>
                  <a:tcPr marL="68580" marR="68580" marT="41148" marB="41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4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>
                          <a:effectLst/>
                        </a:rPr>
                        <a:t>21</a:t>
                      </a:r>
                    </a:p>
                  </a:txBody>
                  <a:tcPr marL="68580" marR="68580" marT="41148" marB="41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5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>
                          <a:effectLst/>
                        </a:rPr>
                        <a:t>15</a:t>
                      </a:r>
                    </a:p>
                  </a:txBody>
                  <a:tcPr marL="68580" marR="68580" marT="41148" marB="41148" anchor="ctr">
                    <a:lnL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4C4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7678460"/>
                  </a:ext>
                </a:extLst>
              </a:tr>
              <a:tr h="22874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 b="1">
                          <a:effectLst/>
                        </a:rPr>
                        <a:t>125</a:t>
                      </a:r>
                    </a:p>
                  </a:txBody>
                  <a:tcPr marL="68580" marR="68580" marT="41148" marB="41148" anchor="ctr">
                    <a:lnL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>
                          <a:effectLst/>
                        </a:rPr>
                        <a:t>101</a:t>
                      </a:r>
                    </a:p>
                  </a:txBody>
                  <a:tcPr marL="68580" marR="68580" marT="41148" marB="41148" anchor="ctr">
                    <a:lnL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>
                          <a:effectLst/>
                        </a:rPr>
                        <a:t>62</a:t>
                      </a:r>
                    </a:p>
                  </a:txBody>
                  <a:tcPr marL="68580" marR="68580" marT="41148" marB="41148" anchor="ctr">
                    <a:lnL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>
                          <a:effectLst/>
                        </a:rPr>
                        <a:t>38</a:t>
                      </a:r>
                    </a:p>
                  </a:txBody>
                  <a:tcPr marL="68580" marR="68580" marT="41148" marB="41148" anchor="ctr">
                    <a:lnL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4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>
                          <a:effectLst/>
                        </a:rPr>
                        <a:t>25</a:t>
                      </a:r>
                    </a:p>
                  </a:txBody>
                  <a:tcPr marL="68580" marR="68580" marT="41148" marB="41148" anchor="ctr">
                    <a:lnL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5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>
                          <a:effectLst/>
                        </a:rPr>
                        <a:t>17</a:t>
                      </a:r>
                    </a:p>
                  </a:txBody>
                  <a:tcPr marL="68580" marR="68580" marT="41148" marB="41148" anchor="ctr">
                    <a:lnL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4C4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0453146"/>
                  </a:ext>
                </a:extLst>
              </a:tr>
              <a:tr h="22874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 b="1">
                          <a:effectLst/>
                        </a:rPr>
                        <a:t>150</a:t>
                      </a:r>
                    </a:p>
                  </a:txBody>
                  <a:tcPr marL="68580" marR="68580" marT="41148" marB="41148" anchor="ctr">
                    <a:lnL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>
                          <a:effectLst/>
                        </a:rPr>
                        <a:t>120</a:t>
                      </a:r>
                    </a:p>
                  </a:txBody>
                  <a:tcPr marL="68580" marR="68580" marT="41148" marB="41148" anchor="ctr">
                    <a:lnL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>
                          <a:effectLst/>
                        </a:rPr>
                        <a:t>72</a:t>
                      </a:r>
                    </a:p>
                  </a:txBody>
                  <a:tcPr marL="68580" marR="68580" marT="41148" marB="41148" anchor="ctr">
                    <a:lnL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>
                          <a:effectLst/>
                        </a:rPr>
                        <a:t>44</a:t>
                      </a:r>
                    </a:p>
                  </a:txBody>
                  <a:tcPr marL="68580" marR="68580" marT="41148" marB="41148" anchor="ctr">
                    <a:lnL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>
                          <a:effectLst/>
                        </a:rPr>
                        <a:t>28</a:t>
                      </a:r>
                    </a:p>
                  </a:txBody>
                  <a:tcPr marL="68580" marR="68580" marT="41148" marB="41148" anchor="ctr">
                    <a:lnL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4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>
                          <a:effectLst/>
                        </a:rPr>
                        <a:t>19</a:t>
                      </a:r>
                    </a:p>
                  </a:txBody>
                  <a:tcPr marL="68580" marR="68580" marT="41148" marB="41148" anchor="ctr">
                    <a:lnL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500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0924960"/>
                  </a:ext>
                </a:extLst>
              </a:tr>
              <a:tr h="22874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 b="1">
                          <a:effectLst/>
                        </a:rPr>
                        <a:t>175</a:t>
                      </a:r>
                    </a:p>
                  </a:txBody>
                  <a:tcPr marL="68580" marR="68580" marT="41148" marB="41148" anchor="ctr">
                    <a:lnL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>
                          <a:effectLst/>
                        </a:rPr>
                        <a:t>139</a:t>
                      </a:r>
                    </a:p>
                  </a:txBody>
                  <a:tcPr marL="68580" marR="68580" marT="41148" marB="41148" anchor="ctr">
                    <a:lnL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>
                          <a:effectLst/>
                        </a:rPr>
                        <a:t>83</a:t>
                      </a:r>
                    </a:p>
                  </a:txBody>
                  <a:tcPr marL="68580" marR="68580" marT="41148" marB="41148" anchor="ctr">
                    <a:lnL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>
                          <a:effectLst/>
                        </a:rPr>
                        <a:t>50</a:t>
                      </a:r>
                    </a:p>
                  </a:txBody>
                  <a:tcPr marL="68580" marR="68580" marT="41148" marB="41148" anchor="ctr">
                    <a:lnL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>
                          <a:effectLst/>
                        </a:rPr>
                        <a:t>31</a:t>
                      </a:r>
                    </a:p>
                  </a:txBody>
                  <a:tcPr marL="68580" marR="68580" marT="41148" marB="41148" anchor="ctr">
                    <a:lnL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4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>
                          <a:effectLst/>
                        </a:rPr>
                        <a:t>21</a:t>
                      </a:r>
                    </a:p>
                  </a:txBody>
                  <a:tcPr marL="68580" marR="68580" marT="41148" marB="41148" anchor="ctr">
                    <a:lnL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500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3530322"/>
                  </a:ext>
                </a:extLst>
              </a:tr>
              <a:tr h="22874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 b="1">
                          <a:effectLst/>
                        </a:rPr>
                        <a:t>200</a:t>
                      </a:r>
                    </a:p>
                  </a:txBody>
                  <a:tcPr marL="68580" marR="68580" marT="41148" marB="41148" anchor="ctr">
                    <a:lnL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>
                          <a:effectLst/>
                        </a:rPr>
                        <a:t>158</a:t>
                      </a:r>
                    </a:p>
                  </a:txBody>
                  <a:tcPr marL="68580" marR="68580" marT="41148" marB="41148" anchor="ctr">
                    <a:lnL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>
                          <a:effectLst/>
                        </a:rPr>
                        <a:t>92</a:t>
                      </a:r>
                    </a:p>
                  </a:txBody>
                  <a:tcPr marL="68580" marR="68580" marT="41148" marB="41148" anchor="ctr">
                    <a:lnL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>
                          <a:effectLst/>
                        </a:rPr>
                        <a:t>55</a:t>
                      </a:r>
                    </a:p>
                  </a:txBody>
                  <a:tcPr marL="68580" marR="68580" marT="41148" marB="41148" anchor="ctr">
                    <a:lnL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>
                          <a:effectLst/>
                        </a:rPr>
                        <a:t>35</a:t>
                      </a:r>
                    </a:p>
                  </a:txBody>
                  <a:tcPr marL="68580" marR="68580" marT="41148" marB="41148" anchor="ctr">
                    <a:lnL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4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>
                          <a:effectLst/>
                        </a:rPr>
                        <a:t>23</a:t>
                      </a:r>
                    </a:p>
                  </a:txBody>
                  <a:tcPr marL="68580" marR="68580" marT="41148" marB="41148" anchor="ctr">
                    <a:lnL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4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5129781"/>
                  </a:ext>
                </a:extLst>
              </a:tr>
              <a:tr h="22874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 b="1">
                          <a:effectLst/>
                        </a:rPr>
                        <a:t>250</a:t>
                      </a:r>
                    </a:p>
                  </a:txBody>
                  <a:tcPr marL="68580" marR="68580" marT="41148" marB="41148" anchor="ctr">
                    <a:lnL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>
                          <a:effectLst/>
                        </a:rPr>
                        <a:t>194</a:t>
                      </a:r>
                    </a:p>
                  </a:txBody>
                  <a:tcPr marL="68580" marR="68580" marT="41148" marB="41148" anchor="ctr">
                    <a:lnL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>
                          <a:effectLst/>
                        </a:rPr>
                        <a:t>111</a:t>
                      </a:r>
                    </a:p>
                  </a:txBody>
                  <a:tcPr marL="68580" marR="68580" marT="41148" marB="41148" anchor="ctr">
                    <a:lnL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>
                          <a:effectLst/>
                        </a:rPr>
                        <a:t>65</a:t>
                      </a:r>
                    </a:p>
                  </a:txBody>
                  <a:tcPr marL="68580" marR="68580" marT="41148" marB="41148" anchor="ctr">
                    <a:lnL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>
                          <a:effectLst/>
                        </a:rPr>
                        <a:t>40</a:t>
                      </a:r>
                    </a:p>
                  </a:txBody>
                  <a:tcPr marL="68580" marR="68580" marT="41148" marB="41148" anchor="ctr">
                    <a:lnL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4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>
                          <a:effectLst/>
                        </a:rPr>
                        <a:t>26</a:t>
                      </a:r>
                    </a:p>
                  </a:txBody>
                  <a:tcPr marL="68580" marR="68580" marT="41148" marB="41148" anchor="ctr">
                    <a:lnL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4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8606275"/>
                  </a:ext>
                </a:extLst>
              </a:tr>
              <a:tr h="22874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 b="1">
                          <a:effectLst/>
                        </a:rPr>
                        <a:t>300</a:t>
                      </a:r>
                    </a:p>
                  </a:txBody>
                  <a:tcPr marL="68580" marR="68580" marT="41148" marB="41148" anchor="ctr">
                    <a:lnL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>
                          <a:effectLst/>
                        </a:rPr>
                        <a:t>230</a:t>
                      </a:r>
                    </a:p>
                  </a:txBody>
                  <a:tcPr marL="68580" marR="68580" marT="41148" marB="41148" anchor="ctr">
                    <a:lnL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>
                          <a:effectLst/>
                        </a:rPr>
                        <a:t>129</a:t>
                      </a:r>
                    </a:p>
                  </a:txBody>
                  <a:tcPr marL="68580" marR="68580" marT="41148" marB="41148" anchor="ctr">
                    <a:lnL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>
                          <a:effectLst/>
                        </a:rPr>
                        <a:t>75</a:t>
                      </a:r>
                    </a:p>
                  </a:txBody>
                  <a:tcPr marL="68580" marR="68580" marT="41148" marB="41148" anchor="ctr">
                    <a:lnL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>
                          <a:effectLst/>
                        </a:rPr>
                        <a:t>45</a:t>
                      </a:r>
                    </a:p>
                  </a:txBody>
                  <a:tcPr marL="68580" marR="68580" marT="41148" marB="41148" anchor="ctr">
                    <a:lnL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CA64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 dirty="0">
                          <a:effectLst/>
                        </a:rPr>
                        <a:t>29</a:t>
                      </a:r>
                    </a:p>
                  </a:txBody>
                  <a:tcPr marL="68580" marR="68580" marT="41148" marB="41148" anchor="ctr">
                    <a:lnL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4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6697609"/>
                  </a:ext>
                </a:extLst>
              </a:tr>
            </a:tbl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29AF8C0C-B672-D2B5-850C-4100D240DBB3}"/>
              </a:ext>
            </a:extLst>
          </p:cNvPr>
          <p:cNvGrpSpPr/>
          <p:nvPr/>
        </p:nvGrpSpPr>
        <p:grpSpPr>
          <a:xfrm>
            <a:off x="1618680" y="2322022"/>
            <a:ext cx="3234732" cy="3697095"/>
            <a:chOff x="8119068" y="2505969"/>
            <a:chExt cx="3234732" cy="3697095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38CACA7-061C-14CA-3414-CAF1C1747E7E}"/>
                </a:ext>
              </a:extLst>
            </p:cNvPr>
            <p:cNvGrpSpPr/>
            <p:nvPr/>
          </p:nvGrpSpPr>
          <p:grpSpPr>
            <a:xfrm>
              <a:off x="8792308" y="2505969"/>
              <a:ext cx="2561492" cy="3697095"/>
              <a:chOff x="8792308" y="1999621"/>
              <a:chExt cx="2561492" cy="3697095"/>
            </a:xfrm>
          </p:grpSpPr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C83B04C3-7CD0-04C2-8EDB-45305FFBAB9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92308" y="2773345"/>
                <a:ext cx="623596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4DEFB6B4-8E35-6115-0D50-4AEACCCFC40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15904" y="3581144"/>
                <a:ext cx="623596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BC05B20E-2B8D-F6D8-A3B5-5AAB68A0A01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39500" y="4658694"/>
                <a:ext cx="654818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D1B1C20C-DFF2-1F3C-81D8-21C11146527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704366" y="5696716"/>
                <a:ext cx="649434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7B9B802D-12B8-879B-0C93-857DBEC04AC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92308" y="1999621"/>
                <a:ext cx="0" cy="773724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FD12CB8F-E53E-0454-B747-F0F3630392E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15904" y="2773345"/>
                <a:ext cx="0" cy="807799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CF83EF35-3909-6ED7-A7DE-BA2973C307C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39500" y="3581144"/>
                <a:ext cx="0" cy="1080452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17620B06-9896-81AF-D494-154AE6E1528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694318" y="4658694"/>
                <a:ext cx="10048" cy="1038022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B029AC76-0C48-A36D-B388-2C8514A496A6}"/>
                </a:ext>
              </a:extLst>
            </p:cNvPr>
            <p:cNvCxnSpPr>
              <a:cxnSpLocks/>
            </p:cNvCxnSpPr>
            <p:nvPr/>
          </p:nvCxnSpPr>
          <p:spPr>
            <a:xfrm>
              <a:off x="8119068" y="2505969"/>
              <a:ext cx="673240" cy="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C7A99D0-0DBF-7C23-BCC6-8387A5539498}"/>
              </a:ext>
            </a:extLst>
          </p:cNvPr>
          <p:cNvGrpSpPr/>
          <p:nvPr/>
        </p:nvGrpSpPr>
        <p:grpSpPr>
          <a:xfrm>
            <a:off x="1618679" y="2322022"/>
            <a:ext cx="3224685" cy="3118312"/>
            <a:chOff x="8119068" y="2505969"/>
            <a:chExt cx="3224685" cy="3118312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1A529D4C-3F45-3976-4466-09CCD4736AAD}"/>
                </a:ext>
              </a:extLst>
            </p:cNvPr>
            <p:cNvGrpSpPr/>
            <p:nvPr/>
          </p:nvGrpSpPr>
          <p:grpSpPr>
            <a:xfrm>
              <a:off x="8792308" y="2505969"/>
              <a:ext cx="2551445" cy="3118312"/>
              <a:chOff x="8792308" y="1999621"/>
              <a:chExt cx="2551445" cy="3118312"/>
            </a:xfrm>
          </p:grpSpPr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2E180F22-04D7-27F6-2F7C-78065BE35C6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92309" y="2510795"/>
                <a:ext cx="623596" cy="0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77CBFCC1-7CF3-862A-A304-14CE8E8DF13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38291" y="3028883"/>
                <a:ext cx="623596" cy="0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FDCB3C73-AB6C-6137-7005-4EB563B4881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49548" y="4079911"/>
                <a:ext cx="654818" cy="0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2B3FBB66-3FDF-54C9-6473-B9AFF0D5051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694319" y="4909065"/>
                <a:ext cx="649434" cy="0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1DE631B3-3CA6-3215-FE24-C62DFB15D8E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92308" y="1999621"/>
                <a:ext cx="0" cy="511174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03DFF2EC-943A-FD7A-AD33-941B7B588B3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15904" y="2510795"/>
                <a:ext cx="0" cy="518088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E93E4E4D-0D89-3D56-3EEF-01F8507648B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79200" y="2999459"/>
                <a:ext cx="0" cy="1080452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47CAB7CD-9491-2AD6-B793-4E24C863E19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712313" y="4079911"/>
                <a:ext cx="10048" cy="1038022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05BF0DB-349A-AB41-6EDF-70D067098022}"/>
                </a:ext>
              </a:extLst>
            </p:cNvPr>
            <p:cNvCxnSpPr>
              <a:cxnSpLocks/>
            </p:cNvCxnSpPr>
            <p:nvPr/>
          </p:nvCxnSpPr>
          <p:spPr>
            <a:xfrm>
              <a:off x="8119068" y="2505969"/>
              <a:ext cx="673240" cy="0"/>
            </a:xfrm>
            <a:prstGeom prst="line">
              <a:avLst/>
            </a:prstGeom>
            <a:ln w="38100">
              <a:solidFill>
                <a:schemeClr val="tx1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E05FC2D5-1917-5C4B-A779-74F8A1F9BA6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5534049"/>
              </p:ext>
            </p:extLst>
          </p:nvPr>
        </p:nvGraphicFramePr>
        <p:xfrm>
          <a:off x="6394255" y="2577609"/>
          <a:ext cx="5144278" cy="2030628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572139">
                  <a:extLst>
                    <a:ext uri="{9D8B030D-6E8A-4147-A177-3AD203B41FA5}">
                      <a16:colId xmlns:a16="http://schemas.microsoft.com/office/drawing/2014/main" val="2320461710"/>
                    </a:ext>
                  </a:extLst>
                </a:gridCol>
                <a:gridCol w="2572139">
                  <a:extLst>
                    <a:ext uri="{9D8B030D-6E8A-4147-A177-3AD203B41FA5}">
                      <a16:colId xmlns:a16="http://schemas.microsoft.com/office/drawing/2014/main" val="997994185"/>
                    </a:ext>
                  </a:extLst>
                </a:gridCol>
              </a:tblGrid>
              <a:tr h="338438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Start ferritin [ng/mL]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Max # donations per year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9490480"/>
                  </a:ext>
                </a:extLst>
              </a:tr>
              <a:tr h="338438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&lt;40 (50)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9859298"/>
                  </a:ext>
                </a:extLst>
              </a:tr>
              <a:tr h="338438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&lt;60 (80)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0731137"/>
                  </a:ext>
                </a:extLst>
              </a:tr>
              <a:tr h="338438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&lt;100 (150)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095470"/>
                  </a:ext>
                </a:extLst>
              </a:tr>
              <a:tr h="338438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&lt;175 (300)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3244617"/>
                  </a:ext>
                </a:extLst>
              </a:tr>
              <a:tr h="338438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&gt;=175 (300)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4962056"/>
                  </a:ext>
                </a:extLst>
              </a:tr>
            </a:tbl>
          </a:graphicData>
        </a:graphic>
      </p:graphicFrame>
      <p:sp>
        <p:nvSpPr>
          <p:cNvPr id="28" name="TextBox 27">
            <a:extLst>
              <a:ext uri="{FF2B5EF4-FFF2-40B4-BE49-F238E27FC236}">
                <a16:creationId xmlns:a16="http://schemas.microsoft.com/office/drawing/2014/main" id="{1744D268-EC1D-D0DD-1FB2-8AD5B56D000B}"/>
              </a:ext>
            </a:extLst>
          </p:cNvPr>
          <p:cNvSpPr txBox="1"/>
          <p:nvPr/>
        </p:nvSpPr>
        <p:spPr>
          <a:xfrm>
            <a:off x="959667" y="823865"/>
            <a:ext cx="4789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44006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2D8E0377-0181-D366-884F-27D9A00724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786831"/>
              </p:ext>
            </p:extLst>
          </p:nvPr>
        </p:nvGraphicFramePr>
        <p:xfrm>
          <a:off x="1096240" y="1629482"/>
          <a:ext cx="3878580" cy="4690872"/>
        </p:xfrm>
        <a:graphic>
          <a:graphicData uri="http://schemas.openxmlformats.org/drawingml/2006/table">
            <a:tbl>
              <a:tblPr/>
              <a:tblGrid>
                <a:gridCol w="646430">
                  <a:extLst>
                    <a:ext uri="{9D8B030D-6E8A-4147-A177-3AD203B41FA5}">
                      <a16:colId xmlns:a16="http://schemas.microsoft.com/office/drawing/2014/main" val="401605934"/>
                    </a:ext>
                  </a:extLst>
                </a:gridCol>
                <a:gridCol w="643678">
                  <a:extLst>
                    <a:ext uri="{9D8B030D-6E8A-4147-A177-3AD203B41FA5}">
                      <a16:colId xmlns:a16="http://schemas.microsoft.com/office/drawing/2014/main" val="2414575278"/>
                    </a:ext>
                  </a:extLst>
                </a:gridCol>
                <a:gridCol w="649182">
                  <a:extLst>
                    <a:ext uri="{9D8B030D-6E8A-4147-A177-3AD203B41FA5}">
                      <a16:colId xmlns:a16="http://schemas.microsoft.com/office/drawing/2014/main" val="2096143054"/>
                    </a:ext>
                  </a:extLst>
                </a:gridCol>
                <a:gridCol w="646430">
                  <a:extLst>
                    <a:ext uri="{9D8B030D-6E8A-4147-A177-3AD203B41FA5}">
                      <a16:colId xmlns:a16="http://schemas.microsoft.com/office/drawing/2014/main" val="1211141760"/>
                    </a:ext>
                  </a:extLst>
                </a:gridCol>
                <a:gridCol w="646430">
                  <a:extLst>
                    <a:ext uri="{9D8B030D-6E8A-4147-A177-3AD203B41FA5}">
                      <a16:colId xmlns:a16="http://schemas.microsoft.com/office/drawing/2014/main" val="274044178"/>
                    </a:ext>
                  </a:extLst>
                </a:gridCol>
                <a:gridCol w="646430">
                  <a:extLst>
                    <a:ext uri="{9D8B030D-6E8A-4147-A177-3AD203B41FA5}">
                      <a16:colId xmlns:a16="http://schemas.microsoft.com/office/drawing/2014/main" val="2365523815"/>
                    </a:ext>
                  </a:extLst>
                </a:gridCol>
              </a:tblGrid>
              <a:tr h="376752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200" b="1" dirty="0">
                          <a:effectLst/>
                        </a:rPr>
                        <a:t>Start ferritin</a:t>
                      </a:r>
                      <a:endParaRPr lang="en-GB" sz="1200" b="1" dirty="0">
                        <a:effectLst/>
                      </a:endParaRPr>
                    </a:p>
                  </a:txBody>
                  <a:tcPr marL="68580" marR="68580" marT="41148" marB="41148" anchor="ctr">
                    <a:lnL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7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200" b="1" dirty="0">
                          <a:effectLst/>
                        </a:rPr>
                        <a:t>1</a:t>
                      </a:r>
                      <a:endParaRPr lang="en-GB" sz="1200" b="1" dirty="0">
                        <a:effectLst/>
                      </a:endParaRPr>
                    </a:p>
                  </a:txBody>
                  <a:tcPr marL="68580" marR="68580" marT="41148" marB="41148" anchor="ctr">
                    <a:lnL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7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200" b="1" dirty="0">
                          <a:effectLst/>
                        </a:rPr>
                        <a:t>2</a:t>
                      </a:r>
                      <a:endParaRPr lang="en-GB" sz="1200" b="1" dirty="0">
                        <a:effectLst/>
                      </a:endParaRPr>
                    </a:p>
                  </a:txBody>
                  <a:tcPr marL="68580" marR="68580" marT="41148" marB="41148" anchor="ctr">
                    <a:lnL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7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200" b="1" dirty="0">
                          <a:effectLst/>
                        </a:rPr>
                        <a:t>3</a:t>
                      </a:r>
                      <a:endParaRPr lang="en-GB" sz="1200" b="1" dirty="0">
                        <a:effectLst/>
                      </a:endParaRPr>
                    </a:p>
                  </a:txBody>
                  <a:tcPr marL="68580" marR="68580" marT="41148" marB="41148" anchor="ctr">
                    <a:lnL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7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200" b="1" dirty="0">
                          <a:effectLst/>
                        </a:rPr>
                        <a:t>4</a:t>
                      </a:r>
                      <a:endParaRPr lang="en-GB" sz="1200" b="1" dirty="0">
                        <a:effectLst/>
                      </a:endParaRPr>
                    </a:p>
                  </a:txBody>
                  <a:tcPr marL="68580" marR="68580" marT="41148" marB="41148" anchor="ctr">
                    <a:lnL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7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200" b="1" dirty="0">
                          <a:effectLst/>
                        </a:rPr>
                        <a:t>5</a:t>
                      </a:r>
                      <a:endParaRPr lang="en-GB" sz="1200" b="1" dirty="0">
                        <a:effectLst/>
                      </a:endParaRPr>
                    </a:p>
                  </a:txBody>
                  <a:tcPr marL="68580" marR="68580" marT="41148" marB="41148" anchor="ctr">
                    <a:lnL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7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2150134"/>
                  </a:ext>
                </a:extLst>
              </a:tr>
              <a:tr h="22874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 b="1">
                          <a:effectLst/>
                        </a:rPr>
                        <a:t>20</a:t>
                      </a:r>
                    </a:p>
                  </a:txBody>
                  <a:tcPr marL="68580" marR="68580" marT="41148" marB="41148" anchor="ctr">
                    <a:lnL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 dirty="0">
                          <a:effectLst/>
                        </a:rPr>
                        <a:t>15</a:t>
                      </a:r>
                    </a:p>
                  </a:txBody>
                  <a:tcPr marL="68580" marR="68580" marT="41148" marB="41148" anchor="ctr">
                    <a:lnL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5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>
                          <a:effectLst/>
                        </a:rPr>
                        <a:t>9</a:t>
                      </a:r>
                    </a:p>
                  </a:txBody>
                  <a:tcPr marL="68580" marR="68580" marT="41148" marB="41148" anchor="ctr">
                    <a:lnL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>
                          <a:effectLst/>
                        </a:rPr>
                        <a:t>7</a:t>
                      </a:r>
                    </a:p>
                  </a:txBody>
                  <a:tcPr marL="68580" marR="68580" marT="41148" marB="41148" anchor="ctr">
                    <a:lnL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 dirty="0">
                          <a:effectLst/>
                        </a:rPr>
                        <a:t>5</a:t>
                      </a:r>
                    </a:p>
                  </a:txBody>
                  <a:tcPr marL="68580" marR="68580" marT="41148" marB="41148" anchor="ctr">
                    <a:lnL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>
                          <a:effectLst/>
                        </a:rPr>
                        <a:t>4</a:t>
                      </a:r>
                    </a:p>
                  </a:txBody>
                  <a:tcPr marL="68580" marR="68580" marT="41148" marB="41148" anchor="ctr">
                    <a:lnL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9173955"/>
                  </a:ext>
                </a:extLst>
              </a:tr>
              <a:tr h="22874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 b="1">
                          <a:effectLst/>
                        </a:rPr>
                        <a:t>25</a:t>
                      </a:r>
                    </a:p>
                  </a:txBody>
                  <a:tcPr marL="68580" marR="68580" marT="41148" marB="41148" anchor="ctr">
                    <a:lnL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>
                          <a:effectLst/>
                        </a:rPr>
                        <a:t>19</a:t>
                      </a:r>
                    </a:p>
                  </a:txBody>
                  <a:tcPr marL="68580" marR="68580" marT="41148" marB="41148" anchor="ctr">
                    <a:lnL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5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>
                          <a:effectLst/>
                        </a:rPr>
                        <a:t>11</a:t>
                      </a:r>
                    </a:p>
                  </a:txBody>
                  <a:tcPr marL="68580" marR="68580" marT="41148" marB="41148" anchor="ctr">
                    <a:lnL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4C4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>
                          <a:effectLst/>
                        </a:rPr>
                        <a:t>8</a:t>
                      </a:r>
                    </a:p>
                  </a:txBody>
                  <a:tcPr marL="68580" marR="68580" marT="41148" marB="41148" anchor="ctr">
                    <a:lnL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>
                          <a:effectLst/>
                        </a:rPr>
                        <a:t>6</a:t>
                      </a:r>
                    </a:p>
                  </a:txBody>
                  <a:tcPr marL="68580" marR="68580" marT="41148" marB="41148" anchor="ctr">
                    <a:lnL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>
                          <a:effectLst/>
                        </a:rPr>
                        <a:t>5</a:t>
                      </a:r>
                    </a:p>
                  </a:txBody>
                  <a:tcPr marL="68580" marR="68580" marT="41148" marB="41148" anchor="ctr">
                    <a:lnL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5636202"/>
                  </a:ext>
                </a:extLst>
              </a:tr>
              <a:tr h="22874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 b="1">
                          <a:effectLst/>
                        </a:rPr>
                        <a:t>30</a:t>
                      </a:r>
                    </a:p>
                  </a:txBody>
                  <a:tcPr marL="68580" marR="68580" marT="41148" marB="41148" anchor="ctr">
                    <a:lnL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>
                          <a:effectLst/>
                        </a:rPr>
                        <a:t>24</a:t>
                      </a:r>
                    </a:p>
                  </a:txBody>
                  <a:tcPr marL="68580" marR="68580" marT="41148" marB="41148" anchor="ctr">
                    <a:lnL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5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>
                          <a:effectLst/>
                        </a:rPr>
                        <a:t>14</a:t>
                      </a:r>
                    </a:p>
                  </a:txBody>
                  <a:tcPr marL="68580" marR="68580" marT="41148" marB="41148" anchor="ctr">
                    <a:lnL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5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>
                          <a:effectLst/>
                        </a:rPr>
                        <a:t>9</a:t>
                      </a:r>
                    </a:p>
                  </a:txBody>
                  <a:tcPr marL="68580" marR="68580" marT="41148" marB="41148" anchor="ctr">
                    <a:lnL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>
                          <a:effectLst/>
                        </a:rPr>
                        <a:t>7</a:t>
                      </a:r>
                    </a:p>
                  </a:txBody>
                  <a:tcPr marL="68580" marR="68580" marT="41148" marB="41148" anchor="ctr">
                    <a:lnL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>
                          <a:effectLst/>
                        </a:rPr>
                        <a:t>6</a:t>
                      </a:r>
                    </a:p>
                  </a:txBody>
                  <a:tcPr marL="68580" marR="68580" marT="41148" marB="41148" anchor="ctr">
                    <a:lnL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3867515"/>
                  </a:ext>
                </a:extLst>
              </a:tr>
              <a:tr h="22874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 b="1">
                          <a:effectLst/>
                        </a:rPr>
                        <a:t>40</a:t>
                      </a:r>
                    </a:p>
                  </a:txBody>
                  <a:tcPr marL="68580" marR="68580" marT="41148" marB="41148" anchor="ctr">
                    <a:lnL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>
                          <a:effectLst/>
                        </a:rPr>
                        <a:t>32</a:t>
                      </a:r>
                    </a:p>
                  </a:txBody>
                  <a:tcPr marL="68580" marR="68580" marT="41148" marB="41148" anchor="ctr">
                    <a:lnL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>
                          <a:effectLst/>
                        </a:rPr>
                        <a:t>18</a:t>
                      </a:r>
                    </a:p>
                  </a:txBody>
                  <a:tcPr marL="68580" marR="68580" marT="41148" marB="41148" anchor="ctr">
                    <a:lnL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5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>
                          <a:effectLst/>
                        </a:rPr>
                        <a:t>11</a:t>
                      </a:r>
                    </a:p>
                  </a:txBody>
                  <a:tcPr marL="68580" marR="68580" marT="41148" marB="41148" anchor="ctr">
                    <a:lnL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4C4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>
                          <a:effectLst/>
                        </a:rPr>
                        <a:t>8</a:t>
                      </a:r>
                    </a:p>
                  </a:txBody>
                  <a:tcPr marL="68580" marR="68580" marT="41148" marB="41148" anchor="ctr">
                    <a:lnL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>
                          <a:effectLst/>
                        </a:rPr>
                        <a:t>6</a:t>
                      </a:r>
                    </a:p>
                  </a:txBody>
                  <a:tcPr marL="68580" marR="68580" marT="41148" marB="41148" anchor="ctr">
                    <a:lnL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0794138"/>
                  </a:ext>
                </a:extLst>
              </a:tr>
              <a:tr h="22874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 b="1">
                          <a:effectLst/>
                        </a:rPr>
                        <a:t>50</a:t>
                      </a:r>
                    </a:p>
                  </a:txBody>
                  <a:tcPr marL="68580" marR="68580" marT="41148" marB="41148" anchor="ctr">
                    <a:lnL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>
                          <a:effectLst/>
                        </a:rPr>
                        <a:t>40</a:t>
                      </a:r>
                    </a:p>
                  </a:txBody>
                  <a:tcPr marL="68580" marR="68580" marT="41148" marB="41148" anchor="ctr">
                    <a:lnL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>
                          <a:effectLst/>
                        </a:rPr>
                        <a:t>22</a:t>
                      </a:r>
                    </a:p>
                  </a:txBody>
                  <a:tcPr marL="68580" marR="68580" marT="41148" marB="41148" anchor="ctr">
                    <a:lnL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5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>
                          <a:effectLst/>
                        </a:rPr>
                        <a:t>13</a:t>
                      </a:r>
                    </a:p>
                  </a:txBody>
                  <a:tcPr marL="68580" marR="68580" marT="41148" marB="41148" anchor="ctr">
                    <a:lnL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5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>
                          <a:effectLst/>
                        </a:rPr>
                        <a:t>9</a:t>
                      </a:r>
                    </a:p>
                  </a:txBody>
                  <a:tcPr marL="68580" marR="68580" marT="41148" marB="41148" anchor="ctr">
                    <a:lnL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>
                          <a:effectLst/>
                        </a:rPr>
                        <a:t>7</a:t>
                      </a:r>
                    </a:p>
                  </a:txBody>
                  <a:tcPr marL="68580" marR="68580" marT="41148" marB="41148" anchor="ctr">
                    <a:lnL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6527529"/>
                  </a:ext>
                </a:extLst>
              </a:tr>
              <a:tr h="22874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 b="1">
                          <a:effectLst/>
                        </a:rPr>
                        <a:t>60</a:t>
                      </a:r>
                    </a:p>
                  </a:txBody>
                  <a:tcPr marL="68580" marR="68580" marT="41148" marB="41148" anchor="ctr">
                    <a:lnL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>
                          <a:effectLst/>
                        </a:rPr>
                        <a:t>48</a:t>
                      </a:r>
                    </a:p>
                  </a:txBody>
                  <a:tcPr marL="68580" marR="68580" marT="41148" marB="41148" anchor="ctr">
                    <a:lnL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>
                          <a:effectLst/>
                        </a:rPr>
                        <a:t>26</a:t>
                      </a:r>
                    </a:p>
                  </a:txBody>
                  <a:tcPr marL="68580" marR="68580" marT="41148" marB="41148" anchor="ctr">
                    <a:lnL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4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>
                          <a:effectLst/>
                        </a:rPr>
                        <a:t>15</a:t>
                      </a:r>
                    </a:p>
                  </a:txBody>
                  <a:tcPr marL="68580" marR="68580" marT="41148" marB="41148" anchor="ctr">
                    <a:lnL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5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>
                          <a:effectLst/>
                        </a:rPr>
                        <a:t>11</a:t>
                      </a:r>
                    </a:p>
                  </a:txBody>
                  <a:tcPr marL="68580" marR="68580" marT="41148" marB="41148" anchor="ctr">
                    <a:lnL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4C4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>
                          <a:effectLst/>
                        </a:rPr>
                        <a:t>8</a:t>
                      </a:r>
                    </a:p>
                  </a:txBody>
                  <a:tcPr marL="68580" marR="68580" marT="41148" marB="41148" anchor="ctr">
                    <a:lnL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9742080"/>
                  </a:ext>
                </a:extLst>
              </a:tr>
              <a:tr h="22874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 b="1">
                          <a:effectLst/>
                        </a:rPr>
                        <a:t>70</a:t>
                      </a:r>
                    </a:p>
                  </a:txBody>
                  <a:tcPr marL="68580" marR="68580" marT="41148" marB="41148" anchor="ctr">
                    <a:lnL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>
                          <a:effectLst/>
                        </a:rPr>
                        <a:t>56</a:t>
                      </a:r>
                    </a:p>
                  </a:txBody>
                  <a:tcPr marL="68580" marR="68580" marT="41148" marB="41148" anchor="ctr">
                    <a:lnL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>
                          <a:effectLst/>
                        </a:rPr>
                        <a:t>30</a:t>
                      </a:r>
                    </a:p>
                  </a:txBody>
                  <a:tcPr marL="68580" marR="68580" marT="41148" marB="41148" anchor="ctr">
                    <a:lnL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>
                          <a:effectLst/>
                        </a:rPr>
                        <a:t>17</a:t>
                      </a:r>
                    </a:p>
                  </a:txBody>
                  <a:tcPr marL="68580" marR="68580" marT="41148" marB="41148" anchor="ctr">
                    <a:lnL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5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>
                          <a:effectLst/>
                        </a:rPr>
                        <a:t>12</a:t>
                      </a:r>
                    </a:p>
                  </a:txBody>
                  <a:tcPr marL="68580" marR="68580" marT="41148" marB="41148" anchor="ctr">
                    <a:lnL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4C4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>
                          <a:effectLst/>
                        </a:rPr>
                        <a:t>9</a:t>
                      </a:r>
                    </a:p>
                  </a:txBody>
                  <a:tcPr marL="68580" marR="68580" marT="41148" marB="41148" anchor="ctr">
                    <a:lnL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4C4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9240543"/>
                  </a:ext>
                </a:extLst>
              </a:tr>
              <a:tr h="22874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 b="1">
                          <a:effectLst/>
                        </a:rPr>
                        <a:t>80</a:t>
                      </a:r>
                    </a:p>
                  </a:txBody>
                  <a:tcPr marL="68580" marR="68580" marT="41148" marB="41148" anchor="ctr">
                    <a:lnL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>
                          <a:effectLst/>
                        </a:rPr>
                        <a:t>64</a:t>
                      </a:r>
                    </a:p>
                  </a:txBody>
                  <a:tcPr marL="68580" marR="68580" marT="41148" marB="41148" anchor="ctr">
                    <a:lnL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>
                          <a:effectLst/>
                        </a:rPr>
                        <a:t>34</a:t>
                      </a:r>
                    </a:p>
                  </a:txBody>
                  <a:tcPr marL="68580" marR="68580" marT="41148" marB="41148" anchor="ctr">
                    <a:lnL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>
                          <a:effectLst/>
                        </a:rPr>
                        <a:t>19</a:t>
                      </a:r>
                    </a:p>
                  </a:txBody>
                  <a:tcPr marL="68580" marR="68580" marT="41148" marB="41148" anchor="ctr">
                    <a:lnL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5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>
                          <a:effectLst/>
                        </a:rPr>
                        <a:t>13</a:t>
                      </a:r>
                    </a:p>
                  </a:txBody>
                  <a:tcPr marL="68580" marR="68580" marT="41148" marB="41148" anchor="ctr">
                    <a:lnL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4C4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>
                          <a:effectLst/>
                        </a:rPr>
                        <a:t>10</a:t>
                      </a:r>
                    </a:p>
                  </a:txBody>
                  <a:tcPr marL="68580" marR="68580" marT="41148" marB="41148" anchor="ctr">
                    <a:lnL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4C4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898531"/>
                  </a:ext>
                </a:extLst>
              </a:tr>
              <a:tr h="22874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 b="1">
                          <a:effectLst/>
                        </a:rPr>
                        <a:t>90</a:t>
                      </a:r>
                    </a:p>
                  </a:txBody>
                  <a:tcPr marL="68580" marR="68580" marT="41148" marB="41148" anchor="ctr">
                    <a:lnL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>
                          <a:effectLst/>
                        </a:rPr>
                        <a:t>71</a:t>
                      </a:r>
                    </a:p>
                  </a:txBody>
                  <a:tcPr marL="68580" marR="68580" marT="41148" marB="41148" anchor="ctr">
                    <a:lnL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>
                          <a:effectLst/>
                        </a:rPr>
                        <a:t>37</a:t>
                      </a:r>
                    </a:p>
                  </a:txBody>
                  <a:tcPr marL="68580" marR="68580" marT="41148" marB="41148" anchor="ctr">
                    <a:lnL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>
                          <a:effectLst/>
                        </a:rPr>
                        <a:t>21</a:t>
                      </a:r>
                    </a:p>
                  </a:txBody>
                  <a:tcPr marL="68580" marR="68580" marT="41148" marB="41148" anchor="ctr">
                    <a:lnL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4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>
                          <a:effectLst/>
                        </a:rPr>
                        <a:t>14</a:t>
                      </a:r>
                    </a:p>
                  </a:txBody>
                  <a:tcPr marL="68580" marR="68580" marT="41148" marB="41148" anchor="ctr">
                    <a:lnL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5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>
                          <a:effectLst/>
                        </a:rPr>
                        <a:t>10</a:t>
                      </a:r>
                    </a:p>
                  </a:txBody>
                  <a:tcPr marL="68580" marR="68580" marT="41148" marB="41148" anchor="ctr">
                    <a:lnL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4C4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5004835"/>
                  </a:ext>
                </a:extLst>
              </a:tr>
              <a:tr h="22874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 b="1">
                          <a:effectLst/>
                        </a:rPr>
                        <a:t>100</a:t>
                      </a:r>
                    </a:p>
                  </a:txBody>
                  <a:tcPr marL="68580" marR="68580" marT="41148" marB="41148" anchor="ctr">
                    <a:lnL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>
                          <a:effectLst/>
                        </a:rPr>
                        <a:t>79</a:t>
                      </a:r>
                    </a:p>
                  </a:txBody>
                  <a:tcPr marL="68580" marR="68580" marT="41148" marB="41148" anchor="ctr">
                    <a:lnL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>
                          <a:effectLst/>
                        </a:rPr>
                        <a:t>41</a:t>
                      </a:r>
                    </a:p>
                  </a:txBody>
                  <a:tcPr marL="68580" marR="68580" marT="41148" marB="41148" anchor="ctr">
                    <a:lnL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>
                          <a:effectLst/>
                        </a:rPr>
                        <a:t>23</a:t>
                      </a:r>
                    </a:p>
                  </a:txBody>
                  <a:tcPr marL="68580" marR="68580" marT="41148" marB="41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4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>
                          <a:effectLst/>
                        </a:rPr>
                        <a:t>15</a:t>
                      </a:r>
                    </a:p>
                  </a:txBody>
                  <a:tcPr marL="68580" marR="68580" marT="41148" marB="41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5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>
                          <a:effectLst/>
                        </a:rPr>
                        <a:t>11</a:t>
                      </a:r>
                    </a:p>
                  </a:txBody>
                  <a:tcPr marL="68580" marR="68580" marT="41148" marB="41148" anchor="ctr">
                    <a:lnL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4C4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7678460"/>
                  </a:ext>
                </a:extLst>
              </a:tr>
              <a:tr h="22874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 b="1">
                          <a:effectLst/>
                        </a:rPr>
                        <a:t>125</a:t>
                      </a:r>
                    </a:p>
                  </a:txBody>
                  <a:tcPr marL="68580" marR="68580" marT="41148" marB="41148" anchor="ctr">
                    <a:lnL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>
                          <a:effectLst/>
                        </a:rPr>
                        <a:t>98</a:t>
                      </a:r>
                    </a:p>
                  </a:txBody>
                  <a:tcPr marL="68580" marR="68580" marT="41148" marB="41148" anchor="ctr">
                    <a:lnL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>
                          <a:effectLst/>
                        </a:rPr>
                        <a:t>50</a:t>
                      </a:r>
                    </a:p>
                  </a:txBody>
                  <a:tcPr marL="68580" marR="68580" marT="41148" marB="41148" anchor="ctr">
                    <a:lnL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>
                          <a:effectLst/>
                        </a:rPr>
                        <a:t>27</a:t>
                      </a:r>
                    </a:p>
                  </a:txBody>
                  <a:tcPr marL="68580" marR="68580" marT="41148" marB="41148" anchor="ctr">
                    <a:lnL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4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>
                          <a:effectLst/>
                        </a:rPr>
                        <a:t>17</a:t>
                      </a:r>
                    </a:p>
                  </a:txBody>
                  <a:tcPr marL="68580" marR="68580" marT="41148" marB="41148" anchor="ctr">
                    <a:lnL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5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>
                          <a:effectLst/>
                        </a:rPr>
                        <a:t>12</a:t>
                      </a:r>
                    </a:p>
                  </a:txBody>
                  <a:tcPr marL="68580" marR="68580" marT="41148" marB="41148" anchor="ctr">
                    <a:lnL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4C4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0453146"/>
                  </a:ext>
                </a:extLst>
              </a:tr>
              <a:tr h="22874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 b="1">
                          <a:effectLst/>
                        </a:rPr>
                        <a:t>150</a:t>
                      </a:r>
                    </a:p>
                  </a:txBody>
                  <a:tcPr marL="68580" marR="68580" marT="41148" marB="41148" anchor="ctr">
                    <a:lnL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>
                          <a:effectLst/>
                        </a:rPr>
                        <a:t>117</a:t>
                      </a:r>
                    </a:p>
                  </a:txBody>
                  <a:tcPr marL="68580" marR="68580" marT="41148" marB="41148" anchor="ctr">
                    <a:lnL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>
                          <a:effectLst/>
                        </a:rPr>
                        <a:t>59</a:t>
                      </a:r>
                    </a:p>
                  </a:txBody>
                  <a:tcPr marL="68580" marR="68580" marT="41148" marB="41148" anchor="ctr">
                    <a:lnL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>
                          <a:effectLst/>
                        </a:rPr>
                        <a:t>31</a:t>
                      </a:r>
                    </a:p>
                  </a:txBody>
                  <a:tcPr marL="68580" marR="68580" marT="41148" marB="41148" anchor="ctr">
                    <a:lnL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>
                          <a:effectLst/>
                        </a:rPr>
                        <a:t>19</a:t>
                      </a:r>
                    </a:p>
                  </a:txBody>
                  <a:tcPr marL="68580" marR="68580" marT="41148" marB="41148" anchor="ctr">
                    <a:lnL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4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>
                          <a:effectLst/>
                        </a:rPr>
                        <a:t>13</a:t>
                      </a:r>
                    </a:p>
                  </a:txBody>
                  <a:tcPr marL="68580" marR="68580" marT="41148" marB="41148" anchor="ctr">
                    <a:lnL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500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0924960"/>
                  </a:ext>
                </a:extLst>
              </a:tr>
              <a:tr h="22874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 b="1">
                          <a:effectLst/>
                        </a:rPr>
                        <a:t>175</a:t>
                      </a:r>
                    </a:p>
                  </a:txBody>
                  <a:tcPr marL="68580" marR="68580" marT="41148" marB="41148" anchor="ctr">
                    <a:lnL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>
                          <a:effectLst/>
                        </a:rPr>
                        <a:t>136</a:t>
                      </a:r>
                    </a:p>
                  </a:txBody>
                  <a:tcPr marL="68580" marR="68580" marT="41148" marB="41148" anchor="ctr">
                    <a:lnL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>
                          <a:effectLst/>
                        </a:rPr>
                        <a:t>68</a:t>
                      </a:r>
                    </a:p>
                  </a:txBody>
                  <a:tcPr marL="68580" marR="68580" marT="41148" marB="41148" anchor="ctr">
                    <a:lnL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>
                          <a:effectLst/>
                        </a:rPr>
                        <a:t>35</a:t>
                      </a:r>
                    </a:p>
                  </a:txBody>
                  <a:tcPr marL="68580" marR="68580" marT="41148" marB="41148" anchor="ctr">
                    <a:lnL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>
                          <a:effectLst/>
                        </a:rPr>
                        <a:t>21</a:t>
                      </a:r>
                    </a:p>
                  </a:txBody>
                  <a:tcPr marL="68580" marR="68580" marT="41148" marB="41148" anchor="ctr">
                    <a:lnL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4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>
                          <a:effectLst/>
                        </a:rPr>
                        <a:t>15</a:t>
                      </a:r>
                    </a:p>
                  </a:txBody>
                  <a:tcPr marL="68580" marR="68580" marT="41148" marB="41148" anchor="ctr">
                    <a:lnL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500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3530322"/>
                  </a:ext>
                </a:extLst>
              </a:tr>
              <a:tr h="22874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 b="1">
                          <a:effectLst/>
                        </a:rPr>
                        <a:t>200</a:t>
                      </a:r>
                    </a:p>
                  </a:txBody>
                  <a:tcPr marL="68580" marR="68580" marT="41148" marB="41148" anchor="ctr">
                    <a:lnL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>
                          <a:effectLst/>
                        </a:rPr>
                        <a:t>155</a:t>
                      </a:r>
                    </a:p>
                  </a:txBody>
                  <a:tcPr marL="68580" marR="68580" marT="41148" marB="41148" anchor="ctr">
                    <a:lnL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>
                          <a:effectLst/>
                        </a:rPr>
                        <a:t>76</a:t>
                      </a:r>
                    </a:p>
                  </a:txBody>
                  <a:tcPr marL="68580" marR="68580" marT="41148" marB="41148" anchor="ctr">
                    <a:lnL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>
                          <a:effectLst/>
                        </a:rPr>
                        <a:t>39</a:t>
                      </a:r>
                    </a:p>
                  </a:txBody>
                  <a:tcPr marL="68580" marR="68580" marT="41148" marB="41148" anchor="ctr">
                    <a:lnL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>
                          <a:effectLst/>
                        </a:rPr>
                        <a:t>23</a:t>
                      </a:r>
                    </a:p>
                  </a:txBody>
                  <a:tcPr marL="68580" marR="68580" marT="41148" marB="41148" anchor="ctr">
                    <a:lnL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4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>
                          <a:effectLst/>
                        </a:rPr>
                        <a:t>16</a:t>
                      </a:r>
                    </a:p>
                  </a:txBody>
                  <a:tcPr marL="68580" marR="68580" marT="41148" marB="41148" anchor="ctr">
                    <a:lnL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4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5129781"/>
                  </a:ext>
                </a:extLst>
              </a:tr>
              <a:tr h="22874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 b="1">
                          <a:effectLst/>
                        </a:rPr>
                        <a:t>250</a:t>
                      </a:r>
                    </a:p>
                  </a:txBody>
                  <a:tcPr marL="68580" marR="68580" marT="41148" marB="41148" anchor="ctr">
                    <a:lnL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>
                          <a:effectLst/>
                        </a:rPr>
                        <a:t>191</a:t>
                      </a:r>
                    </a:p>
                  </a:txBody>
                  <a:tcPr marL="68580" marR="68580" marT="41148" marB="41148" anchor="ctr">
                    <a:lnL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>
                          <a:effectLst/>
                        </a:rPr>
                        <a:t>92</a:t>
                      </a:r>
                    </a:p>
                  </a:txBody>
                  <a:tcPr marL="68580" marR="68580" marT="41148" marB="41148" anchor="ctr">
                    <a:lnL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>
                          <a:effectLst/>
                        </a:rPr>
                        <a:t>45</a:t>
                      </a:r>
                    </a:p>
                  </a:txBody>
                  <a:tcPr marL="68580" marR="68580" marT="41148" marB="41148" anchor="ctr">
                    <a:lnL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>
                          <a:effectLst/>
                        </a:rPr>
                        <a:t>26</a:t>
                      </a:r>
                    </a:p>
                  </a:txBody>
                  <a:tcPr marL="68580" marR="68580" marT="41148" marB="41148" anchor="ctr">
                    <a:lnL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4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>
                          <a:effectLst/>
                        </a:rPr>
                        <a:t>17</a:t>
                      </a:r>
                    </a:p>
                  </a:txBody>
                  <a:tcPr marL="68580" marR="68580" marT="41148" marB="41148" anchor="ctr">
                    <a:lnL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4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8606275"/>
                  </a:ext>
                </a:extLst>
              </a:tr>
              <a:tr h="22874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 b="1">
                          <a:effectLst/>
                        </a:rPr>
                        <a:t>300</a:t>
                      </a:r>
                    </a:p>
                  </a:txBody>
                  <a:tcPr marL="68580" marR="68580" marT="41148" marB="41148" anchor="ctr">
                    <a:lnL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>
                          <a:effectLst/>
                        </a:rPr>
                        <a:t>227</a:t>
                      </a:r>
                    </a:p>
                  </a:txBody>
                  <a:tcPr marL="68580" marR="68580" marT="41148" marB="41148" anchor="ctr">
                    <a:lnL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>
                          <a:effectLst/>
                        </a:rPr>
                        <a:t>107</a:t>
                      </a:r>
                    </a:p>
                  </a:txBody>
                  <a:tcPr marL="68580" marR="68580" marT="41148" marB="41148" anchor="ctr">
                    <a:lnL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>
                          <a:effectLst/>
                        </a:rPr>
                        <a:t>52</a:t>
                      </a:r>
                    </a:p>
                  </a:txBody>
                  <a:tcPr marL="68580" marR="68580" marT="41148" marB="41148" anchor="ctr">
                    <a:lnL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>
                          <a:effectLst/>
                        </a:rPr>
                        <a:t>29</a:t>
                      </a:r>
                    </a:p>
                  </a:txBody>
                  <a:tcPr marL="68580" marR="68580" marT="41148" marB="41148" anchor="ctr">
                    <a:lnL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CA64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 dirty="0">
                          <a:effectLst/>
                        </a:rPr>
                        <a:t>19</a:t>
                      </a:r>
                    </a:p>
                  </a:txBody>
                  <a:tcPr marL="68580" marR="68580" marT="41148" marB="41148" anchor="ctr">
                    <a:lnL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4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6697609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C355045-81BD-455D-88FD-D3B1669D8DB2}"/>
              </a:ext>
            </a:extLst>
          </p:cNvPr>
          <p:cNvSpPr txBox="1"/>
          <p:nvPr/>
        </p:nvSpPr>
        <p:spPr>
          <a:xfrm>
            <a:off x="2546642" y="906041"/>
            <a:ext cx="7238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After 5 years</a:t>
            </a:r>
            <a:endParaRPr lang="en-GB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F8E87FB-FAB1-4AD3-58EE-8FB40F5CE68C}"/>
              </a:ext>
            </a:extLst>
          </p:cNvPr>
          <p:cNvGrpSpPr/>
          <p:nvPr/>
        </p:nvGrpSpPr>
        <p:grpSpPr>
          <a:xfrm>
            <a:off x="1740088" y="2306793"/>
            <a:ext cx="3234732" cy="3697095"/>
            <a:chOff x="8119068" y="2505969"/>
            <a:chExt cx="3234732" cy="3697095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27A04EB-A84B-83E9-C737-66CB68210863}"/>
                </a:ext>
              </a:extLst>
            </p:cNvPr>
            <p:cNvGrpSpPr/>
            <p:nvPr/>
          </p:nvGrpSpPr>
          <p:grpSpPr>
            <a:xfrm>
              <a:off x="8792308" y="2505969"/>
              <a:ext cx="2561492" cy="3697095"/>
              <a:chOff x="8792308" y="1999621"/>
              <a:chExt cx="2561492" cy="3697095"/>
            </a:xfrm>
          </p:grpSpPr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A88D62E7-C78F-0548-29BE-61CAD3EE477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92308" y="2773345"/>
                <a:ext cx="623596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BFEA2FC7-42E8-60D8-9B67-2C8BB137DDC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15904" y="3581144"/>
                <a:ext cx="623596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5EF97794-E6DC-D1A3-7ED2-0C934031505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39500" y="4658694"/>
                <a:ext cx="654818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38E32D37-0720-2A2C-55D3-51EDE18E30A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704366" y="5696716"/>
                <a:ext cx="649434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9EDE55CF-1A73-6F18-7BF3-EC1FD21C56D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92308" y="1999621"/>
                <a:ext cx="0" cy="773724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DECA86CC-6405-41C9-8991-3F974FBB1F8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15904" y="2773345"/>
                <a:ext cx="0" cy="807799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B6936BEE-2944-11BE-C01A-358C8B5802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39500" y="3581144"/>
                <a:ext cx="0" cy="1080452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A5028B0C-1E28-78CB-F3A7-FBD34B27309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694318" y="4658694"/>
                <a:ext cx="10048" cy="1038022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46424C5D-EFE3-8869-1625-2A643104AE32}"/>
                </a:ext>
              </a:extLst>
            </p:cNvPr>
            <p:cNvCxnSpPr>
              <a:cxnSpLocks/>
            </p:cNvCxnSpPr>
            <p:nvPr/>
          </p:nvCxnSpPr>
          <p:spPr>
            <a:xfrm>
              <a:off x="8119068" y="2505969"/>
              <a:ext cx="673240" cy="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D39B96B-1CB1-68EF-E700-18FD7D54E0C6}"/>
              </a:ext>
            </a:extLst>
          </p:cNvPr>
          <p:cNvGrpSpPr/>
          <p:nvPr/>
        </p:nvGrpSpPr>
        <p:grpSpPr>
          <a:xfrm>
            <a:off x="1731356" y="2551955"/>
            <a:ext cx="3234732" cy="3697095"/>
            <a:chOff x="8119068" y="2505969"/>
            <a:chExt cx="3234732" cy="3697095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B17E3460-BC11-C58A-C187-DC520FD97652}"/>
                </a:ext>
              </a:extLst>
            </p:cNvPr>
            <p:cNvGrpSpPr/>
            <p:nvPr/>
          </p:nvGrpSpPr>
          <p:grpSpPr>
            <a:xfrm>
              <a:off x="8792308" y="2505969"/>
              <a:ext cx="2561492" cy="3697095"/>
              <a:chOff x="8792308" y="1999621"/>
              <a:chExt cx="2561492" cy="3697095"/>
            </a:xfrm>
          </p:grpSpPr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988A1F28-AA65-B1BE-633F-E996EBE5550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92308" y="2528183"/>
                <a:ext cx="623596" cy="0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8DB27378-0AC3-9946-4AB6-62178B54A23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15904" y="3581144"/>
                <a:ext cx="623596" cy="0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9944A2F8-F0A6-A5C8-8926-B1D81BBC4F6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39500" y="4658694"/>
                <a:ext cx="654818" cy="0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15582ECD-AC04-00CD-C377-EC9667EF7C9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704366" y="5696716"/>
                <a:ext cx="649434" cy="0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A2EB9B5B-D41A-FEF1-E9E9-E94AEFBC9AE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92308" y="1999621"/>
                <a:ext cx="0" cy="528561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7AF8B10A-8E5E-2AD1-3299-7DC70A1AC9B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15904" y="2528182"/>
                <a:ext cx="0" cy="1052962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A4D52B93-8E0E-CFA5-46C9-9C0421F63D0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39500" y="3581144"/>
                <a:ext cx="0" cy="1080452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17718148-3F92-CC86-4BC7-D84967A557A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694318" y="4658694"/>
                <a:ext cx="10048" cy="1038022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06F1E348-FC01-5ADE-71F4-76C3DC5697AF}"/>
                </a:ext>
              </a:extLst>
            </p:cNvPr>
            <p:cNvCxnSpPr>
              <a:cxnSpLocks/>
            </p:cNvCxnSpPr>
            <p:nvPr/>
          </p:nvCxnSpPr>
          <p:spPr>
            <a:xfrm>
              <a:off x="8119068" y="2505969"/>
              <a:ext cx="673240" cy="0"/>
            </a:xfrm>
            <a:prstGeom prst="line">
              <a:avLst/>
            </a:prstGeom>
            <a:ln w="38100">
              <a:solidFill>
                <a:schemeClr val="tx1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E25ADA3A-C877-5875-6CAF-0AF9C55030A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0304462"/>
              </p:ext>
            </p:extLst>
          </p:nvPr>
        </p:nvGraphicFramePr>
        <p:xfrm>
          <a:off x="6394255" y="2577609"/>
          <a:ext cx="5144278" cy="2030628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572139">
                  <a:extLst>
                    <a:ext uri="{9D8B030D-6E8A-4147-A177-3AD203B41FA5}">
                      <a16:colId xmlns:a16="http://schemas.microsoft.com/office/drawing/2014/main" val="2320461710"/>
                    </a:ext>
                  </a:extLst>
                </a:gridCol>
                <a:gridCol w="2572139">
                  <a:extLst>
                    <a:ext uri="{9D8B030D-6E8A-4147-A177-3AD203B41FA5}">
                      <a16:colId xmlns:a16="http://schemas.microsoft.com/office/drawing/2014/main" val="997994185"/>
                    </a:ext>
                  </a:extLst>
                </a:gridCol>
              </a:tblGrid>
              <a:tr h="338438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Start ferritin [ng/mL]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Max # donations per year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9490480"/>
                  </a:ext>
                </a:extLst>
              </a:tr>
              <a:tr h="338438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&lt;50 (50)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9859298"/>
                  </a:ext>
                </a:extLst>
              </a:tr>
              <a:tr h="338438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&lt;90 (80)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0731137"/>
                  </a:ext>
                </a:extLst>
              </a:tr>
              <a:tr h="338438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&lt;175 (150)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095470"/>
                  </a:ext>
                </a:extLst>
              </a:tr>
              <a:tr h="338438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&lt;300 (300)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3244617"/>
                  </a:ext>
                </a:extLst>
              </a:tr>
              <a:tr h="338438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&gt;=300 (300)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49620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88135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3E480-EF20-64BE-69AE-98B209163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ROC and PR curves for the model</a:t>
            </a:r>
            <a:endParaRPr lang="en-GB" dirty="0"/>
          </a:p>
        </p:txBody>
      </p:sp>
      <p:pic>
        <p:nvPicPr>
          <p:cNvPr id="11" name="Picture 10" descr="A graph of a graph of a graph of a graph of a graph of a graph of a graph of a graph of a graph of a graph of a graph of a graph of a graph of&#10;&#10;AI-generated content may be incorrect.">
            <a:extLst>
              <a:ext uri="{FF2B5EF4-FFF2-40B4-BE49-F238E27FC236}">
                <a16:creationId xmlns:a16="http://schemas.microsoft.com/office/drawing/2014/main" id="{C1465AC2-0375-8620-D9C6-2957C9D257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423" y="1853622"/>
            <a:ext cx="7801154" cy="3802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760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E3441-F536-59CA-DBCA-CAFE88780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Disclosure of Conflict of Interest 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63577B-652E-98F7-EDF6-C24B25C610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0080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3FD96-B630-5B92-CDDD-0EA342EC9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Whole-blood donors lose iron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44AC0A-2509-C2C2-93E4-A77BF0EE6F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30127"/>
          </a:xfrm>
        </p:spPr>
        <p:txBody>
          <a:bodyPr/>
          <a:lstStyle/>
          <a:p>
            <a:r>
              <a:rPr lang="en-US" b="1" dirty="0"/>
              <a:t>Quite a lot</a:t>
            </a:r>
            <a:r>
              <a:rPr lang="en-US" dirty="0"/>
              <a:t>: ~250 mg = 25-50% of total iron storage</a:t>
            </a:r>
          </a:p>
          <a:p>
            <a:r>
              <a:rPr lang="en-US" dirty="0"/>
              <a:t>Sanquin monitors </a:t>
            </a:r>
            <a:r>
              <a:rPr lang="en-US" b="1" dirty="0"/>
              <a:t>ferritin</a:t>
            </a:r>
            <a:r>
              <a:rPr lang="en-US" dirty="0"/>
              <a:t> at every 5</a:t>
            </a:r>
            <a:r>
              <a:rPr lang="en-US" baseline="30000" dirty="0"/>
              <a:t>th</a:t>
            </a:r>
            <a:r>
              <a:rPr lang="en-US" dirty="0"/>
              <a:t> donation</a:t>
            </a:r>
          </a:p>
          <a:p>
            <a:pPr lvl="1"/>
            <a:r>
              <a:rPr lang="en-US" dirty="0"/>
              <a:t>6 months </a:t>
            </a:r>
            <a:r>
              <a:rPr lang="en-US" b="1" dirty="0"/>
              <a:t>deferral</a:t>
            </a:r>
            <a:r>
              <a:rPr lang="en-US" dirty="0"/>
              <a:t> for ferritin &lt;= 30 ng/mL</a:t>
            </a:r>
          </a:p>
          <a:p>
            <a:pPr lvl="1"/>
            <a:r>
              <a:rPr lang="en-US" dirty="0"/>
              <a:t>12 months </a:t>
            </a:r>
            <a:r>
              <a:rPr lang="en-US" b="1" dirty="0"/>
              <a:t>deferral</a:t>
            </a:r>
            <a:r>
              <a:rPr lang="en-US" dirty="0"/>
              <a:t> for ferritin &lt; 15 ng/mL</a:t>
            </a:r>
          </a:p>
          <a:p>
            <a:r>
              <a:rPr lang="en-US" dirty="0"/>
              <a:t>Evaluation of this policy</a:t>
            </a:r>
            <a:r>
              <a:rPr lang="en-US" baseline="30000" dirty="0"/>
              <a:t>1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Prevents donors from developing iron deficiency (ferritin &lt; 15 ng/mL)</a:t>
            </a:r>
          </a:p>
          <a:p>
            <a:pPr lvl="1"/>
            <a:r>
              <a:rPr lang="en-US" dirty="0"/>
              <a:t>Reduces Hb deferrals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212819-F43D-6426-E287-9B9ECE521D76}"/>
              </a:ext>
            </a:extLst>
          </p:cNvPr>
          <p:cNvSpPr txBox="1"/>
          <p:nvPr/>
        </p:nvSpPr>
        <p:spPr>
          <a:xfrm>
            <a:off x="7711440" y="6373167"/>
            <a:ext cx="2103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F0B27E-F287-0E56-3787-7C0D95C520F2}"/>
              </a:ext>
            </a:extLst>
          </p:cNvPr>
          <p:cNvSpPr txBox="1"/>
          <p:nvPr/>
        </p:nvSpPr>
        <p:spPr>
          <a:xfrm>
            <a:off x="4728754" y="6492875"/>
            <a:ext cx="59653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30000" dirty="0"/>
              <a:t>1</a:t>
            </a:r>
            <a:r>
              <a:rPr lang="en-US" sz="1400" dirty="0"/>
              <a:t>Meulenbeld et al. 2025, The Lancet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771601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50BBAD-E5BD-C155-D636-B332A25CBB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aph of a graph of a graph&#10;&#10;AI-generated content may be incorrect.">
            <a:extLst>
              <a:ext uri="{FF2B5EF4-FFF2-40B4-BE49-F238E27FC236}">
                <a16:creationId xmlns:a16="http://schemas.microsoft.com/office/drawing/2014/main" id="{C3D6906E-7B52-5073-95CE-19C30695A8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5415" r="3724"/>
          <a:stretch/>
        </p:blipFill>
        <p:spPr>
          <a:xfrm>
            <a:off x="2825519" y="1896603"/>
            <a:ext cx="4806070" cy="40494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14C741B-9F3C-452C-61A4-EC95133AD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ferritin history for male donor</a:t>
            </a:r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25F6587-D88F-7F98-ED61-7EC527EB573A}"/>
              </a:ext>
            </a:extLst>
          </p:cNvPr>
          <p:cNvSpPr txBox="1"/>
          <p:nvPr/>
        </p:nvSpPr>
        <p:spPr>
          <a:xfrm>
            <a:off x="3820551" y="2567354"/>
            <a:ext cx="5303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Ferritin at intake 113 ng/mL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BA26486-5572-282F-E5F7-52FAB9AD86A5}"/>
              </a:ext>
            </a:extLst>
          </p:cNvPr>
          <p:cNvSpPr txBox="1"/>
          <p:nvPr/>
        </p:nvSpPr>
        <p:spPr>
          <a:xfrm>
            <a:off x="5326325" y="4317899"/>
            <a:ext cx="5303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But after 5 donations, </a:t>
            </a:r>
            <a:r>
              <a:rPr lang="en-US" b="1" dirty="0">
                <a:solidFill>
                  <a:srgbClr val="D09E00"/>
                </a:solidFill>
              </a:rPr>
              <a:t>ferritin is ≤ 30 ng/mL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ECBCDE-E521-72FD-9781-F24B71E06FFB}"/>
              </a:ext>
            </a:extLst>
          </p:cNvPr>
          <p:cNvSpPr txBox="1"/>
          <p:nvPr/>
        </p:nvSpPr>
        <p:spPr>
          <a:xfrm>
            <a:off x="1762497" y="4652883"/>
            <a:ext cx="25952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D09E00"/>
                </a:solidFill>
              </a:rPr>
              <a:t>6 month deferral limit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D1AB686-6C0F-299D-5684-854954B85EE6}"/>
              </a:ext>
            </a:extLst>
          </p:cNvPr>
          <p:cNvSpPr txBox="1"/>
          <p:nvPr/>
        </p:nvSpPr>
        <p:spPr>
          <a:xfrm>
            <a:off x="1681015" y="5002082"/>
            <a:ext cx="25952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4C4C"/>
                </a:solidFill>
              </a:rPr>
              <a:t>12 month deferral limit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D4DFE82-C176-C681-3756-33D4EC24CC77}"/>
              </a:ext>
            </a:extLst>
          </p:cNvPr>
          <p:cNvSpPr txBox="1"/>
          <p:nvPr/>
        </p:nvSpPr>
        <p:spPr>
          <a:xfrm>
            <a:off x="3961705" y="6223700"/>
            <a:ext cx="43237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Donor example from FIND+ study, </a:t>
            </a:r>
            <a:r>
              <a:rPr lang="en-US" sz="1200" dirty="0" err="1"/>
              <a:t>Moazzen</a:t>
            </a:r>
            <a:r>
              <a:rPr lang="en-US" sz="1200" dirty="0"/>
              <a:t> et al. 2022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979447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Content Placeholder 48" descr="A graph of numbers and a number of people&#10;&#10;AI-generated content may be incorrect.">
            <a:extLst>
              <a:ext uri="{FF2B5EF4-FFF2-40B4-BE49-F238E27FC236}">
                <a16:creationId xmlns:a16="http://schemas.microsoft.com/office/drawing/2014/main" id="{A3265906-7FC1-30CC-2030-6F36096FA3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899" y="1571094"/>
            <a:ext cx="7485750" cy="4678594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5CCEF0-0971-F0A1-54EA-F91566FB0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Many donors have low ferritin after donating 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8CB674-45C2-CBA4-2042-FCDC65926600}"/>
              </a:ext>
            </a:extLst>
          </p:cNvPr>
          <p:cNvSpPr txBox="1"/>
          <p:nvPr/>
        </p:nvSpPr>
        <p:spPr>
          <a:xfrm>
            <a:off x="0" y="6538531"/>
            <a:ext cx="51876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From whole-blood donors that started in 2021 and made at least 1 donation</a:t>
            </a:r>
            <a:endParaRPr lang="en-US" sz="1200" i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B3A3392-2EEC-8586-8286-546B9F6D2239}"/>
              </a:ext>
            </a:extLst>
          </p:cNvPr>
          <p:cNvSpPr/>
          <p:nvPr/>
        </p:nvSpPr>
        <p:spPr>
          <a:xfrm>
            <a:off x="5265101" y="3872946"/>
            <a:ext cx="1988393" cy="1806780"/>
          </a:xfrm>
          <a:prstGeom prst="rect">
            <a:avLst/>
          </a:prstGeom>
          <a:noFill/>
          <a:ln w="3810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479D419-95ED-6DFA-2245-800922B375DA}"/>
              </a:ext>
            </a:extLst>
          </p:cNvPr>
          <p:cNvSpPr txBox="1"/>
          <p:nvPr/>
        </p:nvSpPr>
        <p:spPr>
          <a:xfrm>
            <a:off x="9553117" y="3963467"/>
            <a:ext cx="24101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5"/>
                </a:solidFill>
              </a:rPr>
              <a:t>&gt;40% </a:t>
            </a:r>
            <a:r>
              <a:rPr lang="en-US" sz="2000" dirty="0">
                <a:solidFill>
                  <a:schemeClr val="accent5"/>
                </a:solidFill>
              </a:rPr>
              <a:t>of all donors will be </a:t>
            </a:r>
            <a:r>
              <a:rPr lang="en-US" sz="2000" b="1" dirty="0">
                <a:solidFill>
                  <a:schemeClr val="accent5"/>
                </a:solidFill>
              </a:rPr>
              <a:t>deferred</a:t>
            </a:r>
            <a:r>
              <a:rPr lang="en-US" sz="2000" dirty="0">
                <a:solidFill>
                  <a:schemeClr val="accent5"/>
                </a:solidFill>
              </a:rPr>
              <a:t> for 6-12 months after 5/10 donations</a:t>
            </a:r>
            <a:endParaRPr lang="en-GB" sz="20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404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FF2353-EDE6-E98C-4804-1AF4965FE7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graph of a graph of a graph&#10;&#10;AI-generated content may be incorrect.">
            <a:extLst>
              <a:ext uri="{FF2B5EF4-FFF2-40B4-BE49-F238E27FC236}">
                <a16:creationId xmlns:a16="http://schemas.microsoft.com/office/drawing/2014/main" id="{A1617809-9CF4-FF99-15E0-8B93641635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5415" r="3724"/>
          <a:stretch/>
        </p:blipFill>
        <p:spPr>
          <a:xfrm>
            <a:off x="2825519" y="1896603"/>
            <a:ext cx="4806070" cy="4049423"/>
          </a:xfrm>
          <a:prstGeom prst="rect">
            <a:avLst/>
          </a:prstGeom>
        </p:spPr>
      </p:pic>
      <p:pic>
        <p:nvPicPr>
          <p:cNvPr id="21" name="Picture 20" descr="A close-up of a graph&#10;&#10;AI-generated content may be incorrect.">
            <a:extLst>
              <a:ext uri="{FF2B5EF4-FFF2-40B4-BE49-F238E27FC236}">
                <a16:creationId xmlns:a16="http://schemas.microsoft.com/office/drawing/2014/main" id="{527DFAC8-5739-9D38-3697-BA32A5D695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5161" r="3586"/>
          <a:stretch/>
        </p:blipFill>
        <p:spPr>
          <a:xfrm>
            <a:off x="2825520" y="1891182"/>
            <a:ext cx="4806070" cy="40494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89394E-60D9-A2A7-46D7-E65A473EB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Ferritin drop is very predictable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8ACA37C-DF25-B2CB-E9AB-41F1F033D032}"/>
              </a:ext>
            </a:extLst>
          </p:cNvPr>
          <p:cNvSpPr txBox="1"/>
          <p:nvPr/>
        </p:nvSpPr>
        <p:spPr>
          <a:xfrm>
            <a:off x="3960938" y="3179847"/>
            <a:ext cx="2504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Model prediction + uncertainty estimation</a:t>
            </a:r>
            <a:endParaRPr lang="en-GB" sz="1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29289A-5D72-ABC9-C5E3-C7D7A9D5FE67}"/>
              </a:ext>
            </a:extLst>
          </p:cNvPr>
          <p:cNvSpPr txBox="1"/>
          <p:nvPr/>
        </p:nvSpPr>
        <p:spPr>
          <a:xfrm>
            <a:off x="6469311" y="1891183"/>
            <a:ext cx="44634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Model uses ferritin at intake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accurately predicts that ferritin will be below 30 ng/mL at 5</a:t>
            </a:r>
            <a:r>
              <a:rPr lang="en-US" baseline="30000" dirty="0"/>
              <a:t>th</a:t>
            </a:r>
            <a:r>
              <a:rPr lang="en-US" dirty="0"/>
              <a:t> donation</a:t>
            </a:r>
            <a:endParaRPr lang="en-GB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5B12518-3DBF-FD79-F783-2F2C170BBB48}"/>
              </a:ext>
            </a:extLst>
          </p:cNvPr>
          <p:cNvSpPr txBox="1"/>
          <p:nvPr/>
        </p:nvSpPr>
        <p:spPr>
          <a:xfrm>
            <a:off x="6549683" y="4068401"/>
            <a:ext cx="5184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this donor would continue to donate</a:t>
            </a:r>
          </a:p>
          <a:p>
            <a:r>
              <a:rPr lang="en-US" dirty="0"/>
              <a:t>(5 times per year) he will have </a:t>
            </a:r>
            <a:r>
              <a:rPr lang="en-US" dirty="0">
                <a:solidFill>
                  <a:srgbClr val="FF0000"/>
                </a:solidFill>
              </a:rPr>
              <a:t>ferritin &lt; 15 ng/mL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BCD01EE-30BD-9945-F177-17671FCE3923}"/>
              </a:ext>
            </a:extLst>
          </p:cNvPr>
          <p:cNvSpPr/>
          <p:nvPr/>
        </p:nvSpPr>
        <p:spPr>
          <a:xfrm>
            <a:off x="6374101" y="4925713"/>
            <a:ext cx="1428333" cy="2870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D58B73-BFAB-D4B1-4897-8339276AF99E}"/>
              </a:ext>
            </a:extLst>
          </p:cNvPr>
          <p:cNvSpPr txBox="1"/>
          <p:nvPr/>
        </p:nvSpPr>
        <p:spPr>
          <a:xfrm>
            <a:off x="1762497" y="4652883"/>
            <a:ext cx="25952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D09E00"/>
                </a:solidFill>
              </a:rPr>
              <a:t>6 month deferral limit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31888D-B955-BC8C-10E1-B01D433E0E39}"/>
              </a:ext>
            </a:extLst>
          </p:cNvPr>
          <p:cNvSpPr txBox="1"/>
          <p:nvPr/>
        </p:nvSpPr>
        <p:spPr>
          <a:xfrm>
            <a:off x="1681015" y="5002082"/>
            <a:ext cx="25952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4C4C"/>
                </a:solidFill>
              </a:rPr>
              <a:t>12 month deferral limit</a:t>
            </a:r>
          </a:p>
        </p:txBody>
      </p:sp>
    </p:spTree>
    <p:extLst>
      <p:ext uri="{BB962C8B-B14F-4D97-AF65-F5344CB8AC3E}">
        <p14:creationId xmlns:p14="http://schemas.microsoft.com/office/powerpoint/2010/main" val="2328533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9" grpId="0"/>
      <p:bldP spid="25" grpId="0" animBg="1"/>
      <p:bldP spid="2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CA109F4-6ECA-8D77-8D10-D249F74C6A0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40762" y="1720956"/>
                <a:ext cx="4789488" cy="4366145"/>
              </a:xfrm>
              <a:ln>
                <a:noFill/>
              </a:ln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70000"/>
                  </a:lnSpc>
                  <a:buNone/>
                </a:pPr>
                <a:r>
                  <a:rPr lang="en-US" sz="1600" b="1" dirty="0">
                    <a:solidFill>
                      <a:schemeClr val="accent3"/>
                    </a:solidFill>
                  </a:rPr>
                  <a:t>Three</a:t>
                </a:r>
                <a:r>
                  <a:rPr lang="en-US" sz="1600" dirty="0"/>
                  <a:t> parameters that control the </a:t>
                </a:r>
                <a:r>
                  <a:rPr lang="en-US" sz="1600" b="1" dirty="0"/>
                  <a:t>biology</a:t>
                </a:r>
              </a:p>
              <a:p>
                <a:pPr marL="0" indent="0">
                  <a:lnSpc>
                    <a:spcPct val="17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1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1400" b="0" i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rate</m:t>
                    </m:r>
                    <m:r>
                      <a:rPr lang="en-US" sz="1400" b="0" i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400" b="0" i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of</m:t>
                    </m:r>
                    <m:r>
                      <a:rPr lang="en-US" sz="1400" b="0" i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400" b="0" i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Hb</m:t>
                    </m:r>
                    <m:r>
                      <a:rPr lang="en-US" sz="1400" b="0" i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400" b="0" i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recovery</m:t>
                    </m:r>
                  </m:oMath>
                </a14:m>
                <a:r>
                  <a:rPr lang="en-US" sz="1400" b="0" i="0" dirty="0">
                    <a:solidFill>
                      <a:schemeClr val="accent3"/>
                    </a:solidFill>
                    <a:latin typeface="Cambria Math" panose="02040503050406030204" pitchFamily="18" charset="0"/>
                  </a:rPr>
                  <a:t> ~ 1/10 days</a:t>
                </a:r>
                <a:br>
                  <a:rPr lang="en-US" sz="1400" b="0" i="0" dirty="0">
                    <a:solidFill>
                      <a:schemeClr val="accent3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sz="1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1400" b="0" i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rate</m:t>
                    </m:r>
                    <m:r>
                      <a:rPr lang="en-US" sz="1400" b="0" i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400" b="0" i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of</m:t>
                    </m:r>
                    <m:r>
                      <a:rPr lang="en-US" sz="1400" b="0" i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400" b="0" i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ferritin</m:t>
                    </m:r>
                    <m:r>
                      <a:rPr lang="en-US" sz="1400" b="0" i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400" b="0" i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recovery</m:t>
                    </m:r>
                  </m:oMath>
                </a14:m>
                <a:r>
                  <a:rPr lang="en-US" sz="1400" b="0" i="0" dirty="0">
                    <a:solidFill>
                      <a:schemeClr val="accent3"/>
                    </a:solidFill>
                    <a:latin typeface="Cambria Math" panose="02040503050406030204" pitchFamily="18" charset="0"/>
                  </a:rPr>
                  <a:t> ~ 1/200 days</a:t>
                </a:r>
                <a:br>
                  <a:rPr lang="en-US" sz="1400" b="0" i="0" dirty="0">
                    <a:solidFill>
                      <a:schemeClr val="accent3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sz="1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1400" b="0" i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conversion</m:t>
                    </m:r>
                    <m:r>
                      <a:rPr lang="en-US" sz="1400" b="0" i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400" b="0" i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ferritin</m:t>
                    </m:r>
                    <m:r>
                      <a:rPr lang="en-US" sz="1400" b="0" i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400" b="0" i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to</m:t>
                    </m:r>
                    <m:r>
                      <a:rPr lang="en-US" sz="1400" b="0" i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400" b="0" i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Hb</m:t>
                    </m:r>
                    <m:r>
                      <a:rPr lang="en-US" sz="1400" b="0" i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400" b="0" dirty="0">
                    <a:solidFill>
                      <a:schemeClr val="accent3"/>
                    </a:solidFill>
                  </a:rPr>
                  <a:t>~ 2.5</a:t>
                </a:r>
              </a:p>
              <a:p>
                <a:pPr marL="0" indent="0">
                  <a:lnSpc>
                    <a:spcPct val="170000"/>
                  </a:lnSpc>
                  <a:buNone/>
                </a:pPr>
                <a:r>
                  <a:rPr lang="en-US" sz="1600" b="1" dirty="0">
                    <a:solidFill>
                      <a:schemeClr val="accent1"/>
                    </a:solidFill>
                  </a:rPr>
                  <a:t>Two</a:t>
                </a:r>
                <a:r>
                  <a:rPr lang="en-US" sz="1600" b="0" dirty="0"/>
                  <a:t> parameters that control </a:t>
                </a:r>
                <a:r>
                  <a:rPr lang="en-US" sz="1600" b="1" dirty="0"/>
                  <a:t>individual</a:t>
                </a:r>
                <a:r>
                  <a:rPr lang="en-US" sz="1600" b="0" dirty="0"/>
                  <a:t> Hb and ferritin</a:t>
                </a:r>
                <a:br>
                  <a:rPr lang="en-US" sz="1400" b="0" dirty="0"/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sSub>
                        <m:sSubPr>
                          <m:ctrlP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400" b="0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400" b="0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base</m:t>
                          </m:r>
                        </m:sub>
                      </m:sSub>
                      <m:r>
                        <a:rPr lang="en-US" sz="1400" b="0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1400" b="0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baseline</m:t>
                      </m:r>
                      <m:r>
                        <a:rPr lang="en-US" sz="1400" b="0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400" b="0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Hb</m:t>
                      </m:r>
                      <m:r>
                        <a:rPr lang="en-US" sz="1400" b="0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400" b="0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US" sz="1400" b="0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400" b="0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indiv</m:t>
                      </m:r>
                      <m:r>
                        <a:rPr lang="en-US" sz="1400" b="0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  <m:r>
                        <m:rPr>
                          <m:sty m:val="p"/>
                        </m:rPr>
                        <a:rPr lang="en-US" sz="1400" b="0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donor</m:t>
                      </m:r>
                    </m:oMath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fe</m:t>
                      </m:r>
                      <m:sSub>
                        <m:sSubPr>
                          <m:ctrlP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400" b="0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r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400" b="0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base</m:t>
                          </m:r>
                        </m:sub>
                      </m:sSub>
                      <m:r>
                        <a:rPr lang="en-US" sz="1400" b="0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1400" b="0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baseline</m:t>
                      </m:r>
                      <m:r>
                        <a:rPr lang="en-US" sz="1400" b="0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400" b="0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ferritin</m:t>
                      </m:r>
                      <m:r>
                        <a:rPr lang="en-US" sz="1400" b="0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400" b="0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US" sz="1400" b="0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400" b="0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indiv</m:t>
                      </m:r>
                      <m:r>
                        <a:rPr lang="en-US" sz="1400" b="0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  <m:r>
                        <m:rPr>
                          <m:sty m:val="p"/>
                        </m:rPr>
                        <a:rPr lang="en-US" sz="1400" b="0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donor</m:t>
                      </m:r>
                    </m:oMath>
                  </m:oMathPara>
                </a14:m>
                <a:endParaRPr lang="en-US" sz="1400" b="0" dirty="0">
                  <a:solidFill>
                    <a:schemeClr val="accent1"/>
                  </a:solidFill>
                </a:endParaRPr>
              </a:p>
              <a:p>
                <a:pPr marL="0" indent="0">
                  <a:lnSpc>
                    <a:spcPct val="170000"/>
                  </a:lnSpc>
                  <a:buNone/>
                </a:pPr>
                <a:r>
                  <a:rPr lang="en-US" sz="1600" b="0" i="1" dirty="0"/>
                  <a:t>(Not very) scary</a:t>
                </a:r>
                <a:r>
                  <a:rPr lang="en-US" sz="1600" b="0" dirty="0"/>
                  <a:t> </a:t>
                </a:r>
                <a:r>
                  <a:rPr lang="en-US" sz="1600" b="0" i="1" dirty="0"/>
                  <a:t>formula</a:t>
                </a:r>
                <a:r>
                  <a:rPr lang="en-US" sz="1600" b="0" dirty="0"/>
                  <a:t>:</a:t>
                </a:r>
              </a:p>
              <a:p>
                <a:pPr marL="0" indent="0">
                  <a:lnSpc>
                    <a:spcPct val="17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n-US" sz="1400">
                              <a:latin typeface="Cambria Math" panose="02040503050406030204" pitchFamily="18" charset="0"/>
                            </a:rPr>
                            <m:t>Hb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1400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1400" b="0" i="0" smtClean="0">
                          <a:latin typeface="Cambria Math" panose="02040503050406030204" pitchFamily="18" charset="0"/>
                        </a:rPr>
                        <m:t>fer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1400">
                              <a:latin typeface="Cambria Math" panose="02040503050406030204" pitchFamily="18" charset="0"/>
                            </a:rPr>
                            <m:t>Hb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 −</m:t>
                          </m:r>
                          <m:r>
                            <m:rPr>
                              <m:sty m:val="p"/>
                            </m:rPr>
                            <a:rPr lang="en-US" sz="1400">
                              <a:latin typeface="Cambria Math" panose="02040503050406030204" pitchFamily="18" charset="0"/>
                            </a:rPr>
                            <m:t>H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b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base</m:t>
                              </m:r>
                            </m:sub>
                          </m:sSub>
                        </m:e>
                      </m:d>
                    </m:oMath>
                    <m:oMath xmlns:m="http://schemas.openxmlformats.org/officeDocument/2006/math"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n-US" sz="1400">
                              <a:latin typeface="Cambria Math" panose="02040503050406030204" pitchFamily="18" charset="0"/>
                            </a:rPr>
                            <m:t>fer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1400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𝛽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1400">
                              <a:latin typeface="Cambria Math" panose="02040503050406030204" pitchFamily="18" charset="0"/>
                            </a:rPr>
                            <m:t>fer</m:t>
                          </m:r>
                          <m:r>
                            <a:rPr lang="en-US" sz="1400">
                              <a:latin typeface="Cambria Math" panose="02040503050406030204" pitchFamily="18" charset="0"/>
                            </a:rPr>
                            <m:t> −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fer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base</m:t>
                              </m:r>
                            </m:sub>
                          </m:sSub>
                        </m:e>
                      </m:d>
                      <m:r>
                        <a:rPr lang="en-US" sz="140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𝛾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n-US" sz="1400">
                              <a:latin typeface="Cambria Math" panose="02040503050406030204" pitchFamily="18" charset="0"/>
                            </a:rPr>
                            <m:t>Hb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US" sz="1800" b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CA109F4-6ECA-8D77-8D10-D249F74C6A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40762" y="1720956"/>
                <a:ext cx="4789488" cy="4366145"/>
              </a:xfrm>
              <a:blipFill>
                <a:blip r:embed="rId2"/>
                <a:stretch>
                  <a:fillRect l="-763" b="-976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A graph of a line&#10;&#10;Description automatically generated with medium confidence">
            <a:extLst>
              <a:ext uri="{FF2B5EF4-FFF2-40B4-BE49-F238E27FC236}">
                <a16:creationId xmlns:a16="http://schemas.microsoft.com/office/drawing/2014/main" id="{C9D1B4A1-9908-3AB2-A0FA-C31745A043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1115" y="1662836"/>
            <a:ext cx="4056637" cy="4530356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74EB876-BB94-50A7-4AD3-79520BE96A97}"/>
              </a:ext>
            </a:extLst>
          </p:cNvPr>
          <p:cNvCxnSpPr>
            <a:cxnSpLocks/>
          </p:cNvCxnSpPr>
          <p:nvPr/>
        </p:nvCxnSpPr>
        <p:spPr>
          <a:xfrm>
            <a:off x="7514868" y="2080516"/>
            <a:ext cx="0" cy="154241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CC6E41A-A232-040E-EDF5-6B830B78648F}"/>
                  </a:ext>
                </a:extLst>
              </p:cNvPr>
              <p:cNvSpPr txBox="1"/>
              <p:nvPr/>
            </p:nvSpPr>
            <p:spPr>
              <a:xfrm>
                <a:off x="8333978" y="2673677"/>
                <a:ext cx="1924664" cy="338554"/>
              </a:xfrm>
              <a:prstGeom prst="rect">
                <a:avLst/>
              </a:prstGeom>
              <a:noFill/>
              <a:ln w="12700"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Increase with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b="0" i="1" smtClean="0">
                        <a:latin typeface="Cambria Math" panose="02040503050406030204" pitchFamily="18" charset="0"/>
                      </a:rPr>
                      <m:t>α</m:t>
                    </m:r>
                  </m:oMath>
                </a14:m>
                <a:endParaRPr lang="en-US" sz="1600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CC6E41A-A232-040E-EDF5-6B830B7864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3978" y="2673677"/>
                <a:ext cx="1924664" cy="338554"/>
              </a:xfrm>
              <a:prstGeom prst="rect">
                <a:avLst/>
              </a:prstGeom>
              <a:blipFill>
                <a:blip r:embed="rId4"/>
                <a:stretch>
                  <a:fillRect l="-1258" t="-3509" b="-21053"/>
                </a:stretch>
              </a:blipFill>
              <a:ln w="1270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EF3328C-6D2A-C8CE-F293-DA3DDE5B016C}"/>
                  </a:ext>
                </a:extLst>
              </p:cNvPr>
              <p:cNvSpPr txBox="1"/>
              <p:nvPr/>
            </p:nvSpPr>
            <p:spPr>
              <a:xfrm>
                <a:off x="9423182" y="1787947"/>
                <a:ext cx="2135166" cy="338554"/>
              </a:xfrm>
              <a:prstGeom prst="rect">
                <a:avLst/>
              </a:prstGeom>
              <a:solidFill>
                <a:srgbClr val="FFFFFF">
                  <a:alpha val="47059"/>
                </a:srgbClr>
              </a:solidFill>
              <a:ln w="12700"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Recovery up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b="0" i="0" smtClean="0">
                        <a:latin typeface="Cambria Math" panose="02040503050406030204" pitchFamily="18" charset="0"/>
                      </a:rPr>
                      <m:t>H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</a:rPr>
                          <m:t>base</m:t>
                        </m:r>
                      </m:sub>
                    </m:sSub>
                  </m:oMath>
                </a14:m>
                <a:endParaRPr lang="en-US" sz="1600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EF3328C-6D2A-C8CE-F293-DA3DDE5B01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3182" y="1787947"/>
                <a:ext cx="2135166" cy="338554"/>
              </a:xfrm>
              <a:prstGeom prst="rect">
                <a:avLst/>
              </a:prstGeom>
              <a:blipFill>
                <a:blip r:embed="rId5"/>
                <a:stretch>
                  <a:fillRect l="-1420" t="-3448" b="-18966"/>
                </a:stretch>
              </a:blipFill>
              <a:ln w="1270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8467460-FEBE-18E2-AB07-D19FBB6EABFF}"/>
              </a:ext>
            </a:extLst>
          </p:cNvPr>
          <p:cNvCxnSpPr>
            <a:cxnSpLocks/>
          </p:cNvCxnSpPr>
          <p:nvPr/>
        </p:nvCxnSpPr>
        <p:spPr>
          <a:xfrm>
            <a:off x="7651026" y="4548282"/>
            <a:ext cx="423634" cy="94819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8E2B756-23AF-CC23-A0F4-0086C6F36DCC}"/>
              </a:ext>
            </a:extLst>
          </p:cNvPr>
          <p:cNvCxnSpPr>
            <a:cxnSpLocks/>
          </p:cNvCxnSpPr>
          <p:nvPr/>
        </p:nvCxnSpPr>
        <p:spPr>
          <a:xfrm flipV="1">
            <a:off x="8704571" y="4968377"/>
            <a:ext cx="2103468" cy="57414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DE0787E-9CF5-15D7-67FB-1A44DBAE2A5B}"/>
                  </a:ext>
                </a:extLst>
              </p:cNvPr>
              <p:cNvSpPr txBox="1"/>
              <p:nvPr/>
            </p:nvSpPr>
            <p:spPr>
              <a:xfrm>
                <a:off x="9741296" y="4383602"/>
                <a:ext cx="1333368" cy="584775"/>
              </a:xfrm>
              <a:prstGeom prst="rect">
                <a:avLst/>
              </a:prstGeom>
              <a:solidFill>
                <a:srgbClr val="FFFFFF">
                  <a:alpha val="47059"/>
                </a:srgbClr>
              </a:solidFill>
              <a:ln w="12700"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Recovery ~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16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up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b="0" i="0" smtClean="0">
                        <a:latin typeface="Cambria Math" panose="02040503050406030204" pitchFamily="18" charset="0"/>
                      </a:rPr>
                      <m:t>fe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</a:rPr>
                          <m:t>base</m:t>
                        </m:r>
                      </m:sub>
                    </m:sSub>
                  </m:oMath>
                </a14:m>
                <a:endParaRPr lang="en-US" sz="1600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DE0787E-9CF5-15D7-67FB-1A44DBAE2A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1296" y="4383602"/>
                <a:ext cx="1333368" cy="584775"/>
              </a:xfrm>
              <a:prstGeom prst="rect">
                <a:avLst/>
              </a:prstGeom>
              <a:blipFill>
                <a:blip r:embed="rId6"/>
                <a:stretch>
                  <a:fillRect l="-2262" t="-2041" b="-11224"/>
                </a:stretch>
              </a:blipFill>
              <a:ln w="1270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27CBB5F6-8FE2-4B1C-CD5C-B1BCD783658D}"/>
              </a:ext>
            </a:extLst>
          </p:cNvPr>
          <p:cNvSpPr txBox="1"/>
          <p:nvPr/>
        </p:nvSpPr>
        <p:spPr>
          <a:xfrm>
            <a:off x="5661169" y="1723950"/>
            <a:ext cx="2351041" cy="584775"/>
          </a:xfrm>
          <a:prstGeom prst="rect">
            <a:avLst/>
          </a:prstGeom>
          <a:solidFill>
            <a:srgbClr val="FFFFFF">
              <a:alpha val="47059"/>
            </a:srgbClr>
          </a:solidFill>
          <a:ln w="127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At donation: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Hb loss = Hb*(1-Vloss/V)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0836880-5186-0B80-CD82-198E47BEEF95}"/>
              </a:ext>
            </a:extLst>
          </p:cNvPr>
          <p:cNvCxnSpPr>
            <a:cxnSpLocks/>
          </p:cNvCxnSpPr>
          <p:nvPr/>
        </p:nvCxnSpPr>
        <p:spPr>
          <a:xfrm flipV="1">
            <a:off x="7862843" y="2452361"/>
            <a:ext cx="511181" cy="66301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C2666C72-27C0-F880-429B-E30E26FC6F12}"/>
              </a:ext>
            </a:extLst>
          </p:cNvPr>
          <p:cNvSpPr txBox="1"/>
          <p:nvPr/>
        </p:nvSpPr>
        <p:spPr>
          <a:xfrm>
            <a:off x="6006111" y="2528558"/>
            <a:ext cx="1135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Hb</a:t>
            </a:r>
          </a:p>
          <a:p>
            <a:pPr algn="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[mmol/L]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E764E6F-0B3A-BA99-D3FF-5B0909982FC5}"/>
              </a:ext>
            </a:extLst>
          </p:cNvPr>
          <p:cNvSpPr txBox="1"/>
          <p:nvPr/>
        </p:nvSpPr>
        <p:spPr>
          <a:xfrm>
            <a:off x="6067049" y="4609119"/>
            <a:ext cx="10682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Ferritin [ng/mL]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EFEC552-7CBF-1793-0886-42B0E13DC214}"/>
              </a:ext>
            </a:extLst>
          </p:cNvPr>
          <p:cNvSpPr txBox="1"/>
          <p:nvPr/>
        </p:nvSpPr>
        <p:spPr>
          <a:xfrm>
            <a:off x="7862843" y="6170332"/>
            <a:ext cx="30636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Days since donation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6E2BE34-1028-725C-FD97-53FA387075DB}"/>
                  </a:ext>
                </a:extLst>
              </p:cNvPr>
              <p:cNvSpPr txBox="1"/>
              <p:nvPr/>
            </p:nvSpPr>
            <p:spPr>
              <a:xfrm>
                <a:off x="7527087" y="4082647"/>
                <a:ext cx="1896095" cy="453266"/>
              </a:xfrm>
              <a:prstGeom prst="rect">
                <a:avLst/>
              </a:prstGeom>
              <a:solidFill>
                <a:srgbClr val="FFFFFF">
                  <a:alpha val="47059"/>
                </a:srgbClr>
              </a:solidFill>
              <a:ln w="12700"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Ferritin loss =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𝛾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</a:rPr>
                          <m:t>Hb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</m:oMath>
                </a14:m>
                <a:endParaRPr lang="en-US" sz="1600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6E2BE34-1028-725C-FD97-53FA387075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7087" y="4082647"/>
                <a:ext cx="1896095" cy="453266"/>
              </a:xfrm>
              <a:prstGeom prst="rect">
                <a:avLst/>
              </a:prstGeom>
              <a:blipFill>
                <a:blip r:embed="rId7"/>
                <a:stretch>
                  <a:fillRect l="-1597" b="-5263"/>
                </a:stretch>
              </a:blipFill>
              <a:ln w="1270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itle 1">
            <a:extLst>
              <a:ext uri="{FF2B5EF4-FFF2-40B4-BE49-F238E27FC236}">
                <a16:creationId xmlns:a16="http://schemas.microsoft.com/office/drawing/2014/main" id="{A963374F-F196-E02D-B047-6870707F1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Biological prediction model</a:t>
            </a:r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4C14E60-E885-11EB-6F6A-ABAC469CCB0C}"/>
              </a:ext>
            </a:extLst>
          </p:cNvPr>
          <p:cNvSpPr txBox="1"/>
          <p:nvPr/>
        </p:nvSpPr>
        <p:spPr>
          <a:xfrm>
            <a:off x="7539176" y="1257381"/>
            <a:ext cx="3825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Hb and ferritin after donation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835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4" grpId="0" animBg="1"/>
      <p:bldP spid="16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C20AD-AA07-79D6-BC85-B46A1A397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Accuracy of the ferritin model predictions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83AEE7-7F9D-8D02-B01D-F293204997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6406662" cy="3029834"/>
          </a:xfrm>
        </p:spPr>
        <p:txBody>
          <a:bodyPr>
            <a:normAutofit/>
          </a:bodyPr>
          <a:lstStyle/>
          <a:p>
            <a:r>
              <a:rPr lang="en-US" sz="2400" dirty="0"/>
              <a:t>New donors that started in 2021 </a:t>
            </a:r>
          </a:p>
          <a:p>
            <a:r>
              <a:rPr lang="en-US" sz="2400" dirty="0"/>
              <a:t>At </a:t>
            </a:r>
            <a:r>
              <a:rPr lang="en-US" sz="2400" b="1" dirty="0"/>
              <a:t>5</a:t>
            </a:r>
            <a:r>
              <a:rPr lang="en-US" sz="2400" b="1" baseline="30000" dirty="0"/>
              <a:t>th</a:t>
            </a:r>
            <a:r>
              <a:rPr lang="en-US" sz="2400" dirty="0"/>
              <a:t> </a:t>
            </a:r>
            <a:r>
              <a:rPr lang="en-US" sz="2400" b="1" dirty="0"/>
              <a:t>donation</a:t>
            </a:r>
          </a:p>
          <a:p>
            <a:r>
              <a:rPr lang="en-US" sz="2400" b="1" dirty="0"/>
              <a:t>74%</a:t>
            </a:r>
            <a:r>
              <a:rPr lang="en-US" sz="2400" dirty="0"/>
              <a:t> of ferritin predictions* are within the 95% CI of the measurement</a:t>
            </a:r>
          </a:p>
          <a:p>
            <a:pPr lvl="1"/>
            <a:r>
              <a:rPr lang="en-US" sz="2000" dirty="0"/>
              <a:t>Males are more predictable: 79% vs 68% for females</a:t>
            </a:r>
          </a:p>
          <a:p>
            <a:r>
              <a:rPr lang="en-US" sz="2400" b="1" dirty="0"/>
              <a:t>80%</a:t>
            </a:r>
            <a:r>
              <a:rPr lang="en-US" sz="2400" dirty="0"/>
              <a:t> of predictions &lt; 30 ng/mL are measured as &lt; 30 ng/mL (precision) at a sensitivity of 75%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258491E-DB49-97A2-7BEC-74DDA4F2AD7D}"/>
              </a:ext>
            </a:extLst>
          </p:cNvPr>
          <p:cNvGrpSpPr/>
          <p:nvPr/>
        </p:nvGrpSpPr>
        <p:grpSpPr>
          <a:xfrm>
            <a:off x="7299975" y="1835435"/>
            <a:ext cx="4689576" cy="3667898"/>
            <a:chOff x="16778269" y="26543307"/>
            <a:chExt cx="10400060" cy="800025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BFA1A09-0186-E927-3F0A-5503A60520E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35500" y="27054701"/>
              <a:ext cx="9842829" cy="7111714"/>
            </a:xfrm>
            <a:prstGeom prst="rect">
              <a:avLst/>
            </a:prstGeom>
          </p:spPr>
        </p:pic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2C2C6CD9-A67F-3085-7805-9ACDB7715CC3}"/>
                </a:ext>
              </a:extLst>
            </p:cNvPr>
            <p:cNvCxnSpPr>
              <a:cxnSpLocks/>
            </p:cNvCxnSpPr>
            <p:nvPr/>
          </p:nvCxnSpPr>
          <p:spPr>
            <a:xfrm>
              <a:off x="21373901" y="32316949"/>
              <a:ext cx="2359357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9886D66-4673-0B99-B01F-EA13906DC19B}"/>
                </a:ext>
              </a:extLst>
            </p:cNvPr>
            <p:cNvSpPr txBox="1"/>
            <p:nvPr/>
          </p:nvSpPr>
          <p:spPr>
            <a:xfrm>
              <a:off x="20948968" y="32392010"/>
              <a:ext cx="3816630" cy="738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600" b="1" dirty="0">
                  <a:solidFill>
                    <a:srgbClr val="E6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74% </a:t>
              </a:r>
              <a:r>
                <a:rPr lang="nl-NL" sz="1600" b="1" dirty="0" err="1">
                  <a:solidFill>
                    <a:srgbClr val="E6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inside</a:t>
              </a:r>
              <a:r>
                <a:rPr lang="nl-NL" sz="1600" b="1" dirty="0">
                  <a:solidFill>
                    <a:srgbClr val="E6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95% CI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C1BEC4B-CD85-DFE4-1072-88135A56F593}"/>
                </a:ext>
              </a:extLst>
            </p:cNvPr>
            <p:cNvSpPr txBox="1"/>
            <p:nvPr/>
          </p:nvSpPr>
          <p:spPr>
            <a:xfrm rot="16200000">
              <a:off x="14677044" y="28644532"/>
              <a:ext cx="5021517" cy="8190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 err="1">
                  <a:latin typeface="Calibri" panose="020F0502020204030204" pitchFamily="34" charset="0"/>
                  <a:cs typeface="Calibri" panose="020F0502020204030204" pitchFamily="34" charset="0"/>
                </a:rPr>
                <a:t>Number</a:t>
              </a:r>
              <a:r>
                <a:rPr lang="nl-NL" dirty="0">
                  <a:latin typeface="Calibri" panose="020F0502020204030204" pitchFamily="34" charset="0"/>
                  <a:cs typeface="Calibri" panose="020F0502020204030204" pitchFamily="34" charset="0"/>
                </a:rPr>
                <a:t> of donors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125107F-FCFF-0A54-2185-20ECDCD684E1}"/>
                </a:ext>
              </a:extLst>
            </p:cNvPr>
            <p:cNvSpPr txBox="1"/>
            <p:nvPr/>
          </p:nvSpPr>
          <p:spPr>
            <a:xfrm>
              <a:off x="18373066" y="33939385"/>
              <a:ext cx="8805263" cy="6041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Log(</a:t>
              </a:r>
              <a:r>
                <a:rPr lang="nl-NL" sz="1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Ferritin</a:t>
              </a:r>
              <a:r>
                <a:rPr lang="nl-NL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nl-NL" sz="1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measurement</a:t>
              </a:r>
              <a:r>
                <a:rPr lang="nl-NL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) – Log(Model </a:t>
              </a:r>
              <a:r>
                <a:rPr lang="nl-NL" sz="1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prediction</a:t>
              </a:r>
              <a:r>
                <a:rPr lang="nl-NL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7874DCA7-91FB-FBBB-AE8C-AE4D90F31D72}"/>
              </a:ext>
            </a:extLst>
          </p:cNvPr>
          <p:cNvSpPr txBox="1"/>
          <p:nvPr/>
        </p:nvSpPr>
        <p:spPr>
          <a:xfrm>
            <a:off x="187048" y="6329410"/>
            <a:ext cx="1140539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*The model parameters (alpha, beta, gamma)</a:t>
            </a:r>
            <a:r>
              <a:rPr lang="en-GB" sz="1200" dirty="0"/>
              <a:t> are fitted to data from the FIND+ study: 300 donors with ferritin and Hb at every donation.</a:t>
            </a:r>
          </a:p>
          <a:p>
            <a:r>
              <a:rPr lang="en-GB" sz="1200" dirty="0"/>
              <a:t>The measurement uncertainty is ~0.11 on log10 scale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896B6C1-212F-D65B-E636-428AE00FA37D}"/>
              </a:ext>
            </a:extLst>
          </p:cNvPr>
          <p:cNvSpPr txBox="1"/>
          <p:nvPr/>
        </p:nvSpPr>
        <p:spPr>
          <a:xfrm>
            <a:off x="8199006" y="1527579"/>
            <a:ext cx="34611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Difference between the log of the measurement and the prediction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6616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3A0EB-E719-215C-9BFA-AE18757A6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Proactive ferritin guided donation intervals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89C6B0-6961-F161-FD6E-598634A838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806" y="1993957"/>
            <a:ext cx="5996233" cy="1835659"/>
          </a:xfrm>
        </p:spPr>
        <p:txBody>
          <a:bodyPr>
            <a:noAutofit/>
          </a:bodyPr>
          <a:lstStyle/>
          <a:p>
            <a:r>
              <a:rPr lang="en-US" sz="2400" dirty="0"/>
              <a:t>Using the model, we determine the </a:t>
            </a:r>
            <a:r>
              <a:rPr lang="en-US" sz="2400" b="1" dirty="0"/>
              <a:t>donation frequency </a:t>
            </a:r>
            <a:r>
              <a:rPr lang="en-US" sz="2400" dirty="0"/>
              <a:t>for </a:t>
            </a:r>
            <a:r>
              <a:rPr lang="en-US" sz="2400" b="1" dirty="0"/>
              <a:t>individual</a:t>
            </a:r>
            <a:r>
              <a:rPr lang="en-US" sz="2400" dirty="0"/>
              <a:t> </a:t>
            </a:r>
            <a:r>
              <a:rPr lang="en-US" sz="2400" b="1" dirty="0"/>
              <a:t>donors</a:t>
            </a:r>
            <a:r>
              <a:rPr lang="en-US" sz="2400" dirty="0"/>
              <a:t> that keeps ferritin above a certain threshold. </a:t>
            </a:r>
          </a:p>
          <a:p>
            <a:pPr lvl="1"/>
            <a:r>
              <a:rPr lang="en-US" sz="2000" dirty="0"/>
              <a:t>This is mostly determined by the </a:t>
            </a:r>
            <a:r>
              <a:rPr lang="en-US" sz="2000" i="1" dirty="0"/>
              <a:t>start </a:t>
            </a:r>
            <a:r>
              <a:rPr lang="en-US" sz="2000" dirty="0"/>
              <a:t>ferritin at intake.</a:t>
            </a:r>
          </a:p>
          <a:p>
            <a:pPr marL="0" indent="0">
              <a:buNone/>
            </a:pPr>
            <a:endParaRPr lang="en-US" sz="2400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260216C-196C-4130-54D0-1353960E08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466282"/>
              </p:ext>
            </p:extLst>
          </p:nvPr>
        </p:nvGraphicFramePr>
        <p:xfrm>
          <a:off x="7476614" y="1820120"/>
          <a:ext cx="3878580" cy="4669536"/>
        </p:xfrm>
        <a:graphic>
          <a:graphicData uri="http://schemas.openxmlformats.org/drawingml/2006/table">
            <a:tbl>
              <a:tblPr/>
              <a:tblGrid>
                <a:gridCol w="646430">
                  <a:extLst>
                    <a:ext uri="{9D8B030D-6E8A-4147-A177-3AD203B41FA5}">
                      <a16:colId xmlns:a16="http://schemas.microsoft.com/office/drawing/2014/main" val="401605934"/>
                    </a:ext>
                  </a:extLst>
                </a:gridCol>
                <a:gridCol w="643678">
                  <a:extLst>
                    <a:ext uri="{9D8B030D-6E8A-4147-A177-3AD203B41FA5}">
                      <a16:colId xmlns:a16="http://schemas.microsoft.com/office/drawing/2014/main" val="2414575278"/>
                    </a:ext>
                  </a:extLst>
                </a:gridCol>
                <a:gridCol w="649182">
                  <a:extLst>
                    <a:ext uri="{9D8B030D-6E8A-4147-A177-3AD203B41FA5}">
                      <a16:colId xmlns:a16="http://schemas.microsoft.com/office/drawing/2014/main" val="2096143054"/>
                    </a:ext>
                  </a:extLst>
                </a:gridCol>
                <a:gridCol w="646430">
                  <a:extLst>
                    <a:ext uri="{9D8B030D-6E8A-4147-A177-3AD203B41FA5}">
                      <a16:colId xmlns:a16="http://schemas.microsoft.com/office/drawing/2014/main" val="1211141760"/>
                    </a:ext>
                  </a:extLst>
                </a:gridCol>
                <a:gridCol w="646430">
                  <a:extLst>
                    <a:ext uri="{9D8B030D-6E8A-4147-A177-3AD203B41FA5}">
                      <a16:colId xmlns:a16="http://schemas.microsoft.com/office/drawing/2014/main" val="274044178"/>
                    </a:ext>
                  </a:extLst>
                </a:gridCol>
                <a:gridCol w="646430">
                  <a:extLst>
                    <a:ext uri="{9D8B030D-6E8A-4147-A177-3AD203B41FA5}">
                      <a16:colId xmlns:a16="http://schemas.microsoft.com/office/drawing/2014/main" val="2365523815"/>
                    </a:ext>
                  </a:extLst>
                </a:gridCol>
              </a:tblGrid>
              <a:tr h="376752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nl-NL" sz="1100" b="1" noProof="0" dirty="0">
                          <a:effectLst/>
                        </a:rPr>
                        <a:t>Start </a:t>
                      </a:r>
                      <a:r>
                        <a:rPr lang="nl-NL" sz="1100" b="1" noProof="0" dirty="0" err="1">
                          <a:effectLst/>
                        </a:rPr>
                        <a:t>ferritin</a:t>
                      </a:r>
                      <a:endParaRPr lang="nl-NL" sz="1100" b="1" noProof="0" dirty="0">
                        <a:effectLst/>
                      </a:endParaRPr>
                    </a:p>
                  </a:txBody>
                  <a:tcPr anchor="ctr">
                    <a:lnL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7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nl-NL" sz="1100" b="1" noProof="0" dirty="0">
                          <a:effectLst/>
                        </a:rPr>
                        <a:t>1</a:t>
                      </a:r>
                    </a:p>
                  </a:txBody>
                  <a:tcPr anchor="ctr">
                    <a:lnL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7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nl-NL" sz="1100" b="1" noProof="0" dirty="0">
                          <a:effectLst/>
                        </a:rPr>
                        <a:t>2</a:t>
                      </a:r>
                    </a:p>
                  </a:txBody>
                  <a:tcPr anchor="ctr">
                    <a:lnL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7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nl-NL" sz="1100" b="1" noProof="0" dirty="0">
                          <a:effectLst/>
                        </a:rPr>
                        <a:t>3</a:t>
                      </a:r>
                    </a:p>
                  </a:txBody>
                  <a:tcPr anchor="ctr">
                    <a:lnL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7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nl-NL" sz="1100" b="1" noProof="0" dirty="0">
                          <a:effectLst/>
                        </a:rPr>
                        <a:t>4</a:t>
                      </a:r>
                    </a:p>
                  </a:txBody>
                  <a:tcPr anchor="ctr">
                    <a:lnL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7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nl-NL" sz="1100" b="1" noProof="0" dirty="0">
                          <a:effectLst/>
                        </a:rPr>
                        <a:t>5</a:t>
                      </a:r>
                    </a:p>
                  </a:txBody>
                  <a:tcPr anchor="ctr">
                    <a:lnL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7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2150134"/>
                  </a:ext>
                </a:extLst>
              </a:tr>
              <a:tr h="22874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 b="1">
                          <a:effectLst/>
                        </a:rPr>
                        <a:t>20</a:t>
                      </a:r>
                    </a:p>
                  </a:txBody>
                  <a:tcPr marL="68580" marR="68580" marT="41148" marB="41148" anchor="ctr">
                    <a:lnL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 dirty="0">
                          <a:effectLst/>
                        </a:rPr>
                        <a:t>16</a:t>
                      </a:r>
                    </a:p>
                  </a:txBody>
                  <a:tcPr marL="68580" marR="68580" marT="41148" marB="41148" anchor="ctr">
                    <a:lnL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5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>
                          <a:effectLst/>
                        </a:rPr>
                        <a:t>10</a:t>
                      </a:r>
                    </a:p>
                  </a:txBody>
                  <a:tcPr marL="68580" marR="68580" marT="41148" marB="41148" anchor="ctr">
                    <a:lnL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>
                          <a:effectLst/>
                        </a:rPr>
                        <a:t>7</a:t>
                      </a:r>
                    </a:p>
                  </a:txBody>
                  <a:tcPr marL="68580" marR="68580" marT="41148" marB="41148" anchor="ctr">
                    <a:lnL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>
                          <a:effectLst/>
                        </a:rPr>
                        <a:t>6</a:t>
                      </a:r>
                    </a:p>
                  </a:txBody>
                  <a:tcPr marL="68580" marR="68580" marT="41148" marB="41148" anchor="ctr">
                    <a:lnL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>
                          <a:effectLst/>
                        </a:rPr>
                        <a:t>5</a:t>
                      </a:r>
                    </a:p>
                  </a:txBody>
                  <a:tcPr marL="68580" marR="68580" marT="41148" marB="41148" anchor="ctr">
                    <a:lnL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9173955"/>
                  </a:ext>
                </a:extLst>
              </a:tr>
              <a:tr h="22874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 b="1">
                          <a:effectLst/>
                        </a:rPr>
                        <a:t>25</a:t>
                      </a:r>
                    </a:p>
                  </a:txBody>
                  <a:tcPr marL="68580" marR="68580" marT="41148" marB="41148" anchor="ctr">
                    <a:lnL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>
                          <a:effectLst/>
                        </a:rPr>
                        <a:t>20</a:t>
                      </a:r>
                    </a:p>
                  </a:txBody>
                  <a:tcPr marL="68580" marR="68580" marT="41148" marB="41148" anchor="ctr">
                    <a:lnL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5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 dirty="0">
                          <a:effectLst/>
                        </a:rPr>
                        <a:t>12</a:t>
                      </a:r>
                    </a:p>
                  </a:txBody>
                  <a:tcPr marL="68580" marR="68580" marT="41148" marB="41148" anchor="ctr">
                    <a:lnL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4C4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>
                          <a:effectLst/>
                        </a:rPr>
                        <a:t>9</a:t>
                      </a:r>
                    </a:p>
                  </a:txBody>
                  <a:tcPr marL="68580" marR="68580" marT="41148" marB="41148" anchor="ctr">
                    <a:lnL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>
                          <a:effectLst/>
                        </a:rPr>
                        <a:t>7</a:t>
                      </a:r>
                    </a:p>
                  </a:txBody>
                  <a:tcPr marL="68580" marR="68580" marT="41148" marB="41148" anchor="ctr">
                    <a:lnL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>
                          <a:effectLst/>
                        </a:rPr>
                        <a:t>6</a:t>
                      </a:r>
                    </a:p>
                  </a:txBody>
                  <a:tcPr marL="68580" marR="68580" marT="41148" marB="41148" anchor="ctr">
                    <a:lnL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5636202"/>
                  </a:ext>
                </a:extLst>
              </a:tr>
              <a:tr h="22874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 b="1">
                          <a:effectLst/>
                        </a:rPr>
                        <a:t>30</a:t>
                      </a:r>
                    </a:p>
                  </a:txBody>
                  <a:tcPr marL="68580" marR="68580" marT="41148" marB="41148" anchor="ctr">
                    <a:lnL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>
                          <a:effectLst/>
                        </a:rPr>
                        <a:t>25</a:t>
                      </a:r>
                    </a:p>
                  </a:txBody>
                  <a:tcPr marL="68580" marR="68580" marT="41148" marB="41148" anchor="ctr">
                    <a:lnL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5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>
                          <a:effectLst/>
                        </a:rPr>
                        <a:t>15</a:t>
                      </a:r>
                    </a:p>
                  </a:txBody>
                  <a:tcPr marL="68580" marR="68580" marT="41148" marB="41148" anchor="ctr">
                    <a:lnL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5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>
                          <a:effectLst/>
                        </a:rPr>
                        <a:t>10</a:t>
                      </a:r>
                    </a:p>
                  </a:txBody>
                  <a:tcPr marL="68580" marR="68580" marT="41148" marB="41148" anchor="ctr">
                    <a:lnL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>
                          <a:effectLst/>
                        </a:rPr>
                        <a:t>8</a:t>
                      </a:r>
                    </a:p>
                  </a:txBody>
                  <a:tcPr marL="68580" marR="68580" marT="41148" marB="41148" anchor="ctr">
                    <a:lnL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>
                          <a:effectLst/>
                        </a:rPr>
                        <a:t>6</a:t>
                      </a:r>
                    </a:p>
                  </a:txBody>
                  <a:tcPr marL="68580" marR="68580" marT="41148" marB="41148" anchor="ctr">
                    <a:lnL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3867515"/>
                  </a:ext>
                </a:extLst>
              </a:tr>
              <a:tr h="22874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 b="1">
                          <a:effectLst/>
                        </a:rPr>
                        <a:t>40</a:t>
                      </a:r>
                    </a:p>
                  </a:txBody>
                  <a:tcPr marL="68580" marR="68580" marT="41148" marB="41148" anchor="ctr">
                    <a:lnL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>
                          <a:effectLst/>
                        </a:rPr>
                        <a:t>33</a:t>
                      </a:r>
                    </a:p>
                  </a:txBody>
                  <a:tcPr marL="68580" marR="68580" marT="41148" marB="41148" anchor="ctr">
                    <a:lnL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>
                          <a:effectLst/>
                        </a:rPr>
                        <a:t>19</a:t>
                      </a:r>
                    </a:p>
                  </a:txBody>
                  <a:tcPr marL="68580" marR="68580" marT="41148" marB="41148" anchor="ctr">
                    <a:lnL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5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 dirty="0">
                          <a:effectLst/>
                        </a:rPr>
                        <a:t>12</a:t>
                      </a:r>
                    </a:p>
                  </a:txBody>
                  <a:tcPr marL="68580" marR="68580" marT="41148" marB="41148" anchor="ctr">
                    <a:lnL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4C4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>
                          <a:effectLst/>
                        </a:rPr>
                        <a:t>9</a:t>
                      </a:r>
                    </a:p>
                  </a:txBody>
                  <a:tcPr marL="68580" marR="68580" marT="41148" marB="41148" anchor="ctr">
                    <a:lnL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>
                          <a:effectLst/>
                        </a:rPr>
                        <a:t>7</a:t>
                      </a:r>
                    </a:p>
                  </a:txBody>
                  <a:tcPr marL="68580" marR="68580" marT="41148" marB="41148" anchor="ctr">
                    <a:lnL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0794138"/>
                  </a:ext>
                </a:extLst>
              </a:tr>
              <a:tr h="22874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 b="1">
                          <a:effectLst/>
                        </a:rPr>
                        <a:t>50</a:t>
                      </a:r>
                    </a:p>
                  </a:txBody>
                  <a:tcPr marL="68580" marR="68580" marT="41148" marB="41148" anchor="ctr">
                    <a:lnL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>
                          <a:effectLst/>
                        </a:rPr>
                        <a:t>41</a:t>
                      </a:r>
                    </a:p>
                  </a:txBody>
                  <a:tcPr marL="68580" marR="68580" marT="41148" marB="41148" anchor="ctr">
                    <a:lnL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>
                          <a:effectLst/>
                        </a:rPr>
                        <a:t>23</a:t>
                      </a:r>
                    </a:p>
                  </a:txBody>
                  <a:tcPr marL="68580" marR="68580" marT="41148" marB="41148" anchor="ctr">
                    <a:lnL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5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 dirty="0">
                          <a:effectLst/>
                        </a:rPr>
                        <a:t>15</a:t>
                      </a:r>
                    </a:p>
                  </a:txBody>
                  <a:tcPr marL="68580" marR="68580" marT="41148" marB="41148" anchor="ctr">
                    <a:lnL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5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>
                          <a:effectLst/>
                        </a:rPr>
                        <a:t>11</a:t>
                      </a:r>
                    </a:p>
                  </a:txBody>
                  <a:tcPr marL="68580" marR="68580" marT="41148" marB="41148" anchor="ctr">
                    <a:lnL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>
                          <a:effectLst/>
                        </a:rPr>
                        <a:t>8</a:t>
                      </a:r>
                    </a:p>
                  </a:txBody>
                  <a:tcPr marL="68580" marR="68580" marT="41148" marB="41148" anchor="ctr">
                    <a:lnL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6527529"/>
                  </a:ext>
                </a:extLst>
              </a:tr>
              <a:tr h="22874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 b="1">
                          <a:effectLst/>
                        </a:rPr>
                        <a:t>60</a:t>
                      </a:r>
                    </a:p>
                  </a:txBody>
                  <a:tcPr marL="68580" marR="68580" marT="41148" marB="41148" anchor="ctr">
                    <a:lnL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>
                          <a:effectLst/>
                        </a:rPr>
                        <a:t>49</a:t>
                      </a:r>
                    </a:p>
                  </a:txBody>
                  <a:tcPr marL="68580" marR="68580" marT="41148" marB="41148" anchor="ctr">
                    <a:lnL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 dirty="0">
                          <a:effectLst/>
                        </a:rPr>
                        <a:t>27</a:t>
                      </a:r>
                    </a:p>
                  </a:txBody>
                  <a:tcPr marL="68580" marR="68580" marT="41148" marB="41148" anchor="ctr">
                    <a:lnL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4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>
                          <a:effectLst/>
                        </a:rPr>
                        <a:t>17</a:t>
                      </a:r>
                    </a:p>
                  </a:txBody>
                  <a:tcPr marL="68580" marR="68580" marT="41148" marB="41148" anchor="ctr">
                    <a:lnL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5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 dirty="0">
                          <a:effectLst/>
                        </a:rPr>
                        <a:t>12</a:t>
                      </a:r>
                    </a:p>
                  </a:txBody>
                  <a:tcPr marL="68580" marR="68580" marT="41148" marB="41148" anchor="ctr">
                    <a:lnL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4C4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>
                          <a:effectLst/>
                        </a:rPr>
                        <a:t>9</a:t>
                      </a:r>
                    </a:p>
                  </a:txBody>
                  <a:tcPr marL="68580" marR="68580" marT="41148" marB="41148" anchor="ctr">
                    <a:lnL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9742080"/>
                  </a:ext>
                </a:extLst>
              </a:tr>
              <a:tr h="22874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 b="1">
                          <a:effectLst/>
                        </a:rPr>
                        <a:t>70</a:t>
                      </a:r>
                    </a:p>
                  </a:txBody>
                  <a:tcPr marL="68580" marR="68580" marT="41148" marB="41148" anchor="ctr">
                    <a:lnL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>
                          <a:effectLst/>
                        </a:rPr>
                        <a:t>58</a:t>
                      </a:r>
                    </a:p>
                  </a:txBody>
                  <a:tcPr marL="68580" marR="68580" marT="41148" marB="41148" anchor="ctr">
                    <a:lnL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 dirty="0">
                          <a:effectLst/>
                        </a:rPr>
                        <a:t>32</a:t>
                      </a:r>
                    </a:p>
                  </a:txBody>
                  <a:tcPr marL="68580" marR="68580" marT="41148" marB="41148" anchor="ctr">
                    <a:lnL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>
                          <a:effectLst/>
                        </a:rPr>
                        <a:t>19</a:t>
                      </a:r>
                    </a:p>
                  </a:txBody>
                  <a:tcPr marL="68580" marR="68580" marT="41148" marB="41148" anchor="ctr">
                    <a:lnL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5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 dirty="0">
                          <a:effectLst/>
                        </a:rPr>
                        <a:t>13</a:t>
                      </a:r>
                    </a:p>
                  </a:txBody>
                  <a:tcPr marL="68580" marR="68580" marT="41148" marB="41148" anchor="ctr">
                    <a:lnL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4C4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>
                          <a:effectLst/>
                        </a:rPr>
                        <a:t>10</a:t>
                      </a:r>
                    </a:p>
                  </a:txBody>
                  <a:tcPr marL="68580" marR="68580" marT="41148" marB="41148" anchor="ctr">
                    <a:lnL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4C4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9240543"/>
                  </a:ext>
                </a:extLst>
              </a:tr>
              <a:tr h="22874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 b="1">
                          <a:effectLst/>
                        </a:rPr>
                        <a:t>80</a:t>
                      </a:r>
                    </a:p>
                  </a:txBody>
                  <a:tcPr marL="68580" marR="68580" marT="41148" marB="41148" anchor="ctr">
                    <a:lnL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>
                          <a:effectLst/>
                        </a:rPr>
                        <a:t>66</a:t>
                      </a:r>
                    </a:p>
                  </a:txBody>
                  <a:tcPr marL="68580" marR="68580" marT="41148" marB="41148" anchor="ctr">
                    <a:lnL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>
                          <a:effectLst/>
                        </a:rPr>
                        <a:t>36</a:t>
                      </a:r>
                    </a:p>
                  </a:txBody>
                  <a:tcPr marL="68580" marR="68580" marT="41148" marB="41148" anchor="ctr">
                    <a:lnL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>
                          <a:effectLst/>
                        </a:rPr>
                        <a:t>21</a:t>
                      </a:r>
                    </a:p>
                  </a:txBody>
                  <a:tcPr marL="68580" marR="68580" marT="41148" marB="41148" anchor="ctr">
                    <a:lnL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5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 dirty="0">
                          <a:effectLst/>
                        </a:rPr>
                        <a:t>14</a:t>
                      </a:r>
                    </a:p>
                  </a:txBody>
                  <a:tcPr marL="68580" marR="68580" marT="41148" marB="41148" anchor="ctr">
                    <a:lnL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4C4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 dirty="0">
                          <a:effectLst/>
                        </a:rPr>
                        <a:t>11</a:t>
                      </a:r>
                    </a:p>
                  </a:txBody>
                  <a:tcPr marL="68580" marR="68580" marT="41148" marB="41148" anchor="ctr">
                    <a:lnL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4C4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898531"/>
                  </a:ext>
                </a:extLst>
              </a:tr>
              <a:tr h="22874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 b="1">
                          <a:effectLst/>
                        </a:rPr>
                        <a:t>90</a:t>
                      </a:r>
                    </a:p>
                  </a:txBody>
                  <a:tcPr marL="68580" marR="68580" marT="41148" marB="41148" anchor="ctr">
                    <a:lnL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>
                          <a:effectLst/>
                        </a:rPr>
                        <a:t>74</a:t>
                      </a:r>
                    </a:p>
                  </a:txBody>
                  <a:tcPr marL="68580" marR="68580" marT="41148" marB="41148" anchor="ctr">
                    <a:lnL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>
                          <a:effectLst/>
                        </a:rPr>
                        <a:t>40</a:t>
                      </a:r>
                    </a:p>
                  </a:txBody>
                  <a:tcPr marL="68580" marR="68580" marT="41148" marB="41148" anchor="ctr">
                    <a:lnL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 dirty="0">
                          <a:effectLst/>
                        </a:rPr>
                        <a:t>23</a:t>
                      </a:r>
                    </a:p>
                  </a:txBody>
                  <a:tcPr marL="68580" marR="68580" marT="41148" marB="41148" anchor="ctr">
                    <a:lnL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4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>
                          <a:effectLst/>
                        </a:rPr>
                        <a:t>15</a:t>
                      </a:r>
                    </a:p>
                  </a:txBody>
                  <a:tcPr marL="68580" marR="68580" marT="41148" marB="41148" anchor="ctr">
                    <a:lnL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5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>
                          <a:effectLst/>
                        </a:rPr>
                        <a:t>11</a:t>
                      </a:r>
                    </a:p>
                  </a:txBody>
                  <a:tcPr marL="68580" marR="68580" marT="41148" marB="41148" anchor="ctr">
                    <a:lnL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4C4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5004835"/>
                  </a:ext>
                </a:extLst>
              </a:tr>
              <a:tr h="22874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 b="1" dirty="0">
                          <a:effectLst/>
                        </a:rPr>
                        <a:t>100</a:t>
                      </a:r>
                    </a:p>
                  </a:txBody>
                  <a:tcPr marL="68580" marR="68580" marT="41148" marB="41148" anchor="ctr">
                    <a:lnL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>
                          <a:effectLst/>
                        </a:rPr>
                        <a:t>82</a:t>
                      </a:r>
                    </a:p>
                  </a:txBody>
                  <a:tcPr marL="68580" marR="68580" marT="41148" marB="41148" anchor="ctr">
                    <a:lnL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>
                          <a:effectLst/>
                        </a:rPr>
                        <a:t>44</a:t>
                      </a:r>
                    </a:p>
                  </a:txBody>
                  <a:tcPr marL="68580" marR="68580" marT="41148" marB="41148" anchor="ctr">
                    <a:lnL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 dirty="0">
                          <a:effectLst/>
                        </a:rPr>
                        <a:t>25</a:t>
                      </a:r>
                    </a:p>
                  </a:txBody>
                  <a:tcPr marL="68580" marR="68580" marT="41148" marB="41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4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>
                          <a:effectLst/>
                        </a:rPr>
                        <a:t>16</a:t>
                      </a:r>
                    </a:p>
                  </a:txBody>
                  <a:tcPr marL="68580" marR="68580" marT="41148" marB="41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5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>
                          <a:effectLst/>
                        </a:rPr>
                        <a:t>12</a:t>
                      </a:r>
                    </a:p>
                  </a:txBody>
                  <a:tcPr marL="68580" marR="68580" marT="41148" marB="41148" anchor="ctr">
                    <a:lnL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4C4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7678460"/>
                  </a:ext>
                </a:extLst>
              </a:tr>
              <a:tr h="22874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 b="1">
                          <a:effectLst/>
                        </a:rPr>
                        <a:t>125</a:t>
                      </a:r>
                    </a:p>
                  </a:txBody>
                  <a:tcPr marL="68580" marR="68580" marT="41148" marB="41148" anchor="ctr">
                    <a:lnL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>
                          <a:effectLst/>
                        </a:rPr>
                        <a:t>102</a:t>
                      </a:r>
                    </a:p>
                  </a:txBody>
                  <a:tcPr marL="68580" marR="68580" marT="41148" marB="41148" anchor="ctr">
                    <a:lnL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>
                          <a:effectLst/>
                        </a:rPr>
                        <a:t>53</a:t>
                      </a:r>
                    </a:p>
                  </a:txBody>
                  <a:tcPr marL="68580" marR="68580" marT="41148" marB="41148" anchor="ctr">
                    <a:lnL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 dirty="0">
                          <a:effectLst/>
                        </a:rPr>
                        <a:t>29</a:t>
                      </a:r>
                    </a:p>
                  </a:txBody>
                  <a:tcPr marL="68580" marR="68580" marT="41148" marB="41148" anchor="ctr">
                    <a:lnL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4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>
                          <a:effectLst/>
                        </a:rPr>
                        <a:t>19</a:t>
                      </a:r>
                    </a:p>
                  </a:txBody>
                  <a:tcPr marL="68580" marR="68580" marT="41148" marB="41148" anchor="ctr">
                    <a:lnL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5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 dirty="0">
                          <a:effectLst/>
                        </a:rPr>
                        <a:t>14</a:t>
                      </a:r>
                    </a:p>
                  </a:txBody>
                  <a:tcPr marL="68580" marR="68580" marT="41148" marB="41148" anchor="ctr">
                    <a:lnL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4C4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0453146"/>
                  </a:ext>
                </a:extLst>
              </a:tr>
              <a:tr h="22874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 b="1">
                          <a:effectLst/>
                        </a:rPr>
                        <a:t>150</a:t>
                      </a:r>
                    </a:p>
                  </a:txBody>
                  <a:tcPr marL="68580" marR="68580" marT="41148" marB="41148" anchor="ctr">
                    <a:lnL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>
                          <a:effectLst/>
                        </a:rPr>
                        <a:t>121</a:t>
                      </a:r>
                    </a:p>
                  </a:txBody>
                  <a:tcPr marL="68580" marR="68580" marT="41148" marB="41148" anchor="ctr">
                    <a:lnL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>
                          <a:effectLst/>
                        </a:rPr>
                        <a:t>63</a:t>
                      </a:r>
                    </a:p>
                  </a:txBody>
                  <a:tcPr marL="68580" marR="68580" marT="41148" marB="41148" anchor="ctr">
                    <a:lnL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>
                          <a:effectLst/>
                        </a:rPr>
                        <a:t>34</a:t>
                      </a:r>
                    </a:p>
                  </a:txBody>
                  <a:tcPr marL="68580" marR="68580" marT="41148" marB="41148" anchor="ctr">
                    <a:lnL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 dirty="0">
                          <a:effectLst/>
                        </a:rPr>
                        <a:t>21</a:t>
                      </a:r>
                    </a:p>
                  </a:txBody>
                  <a:tcPr marL="68580" marR="68580" marT="41148" marB="41148" anchor="ctr">
                    <a:lnL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4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 dirty="0">
                          <a:effectLst/>
                        </a:rPr>
                        <a:t>15</a:t>
                      </a:r>
                    </a:p>
                  </a:txBody>
                  <a:tcPr marL="68580" marR="68580" marT="41148" marB="41148" anchor="ctr">
                    <a:lnL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500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0924960"/>
                  </a:ext>
                </a:extLst>
              </a:tr>
              <a:tr h="22874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 b="1">
                          <a:effectLst/>
                        </a:rPr>
                        <a:t>175</a:t>
                      </a:r>
                    </a:p>
                  </a:txBody>
                  <a:tcPr marL="68580" marR="68580" marT="41148" marB="41148" anchor="ctr">
                    <a:lnL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>
                          <a:effectLst/>
                        </a:rPr>
                        <a:t>141</a:t>
                      </a:r>
                    </a:p>
                  </a:txBody>
                  <a:tcPr marL="68580" marR="68580" marT="41148" marB="41148" anchor="ctr">
                    <a:lnL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>
                          <a:effectLst/>
                        </a:rPr>
                        <a:t>72</a:t>
                      </a:r>
                    </a:p>
                  </a:txBody>
                  <a:tcPr marL="68580" marR="68580" marT="41148" marB="41148" anchor="ctr">
                    <a:lnL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>
                          <a:effectLst/>
                        </a:rPr>
                        <a:t>38</a:t>
                      </a:r>
                    </a:p>
                  </a:txBody>
                  <a:tcPr marL="68580" marR="68580" marT="41148" marB="41148" anchor="ctr">
                    <a:lnL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 dirty="0">
                          <a:effectLst/>
                        </a:rPr>
                        <a:t>23</a:t>
                      </a:r>
                    </a:p>
                  </a:txBody>
                  <a:tcPr marL="68580" marR="68580" marT="41148" marB="41148" anchor="ctr">
                    <a:lnL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4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>
                          <a:effectLst/>
                        </a:rPr>
                        <a:t>16</a:t>
                      </a:r>
                    </a:p>
                  </a:txBody>
                  <a:tcPr marL="68580" marR="68580" marT="41148" marB="41148" anchor="ctr">
                    <a:lnL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500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3530322"/>
                  </a:ext>
                </a:extLst>
              </a:tr>
              <a:tr h="22874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 b="1">
                          <a:effectLst/>
                        </a:rPr>
                        <a:t>200</a:t>
                      </a:r>
                    </a:p>
                  </a:txBody>
                  <a:tcPr marL="68580" marR="68580" marT="41148" marB="41148" anchor="ctr">
                    <a:lnL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>
                          <a:effectLst/>
                        </a:rPr>
                        <a:t>160</a:t>
                      </a:r>
                    </a:p>
                  </a:txBody>
                  <a:tcPr marL="68580" marR="68580" marT="41148" marB="41148" anchor="ctr">
                    <a:lnL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>
                          <a:effectLst/>
                        </a:rPr>
                        <a:t>81</a:t>
                      </a:r>
                    </a:p>
                  </a:txBody>
                  <a:tcPr marL="68580" marR="68580" marT="41148" marB="41148" anchor="ctr">
                    <a:lnL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>
                          <a:effectLst/>
                        </a:rPr>
                        <a:t>42</a:t>
                      </a:r>
                    </a:p>
                  </a:txBody>
                  <a:tcPr marL="68580" marR="68580" marT="41148" marB="41148" anchor="ctr">
                    <a:lnL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 dirty="0">
                          <a:effectLst/>
                        </a:rPr>
                        <a:t>25</a:t>
                      </a:r>
                    </a:p>
                  </a:txBody>
                  <a:tcPr marL="68580" marR="68580" marT="41148" marB="41148" anchor="ctr">
                    <a:lnL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4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>
                          <a:effectLst/>
                        </a:rPr>
                        <a:t>17</a:t>
                      </a:r>
                    </a:p>
                  </a:txBody>
                  <a:tcPr marL="68580" marR="68580" marT="41148" marB="41148" anchor="ctr">
                    <a:lnL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4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5129781"/>
                  </a:ext>
                </a:extLst>
              </a:tr>
              <a:tr h="22874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 b="1">
                          <a:effectLst/>
                        </a:rPr>
                        <a:t>250</a:t>
                      </a:r>
                    </a:p>
                  </a:txBody>
                  <a:tcPr marL="68580" marR="68580" marT="41148" marB="41148" anchor="ctr">
                    <a:lnL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>
                          <a:effectLst/>
                        </a:rPr>
                        <a:t>198</a:t>
                      </a:r>
                    </a:p>
                  </a:txBody>
                  <a:tcPr marL="68580" marR="68580" marT="41148" marB="41148" anchor="ctr">
                    <a:lnL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 dirty="0">
                          <a:effectLst/>
                        </a:rPr>
                        <a:t>97</a:t>
                      </a:r>
                    </a:p>
                  </a:txBody>
                  <a:tcPr marL="68580" marR="68580" marT="41148" marB="41148" anchor="ctr">
                    <a:lnL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 dirty="0">
                          <a:effectLst/>
                        </a:rPr>
                        <a:t>49</a:t>
                      </a:r>
                    </a:p>
                  </a:txBody>
                  <a:tcPr marL="68580" marR="68580" marT="41148" marB="41148" anchor="ctr">
                    <a:lnL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 dirty="0">
                          <a:effectLst/>
                        </a:rPr>
                        <a:t>29</a:t>
                      </a:r>
                    </a:p>
                  </a:txBody>
                  <a:tcPr marL="68580" marR="68580" marT="41148" marB="41148" anchor="ctr">
                    <a:lnL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4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 dirty="0">
                          <a:effectLst/>
                        </a:rPr>
                        <a:t>19</a:t>
                      </a:r>
                    </a:p>
                  </a:txBody>
                  <a:tcPr marL="68580" marR="68580" marT="41148" marB="41148" anchor="ctr">
                    <a:lnL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4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8606275"/>
                  </a:ext>
                </a:extLst>
              </a:tr>
              <a:tr h="22874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b="1" dirty="0">
                          <a:effectLst/>
                        </a:rPr>
                        <a:t>300</a:t>
                      </a:r>
                      <a:endParaRPr lang="en-GB" sz="1200" b="1" dirty="0">
                        <a:effectLst/>
                      </a:endParaRPr>
                    </a:p>
                  </a:txBody>
                  <a:tcPr marL="68580" marR="68580" marT="41148" marB="41148" anchor="ctr">
                    <a:lnL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dirty="0">
                          <a:effectLst/>
                        </a:rPr>
                        <a:t>235</a:t>
                      </a:r>
                      <a:endParaRPr lang="en-GB" sz="1200" dirty="0">
                        <a:effectLst/>
                      </a:endParaRPr>
                    </a:p>
                  </a:txBody>
                  <a:tcPr marL="68580" marR="68580" marT="41148" marB="41148" anchor="ctr">
                    <a:lnL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dirty="0">
                          <a:effectLst/>
                        </a:rPr>
                        <a:t>113</a:t>
                      </a:r>
                      <a:endParaRPr lang="en-GB" sz="1200" dirty="0">
                        <a:effectLst/>
                      </a:endParaRPr>
                    </a:p>
                  </a:txBody>
                  <a:tcPr marL="68580" marR="68580" marT="41148" marB="41148" anchor="ctr">
                    <a:lnL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dirty="0">
                          <a:effectLst/>
                        </a:rPr>
                        <a:t>56</a:t>
                      </a:r>
                      <a:endParaRPr lang="en-GB" sz="1200" dirty="0">
                        <a:effectLst/>
                      </a:endParaRPr>
                    </a:p>
                  </a:txBody>
                  <a:tcPr marL="68580" marR="68580" marT="41148" marB="41148" anchor="ctr">
                    <a:lnL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dirty="0">
                          <a:effectLst/>
                        </a:rPr>
                        <a:t>32</a:t>
                      </a:r>
                      <a:endParaRPr lang="en-GB" sz="1200" dirty="0">
                        <a:effectLst/>
                      </a:endParaRPr>
                    </a:p>
                  </a:txBody>
                  <a:tcPr marL="68580" marR="68580" marT="41148" marB="41148" anchor="ctr">
                    <a:lnL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CA64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dirty="0">
                          <a:effectLst/>
                        </a:rPr>
                        <a:t>21</a:t>
                      </a:r>
                      <a:endParaRPr lang="en-GB" sz="1200" dirty="0">
                        <a:effectLst/>
                      </a:endParaRPr>
                    </a:p>
                  </a:txBody>
                  <a:tcPr marL="68580" marR="68580" marT="41148" marB="41148" anchor="ctr">
                    <a:lnL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93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4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669760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5412916D-B820-CD67-7B74-C7DBB01F0B5D}"/>
              </a:ext>
            </a:extLst>
          </p:cNvPr>
          <p:cNvSpPr txBox="1"/>
          <p:nvPr/>
        </p:nvSpPr>
        <p:spPr>
          <a:xfrm>
            <a:off x="8616921" y="1539068"/>
            <a:ext cx="15979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Donations per year</a:t>
            </a:r>
            <a:endParaRPr lang="en-GB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13E0F9-6A65-7F16-2A66-8473618B881A}"/>
              </a:ext>
            </a:extLst>
          </p:cNvPr>
          <p:cNvSpPr txBox="1"/>
          <p:nvPr/>
        </p:nvSpPr>
        <p:spPr>
          <a:xfrm>
            <a:off x="8281131" y="6498125"/>
            <a:ext cx="22316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Ferritin levels after 2 years</a:t>
            </a:r>
            <a:endParaRPr lang="en-GB" sz="12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97798EB-66FE-B3DB-69B1-BF998572C330}"/>
              </a:ext>
            </a:extLst>
          </p:cNvPr>
          <p:cNvSpPr txBox="1"/>
          <p:nvPr/>
        </p:nvSpPr>
        <p:spPr>
          <a:xfrm>
            <a:off x="11359183" y="5908163"/>
            <a:ext cx="6548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To stay above 20</a:t>
            </a:r>
            <a:endParaRPr lang="en-GB" sz="1200" dirty="0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AA4401A5-881E-5C10-9DF4-2CA105D67BC4}"/>
              </a:ext>
            </a:extLst>
          </p:cNvPr>
          <p:cNvGrpSpPr/>
          <p:nvPr/>
        </p:nvGrpSpPr>
        <p:grpSpPr>
          <a:xfrm>
            <a:off x="8119068" y="2505969"/>
            <a:ext cx="3234732" cy="3697095"/>
            <a:chOff x="8119068" y="2505969"/>
            <a:chExt cx="3234732" cy="3697095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2300D2CD-1236-170C-54EC-AEA35B9B0CBF}"/>
                </a:ext>
              </a:extLst>
            </p:cNvPr>
            <p:cNvGrpSpPr/>
            <p:nvPr/>
          </p:nvGrpSpPr>
          <p:grpSpPr>
            <a:xfrm>
              <a:off x="8792308" y="2505969"/>
              <a:ext cx="2561492" cy="3697095"/>
              <a:chOff x="8792308" y="1999621"/>
              <a:chExt cx="2561492" cy="3697095"/>
            </a:xfrm>
          </p:grpSpPr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E92F971E-AD82-5ED8-F854-19A2974B592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92308" y="2773345"/>
                <a:ext cx="623596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302D9F35-FF6C-A403-795E-25313A32964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15904" y="3581144"/>
                <a:ext cx="623596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480FF056-4201-4F5A-8DD7-34392999380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39500" y="4658694"/>
                <a:ext cx="654818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9E818037-3328-323E-795A-E580E71CCF6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704366" y="5696716"/>
                <a:ext cx="649434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417056F8-0D9D-4059-82D6-96A02B1F8E9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92308" y="1999621"/>
                <a:ext cx="0" cy="773724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E7CE5B97-FB3D-F482-235C-AE6A7971D0F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15904" y="2773345"/>
                <a:ext cx="0" cy="807799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C9F79254-30BE-2D5C-6C53-28B2B7636D2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39500" y="3581144"/>
                <a:ext cx="0" cy="1080452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0E473EB1-A8F9-B456-1D57-9A743D9519A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694318" y="4658694"/>
                <a:ext cx="10048" cy="1038022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945C6B9D-CDD2-B588-4647-07FD469ACA86}"/>
                </a:ext>
              </a:extLst>
            </p:cNvPr>
            <p:cNvCxnSpPr>
              <a:cxnSpLocks/>
            </p:cNvCxnSpPr>
            <p:nvPr/>
          </p:nvCxnSpPr>
          <p:spPr>
            <a:xfrm>
              <a:off x="8119068" y="2505969"/>
              <a:ext cx="67324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id="{316BB0DD-E8F3-3CDB-7FEA-4E225B965E8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1353110"/>
              </p:ext>
            </p:extLst>
          </p:nvPr>
        </p:nvGraphicFramePr>
        <p:xfrm>
          <a:off x="1387689" y="3829616"/>
          <a:ext cx="5144278" cy="2030628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572139">
                  <a:extLst>
                    <a:ext uri="{9D8B030D-6E8A-4147-A177-3AD203B41FA5}">
                      <a16:colId xmlns:a16="http://schemas.microsoft.com/office/drawing/2014/main" val="2320461710"/>
                    </a:ext>
                  </a:extLst>
                </a:gridCol>
                <a:gridCol w="2572139">
                  <a:extLst>
                    <a:ext uri="{9D8B030D-6E8A-4147-A177-3AD203B41FA5}">
                      <a16:colId xmlns:a16="http://schemas.microsoft.com/office/drawing/2014/main" val="997994185"/>
                    </a:ext>
                  </a:extLst>
                </a:gridCol>
              </a:tblGrid>
              <a:tr h="338438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Start ferritin [ng/mL]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Max # donations per year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9490480"/>
                  </a:ext>
                </a:extLst>
              </a:tr>
              <a:tr h="338438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&lt;50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9859298"/>
                  </a:ext>
                </a:extLst>
              </a:tr>
              <a:tr h="338438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&lt;80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0731137"/>
                  </a:ext>
                </a:extLst>
              </a:tr>
              <a:tr h="338438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&lt;150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095470"/>
                  </a:ext>
                </a:extLst>
              </a:tr>
              <a:tr h="338438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&lt;300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3244617"/>
                  </a:ext>
                </a:extLst>
              </a:tr>
              <a:tr h="338438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&gt;=300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4962056"/>
                  </a:ext>
                </a:extLst>
              </a:tr>
            </a:tbl>
          </a:graphicData>
        </a:graphic>
      </p:graphicFrame>
      <p:sp>
        <p:nvSpPr>
          <p:cNvPr id="50" name="Content Placeholder 2">
            <a:extLst>
              <a:ext uri="{FF2B5EF4-FFF2-40B4-BE49-F238E27FC236}">
                <a16:creationId xmlns:a16="http://schemas.microsoft.com/office/drawing/2014/main" id="{FE373406-6827-B28D-4BF9-7649B5000FCC}"/>
              </a:ext>
            </a:extLst>
          </p:cNvPr>
          <p:cNvSpPr txBox="1">
            <a:spLocks/>
          </p:cNvSpPr>
          <p:nvPr/>
        </p:nvSpPr>
        <p:spPr>
          <a:xfrm>
            <a:off x="856786" y="1993957"/>
            <a:ext cx="5996233" cy="183565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We determine start ferritin thresholds that demand that ferritin &gt; 20 ng/mL after 2 years of donating:</a:t>
            </a:r>
            <a:endParaRPr lang="en-US" sz="20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7721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5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619E7D0817F5448AEBCFEDF85947944" ma:contentTypeVersion="14" ma:contentTypeDescription="Een nieuw document maken." ma:contentTypeScope="" ma:versionID="ca1fff6abcce7fd0edbeffb66a73830c">
  <xsd:schema xmlns:xsd="http://www.w3.org/2001/XMLSchema" xmlns:xs="http://www.w3.org/2001/XMLSchema" xmlns:p="http://schemas.microsoft.com/office/2006/metadata/properties" xmlns:ns2="226bb0d9-941c-4c72-8b58-eec0f92f91f9" xmlns:ns3="390cec58-3f9b-4ba4-8a21-a3ec4dd383b8" targetNamespace="http://schemas.microsoft.com/office/2006/metadata/properties" ma:root="true" ma:fieldsID="62c6e46a416083380a54c833316e6934" ns2:_="" ns3:_="">
    <xsd:import namespace="226bb0d9-941c-4c72-8b58-eec0f92f91f9"/>
    <xsd:import namespace="390cec58-3f9b-4ba4-8a21-a3ec4dd383b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6bb0d9-941c-4c72-8b58-eec0f92f91f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Afbeeldingtags" ma:readOnly="false" ma:fieldId="{5cf76f15-5ced-4ddc-b409-7134ff3c332f}" ma:taxonomyMulti="true" ma:sspId="0f1cba57-224f-4b5e-856c-412f75d57df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0cec58-3f9b-4ba4-8a21-a3ec4dd383b8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ea9674ad-d5c1-440c-aae0-4061e05cf5d0}" ma:internalName="TaxCatchAll" ma:showField="CatchAllData" ma:web="390cec58-3f9b-4ba4-8a21-a3ec4dd383b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26bb0d9-941c-4c72-8b58-eec0f92f91f9">
      <Terms xmlns="http://schemas.microsoft.com/office/infopath/2007/PartnerControls"/>
    </lcf76f155ced4ddcb4097134ff3c332f>
    <TaxCatchAll xmlns="390cec58-3f9b-4ba4-8a21-a3ec4dd383b8" xsi:nil="true"/>
  </documentManagement>
</p:properties>
</file>

<file path=customXml/itemProps1.xml><?xml version="1.0" encoding="utf-8"?>
<ds:datastoreItem xmlns:ds="http://schemas.openxmlformats.org/officeDocument/2006/customXml" ds:itemID="{6315D0CF-F1A8-425C-8158-2F39761936EF}"/>
</file>

<file path=customXml/itemProps2.xml><?xml version="1.0" encoding="utf-8"?>
<ds:datastoreItem xmlns:ds="http://schemas.openxmlformats.org/officeDocument/2006/customXml" ds:itemID="{73815BAD-B9FF-4E53-BF62-720DA2A45708}"/>
</file>

<file path=customXml/itemProps3.xml><?xml version="1.0" encoding="utf-8"?>
<ds:datastoreItem xmlns:ds="http://schemas.openxmlformats.org/officeDocument/2006/customXml" ds:itemID="{76B127DB-3F82-4FDA-A709-E25810262EA6}"/>
</file>

<file path=docProps/app.xml><?xml version="1.0" encoding="utf-8"?>
<Properties xmlns="http://schemas.openxmlformats.org/officeDocument/2006/extended-properties" xmlns:vt="http://schemas.openxmlformats.org/officeDocument/2006/docPropsVTypes">
  <TotalTime>7842</TotalTime>
  <Words>1143</Words>
  <Application>Microsoft Office PowerPoint</Application>
  <PresentationFormat>Widescreen</PresentationFormat>
  <Paragraphs>429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Aptos</vt:lpstr>
      <vt:lpstr>Arial</vt:lpstr>
      <vt:lpstr>Calibri</vt:lpstr>
      <vt:lpstr>Cambria Math</vt:lpstr>
      <vt:lpstr>Times New Roman</vt:lpstr>
      <vt:lpstr>Office Theme</vt:lpstr>
      <vt:lpstr>Preventing iron deficiency by model guided donation frequencies </vt:lpstr>
      <vt:lpstr>Disclosure of Conflict of Interest slide</vt:lpstr>
      <vt:lpstr>Whole-blood donors lose iron</vt:lpstr>
      <vt:lpstr>Typical ferritin history for male donor</vt:lpstr>
      <vt:lpstr>Many donors have low ferritin after donating </vt:lpstr>
      <vt:lpstr>Ferritin drop is very predictable</vt:lpstr>
      <vt:lpstr>Biological prediction model</vt:lpstr>
      <vt:lpstr>Accuracy of the ferritin model predictions</vt:lpstr>
      <vt:lpstr>Proactive ferritin guided donation intervals</vt:lpstr>
      <vt:lpstr>By implementing model guided personalized donation frequencies:</vt:lpstr>
      <vt:lpstr>Checkout the model in our webapp</vt:lpstr>
      <vt:lpstr>PowerPoint Presentation</vt:lpstr>
      <vt:lpstr>PowerPoint Presentation</vt:lpstr>
      <vt:lpstr>PowerPoint Presentation</vt:lpstr>
      <vt:lpstr>ROC and PR curves for the model</vt:lpstr>
    </vt:vector>
  </TitlesOfParts>
  <Company>Sanquin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Mart Pothast</dc:creator>
  <cp:lastModifiedBy>Mart Pothast</cp:lastModifiedBy>
  <cp:revision>4</cp:revision>
  <dcterms:created xsi:type="dcterms:W3CDTF">2025-05-13T11:39:16Z</dcterms:created>
  <dcterms:modified xsi:type="dcterms:W3CDTF">2025-09-23T15:08:03Z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0x0101004619E7D0817F5448AEBCFEDF85947944</vt:lpwstr>
  </property>
</Properties>
</file>