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333" r:id="rId2"/>
    <p:sldId id="526" r:id="rId3"/>
    <p:sldId id="529" r:id="rId4"/>
    <p:sldId id="533" r:id="rId5"/>
    <p:sldId id="277" r:id="rId6"/>
    <p:sldId id="534" r:id="rId7"/>
    <p:sldId id="469" r:id="rId8"/>
    <p:sldId id="535" r:id="rId9"/>
    <p:sldId id="527" r:id="rId10"/>
    <p:sldId id="492" r:id="rId11"/>
    <p:sldId id="528" r:id="rId12"/>
    <p:sldId id="557" r:id="rId13"/>
    <p:sldId id="561" r:id="rId14"/>
    <p:sldId id="562" r:id="rId15"/>
    <p:sldId id="563" r:id="rId16"/>
    <p:sldId id="564" r:id="rId17"/>
    <p:sldId id="566" r:id="rId18"/>
    <p:sldId id="559" r:id="rId19"/>
    <p:sldId id="560" r:id="rId20"/>
    <p:sldId id="56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 Slides" id="{22EF06DF-5E67-426F-894F-44C0248E0307}">
          <p14:sldIdLst>
            <p14:sldId id="333"/>
            <p14:sldId id="526"/>
            <p14:sldId id="529"/>
            <p14:sldId id="533"/>
            <p14:sldId id="277"/>
            <p14:sldId id="534"/>
            <p14:sldId id="469"/>
            <p14:sldId id="535"/>
            <p14:sldId id="527"/>
            <p14:sldId id="492"/>
            <p14:sldId id="528"/>
            <p14:sldId id="557"/>
            <p14:sldId id="561"/>
            <p14:sldId id="562"/>
            <p14:sldId id="563"/>
            <p14:sldId id="564"/>
            <p14:sldId id="566"/>
            <p14:sldId id="559"/>
            <p14:sldId id="560"/>
            <p14:sldId id="565"/>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980D2FC-0910-5219-3BDE-1435C7B5422B}" name="Erica Marquette (CENSUS/ESMD FED)" initials="EM(F" userId="S::erica.marquette@census.gov::3dea1009-c7d1-4b29-ba69-206a7998e769"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5B9BD5"/>
    <a:srgbClr val="D2DEEF"/>
    <a:srgbClr val="EAEFF7"/>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5" autoAdjust="0"/>
    <p:restoredTop sz="96559" autoAdjust="0"/>
  </p:normalViewPr>
  <p:slideViewPr>
    <p:cSldViewPr snapToGrid="0">
      <p:cViewPr varScale="1">
        <p:scale>
          <a:sx n="45" d="100"/>
          <a:sy n="45" d="100"/>
        </p:scale>
        <p:origin x="48" y="496"/>
      </p:cViewPr>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8/10/relationships/authors" Target="authors.xml"/></Relationships>
</file>

<file path=ppt/diagrams/_rels/data5.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svg"/><Relationship Id="rId1" Type="http://schemas.openxmlformats.org/officeDocument/2006/relationships/image" Target="../media/image27.png"/><Relationship Id="rId4" Type="http://schemas.openxmlformats.org/officeDocument/2006/relationships/image" Target="../media/image30.svg"/></Relationships>
</file>

<file path=ppt/diagrams/_rels/drawing5.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svg"/><Relationship Id="rId1" Type="http://schemas.openxmlformats.org/officeDocument/2006/relationships/image" Target="../media/image27.png"/><Relationship Id="rId4" Type="http://schemas.openxmlformats.org/officeDocument/2006/relationships/image" Target="../media/image30.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176B4E-89A6-4977-B852-678637BCE162}" type="doc">
      <dgm:prSet loTypeId="urn:microsoft.com/office/officeart/2005/8/layout/gear1" loCatId="process" qsTypeId="urn:microsoft.com/office/officeart/2005/8/quickstyle/simple1" qsCatId="simple" csTypeId="urn:microsoft.com/office/officeart/2005/8/colors/accent1_2" csCatId="accent1" phldr="1"/>
      <dgm:spPr/>
    </dgm:pt>
    <dgm:pt modelId="{4ADC9526-D96F-4FF1-A0A4-EAF44283EB7D}">
      <dgm:prSet phldrT="[Text]"/>
      <dgm:spPr/>
      <dgm:t>
        <a:bodyPr/>
        <a:lstStyle/>
        <a:p>
          <a:endParaRPr lang="en-US" dirty="0"/>
        </a:p>
      </dgm:t>
    </dgm:pt>
    <dgm:pt modelId="{12823EFE-0425-445C-99C7-DAD885926206}" type="sibTrans" cxnId="{A65B6D14-74A4-4D3A-BA69-635E485BD2FA}">
      <dgm:prSet/>
      <dgm:spPr/>
      <dgm:t>
        <a:bodyPr/>
        <a:lstStyle/>
        <a:p>
          <a:endParaRPr lang="en-US"/>
        </a:p>
      </dgm:t>
    </dgm:pt>
    <dgm:pt modelId="{B68A86B1-6E46-472D-9657-6F00825119EE}" type="parTrans" cxnId="{A65B6D14-74A4-4D3A-BA69-635E485BD2FA}">
      <dgm:prSet/>
      <dgm:spPr/>
      <dgm:t>
        <a:bodyPr/>
        <a:lstStyle/>
        <a:p>
          <a:endParaRPr lang="en-US"/>
        </a:p>
      </dgm:t>
    </dgm:pt>
    <dgm:pt modelId="{42BAB2FE-4EE3-4369-8181-8927897E99EE}">
      <dgm:prSet phldrT="[Text]"/>
      <dgm:spPr/>
      <dgm:t>
        <a:bodyPr/>
        <a:lstStyle/>
        <a:p>
          <a:endParaRPr lang="en-US" dirty="0"/>
        </a:p>
      </dgm:t>
    </dgm:pt>
    <dgm:pt modelId="{64E746C8-57AA-44C6-8B15-AE42A044A7DF}" type="sibTrans" cxnId="{67B2F290-3984-42E4-BF27-F84A7D4659A4}">
      <dgm:prSet/>
      <dgm:spPr/>
      <dgm:t>
        <a:bodyPr/>
        <a:lstStyle/>
        <a:p>
          <a:endParaRPr lang="en-US"/>
        </a:p>
      </dgm:t>
    </dgm:pt>
    <dgm:pt modelId="{BDD4CF55-30B1-4DEA-9E4F-3E9E3FA266C3}" type="parTrans" cxnId="{67B2F290-3984-42E4-BF27-F84A7D4659A4}">
      <dgm:prSet/>
      <dgm:spPr/>
      <dgm:t>
        <a:bodyPr/>
        <a:lstStyle/>
        <a:p>
          <a:endParaRPr lang="en-US"/>
        </a:p>
      </dgm:t>
    </dgm:pt>
    <dgm:pt modelId="{E56ECCA3-B700-4832-A55C-B4A87990D8B5}">
      <dgm:prSet phldrT="[Text]"/>
      <dgm:spPr/>
      <dgm:t>
        <a:bodyPr/>
        <a:lstStyle/>
        <a:p>
          <a:endParaRPr lang="en-US" dirty="0"/>
        </a:p>
      </dgm:t>
    </dgm:pt>
    <dgm:pt modelId="{19F10808-C315-40F7-94AE-97C37E683CB8}" type="sibTrans" cxnId="{DC516093-319B-4626-A3B7-026A4F42584D}">
      <dgm:prSet/>
      <dgm:spPr/>
      <dgm:t>
        <a:bodyPr/>
        <a:lstStyle/>
        <a:p>
          <a:endParaRPr lang="en-US"/>
        </a:p>
      </dgm:t>
    </dgm:pt>
    <dgm:pt modelId="{148A1BC3-3B7F-4564-8EB1-75C00C2A5968}" type="parTrans" cxnId="{DC516093-319B-4626-A3B7-026A4F42584D}">
      <dgm:prSet/>
      <dgm:spPr/>
      <dgm:t>
        <a:bodyPr/>
        <a:lstStyle/>
        <a:p>
          <a:endParaRPr lang="en-US"/>
        </a:p>
      </dgm:t>
    </dgm:pt>
    <dgm:pt modelId="{950E39C6-6C3B-461B-BA1B-B9A0EDC513CA}" type="pres">
      <dgm:prSet presAssocID="{D1176B4E-89A6-4977-B852-678637BCE162}" presName="composite" presStyleCnt="0">
        <dgm:presLayoutVars>
          <dgm:chMax val="3"/>
          <dgm:animLvl val="lvl"/>
          <dgm:resizeHandles val="exact"/>
        </dgm:presLayoutVars>
      </dgm:prSet>
      <dgm:spPr/>
    </dgm:pt>
    <dgm:pt modelId="{5F141D6A-2B9E-4053-96DE-9D1CFA3E2D88}" type="pres">
      <dgm:prSet presAssocID="{4ADC9526-D96F-4FF1-A0A4-EAF44283EB7D}" presName="gear1" presStyleLbl="node1" presStyleIdx="0" presStyleCnt="3" custScaleX="98123" custScaleY="103331" custLinFactNeighborX="7683" custLinFactNeighborY="-833">
        <dgm:presLayoutVars>
          <dgm:chMax val="1"/>
          <dgm:bulletEnabled val="1"/>
        </dgm:presLayoutVars>
      </dgm:prSet>
      <dgm:spPr/>
    </dgm:pt>
    <dgm:pt modelId="{C9C8896A-0B3C-485C-853A-C29266CCDF58}" type="pres">
      <dgm:prSet presAssocID="{4ADC9526-D96F-4FF1-A0A4-EAF44283EB7D}" presName="gear1srcNode" presStyleLbl="node1" presStyleIdx="0" presStyleCnt="3"/>
      <dgm:spPr/>
    </dgm:pt>
    <dgm:pt modelId="{9AFAF354-E5BD-4833-8E82-67F38EFCCB9B}" type="pres">
      <dgm:prSet presAssocID="{4ADC9526-D96F-4FF1-A0A4-EAF44283EB7D}" presName="gear1dstNode" presStyleLbl="node1" presStyleIdx="0" presStyleCnt="3"/>
      <dgm:spPr/>
    </dgm:pt>
    <dgm:pt modelId="{223CCA0E-AACF-47E4-9FD6-9A8328890954}" type="pres">
      <dgm:prSet presAssocID="{42BAB2FE-4EE3-4369-8181-8927897E99EE}" presName="gear2" presStyleLbl="node1" presStyleIdx="1" presStyleCnt="3">
        <dgm:presLayoutVars>
          <dgm:chMax val="1"/>
          <dgm:bulletEnabled val="1"/>
        </dgm:presLayoutVars>
      </dgm:prSet>
      <dgm:spPr/>
    </dgm:pt>
    <dgm:pt modelId="{4F681CE0-78B1-4D07-9AFF-1EE911982DCB}" type="pres">
      <dgm:prSet presAssocID="{42BAB2FE-4EE3-4369-8181-8927897E99EE}" presName="gear2srcNode" presStyleLbl="node1" presStyleIdx="1" presStyleCnt="3"/>
      <dgm:spPr/>
    </dgm:pt>
    <dgm:pt modelId="{770224BB-A85C-4D5C-ADC3-0359BD7DDABA}" type="pres">
      <dgm:prSet presAssocID="{42BAB2FE-4EE3-4369-8181-8927897E99EE}" presName="gear2dstNode" presStyleLbl="node1" presStyleIdx="1" presStyleCnt="3"/>
      <dgm:spPr/>
    </dgm:pt>
    <dgm:pt modelId="{F8698947-ED7F-4ADD-B540-584ACB60BF86}" type="pres">
      <dgm:prSet presAssocID="{E56ECCA3-B700-4832-A55C-B4A87990D8B5}" presName="gear3" presStyleLbl="node1" presStyleIdx="2" presStyleCnt="3"/>
      <dgm:spPr/>
    </dgm:pt>
    <dgm:pt modelId="{94350023-F643-4643-82C4-CF635A4EEF17}" type="pres">
      <dgm:prSet presAssocID="{E56ECCA3-B700-4832-A55C-B4A87990D8B5}" presName="gear3tx" presStyleLbl="node1" presStyleIdx="2" presStyleCnt="3">
        <dgm:presLayoutVars>
          <dgm:chMax val="1"/>
          <dgm:bulletEnabled val="1"/>
        </dgm:presLayoutVars>
      </dgm:prSet>
      <dgm:spPr/>
    </dgm:pt>
    <dgm:pt modelId="{E647A0FB-C1FA-4B0C-A9C2-B9F8BB7CBCE8}" type="pres">
      <dgm:prSet presAssocID="{E56ECCA3-B700-4832-A55C-B4A87990D8B5}" presName="gear3srcNode" presStyleLbl="node1" presStyleIdx="2" presStyleCnt="3"/>
      <dgm:spPr/>
    </dgm:pt>
    <dgm:pt modelId="{008EB03C-C0FE-4CE8-AD44-74BA65516811}" type="pres">
      <dgm:prSet presAssocID="{E56ECCA3-B700-4832-A55C-B4A87990D8B5}" presName="gear3dstNode" presStyleLbl="node1" presStyleIdx="2" presStyleCnt="3"/>
      <dgm:spPr/>
    </dgm:pt>
    <dgm:pt modelId="{B3C36725-201E-471E-AA22-374D63AB82CD}" type="pres">
      <dgm:prSet presAssocID="{12823EFE-0425-445C-99C7-DAD885926206}" presName="connector1" presStyleLbl="sibTrans2D1" presStyleIdx="0" presStyleCnt="3"/>
      <dgm:spPr/>
    </dgm:pt>
    <dgm:pt modelId="{A0DB3DB2-C271-40E7-91B4-DF9FE10FC35A}" type="pres">
      <dgm:prSet presAssocID="{64E746C8-57AA-44C6-8B15-AE42A044A7DF}" presName="connector2" presStyleLbl="sibTrans2D1" presStyleIdx="1" presStyleCnt="3"/>
      <dgm:spPr/>
    </dgm:pt>
    <dgm:pt modelId="{4C57318B-8412-4277-9241-617BA0C44A03}" type="pres">
      <dgm:prSet presAssocID="{19F10808-C315-40F7-94AE-97C37E683CB8}" presName="connector3" presStyleLbl="sibTrans2D1" presStyleIdx="2" presStyleCnt="3"/>
      <dgm:spPr/>
    </dgm:pt>
  </dgm:ptLst>
  <dgm:cxnLst>
    <dgm:cxn modelId="{A65B6D14-74A4-4D3A-BA69-635E485BD2FA}" srcId="{D1176B4E-89A6-4977-B852-678637BCE162}" destId="{4ADC9526-D96F-4FF1-A0A4-EAF44283EB7D}" srcOrd="0" destOrd="0" parTransId="{B68A86B1-6E46-472D-9657-6F00825119EE}" sibTransId="{12823EFE-0425-445C-99C7-DAD885926206}"/>
    <dgm:cxn modelId="{E661E51D-1DD2-4CC3-9383-64EE45259B1C}" type="presOf" srcId="{42BAB2FE-4EE3-4369-8181-8927897E99EE}" destId="{223CCA0E-AACF-47E4-9FD6-9A8328890954}" srcOrd="0" destOrd="0" presId="urn:microsoft.com/office/officeart/2005/8/layout/gear1"/>
    <dgm:cxn modelId="{9EF93D39-EB5A-4EE9-A514-C122122F2A63}" type="presOf" srcId="{E56ECCA3-B700-4832-A55C-B4A87990D8B5}" destId="{94350023-F643-4643-82C4-CF635A4EEF17}" srcOrd="1" destOrd="0" presId="urn:microsoft.com/office/officeart/2005/8/layout/gear1"/>
    <dgm:cxn modelId="{815DF340-B3C9-44CC-A273-33F333915985}" type="presOf" srcId="{42BAB2FE-4EE3-4369-8181-8927897E99EE}" destId="{4F681CE0-78B1-4D07-9AFF-1EE911982DCB}" srcOrd="1" destOrd="0" presId="urn:microsoft.com/office/officeart/2005/8/layout/gear1"/>
    <dgm:cxn modelId="{FB8AFB49-FFB6-4A1E-B178-5DD0A571434F}" type="presOf" srcId="{12823EFE-0425-445C-99C7-DAD885926206}" destId="{B3C36725-201E-471E-AA22-374D63AB82CD}" srcOrd="0" destOrd="0" presId="urn:microsoft.com/office/officeart/2005/8/layout/gear1"/>
    <dgm:cxn modelId="{796F1F6E-D535-4A02-8445-03F20A3E7C52}" type="presOf" srcId="{64E746C8-57AA-44C6-8B15-AE42A044A7DF}" destId="{A0DB3DB2-C271-40E7-91B4-DF9FE10FC35A}" srcOrd="0" destOrd="0" presId="urn:microsoft.com/office/officeart/2005/8/layout/gear1"/>
    <dgm:cxn modelId="{B212736E-3F84-450D-944C-D015EBB6CDE8}" type="presOf" srcId="{D1176B4E-89A6-4977-B852-678637BCE162}" destId="{950E39C6-6C3B-461B-BA1B-B9A0EDC513CA}" srcOrd="0" destOrd="0" presId="urn:microsoft.com/office/officeart/2005/8/layout/gear1"/>
    <dgm:cxn modelId="{33333678-4C03-4F55-AFC1-0EBAB13DF1D4}" type="presOf" srcId="{E56ECCA3-B700-4832-A55C-B4A87990D8B5}" destId="{F8698947-ED7F-4ADD-B540-584ACB60BF86}" srcOrd="0" destOrd="0" presId="urn:microsoft.com/office/officeart/2005/8/layout/gear1"/>
    <dgm:cxn modelId="{925F215A-C023-4AC0-BA81-49FE76D72E22}" type="presOf" srcId="{E56ECCA3-B700-4832-A55C-B4A87990D8B5}" destId="{008EB03C-C0FE-4CE8-AD44-74BA65516811}" srcOrd="3" destOrd="0" presId="urn:microsoft.com/office/officeart/2005/8/layout/gear1"/>
    <dgm:cxn modelId="{814E7F89-E339-450C-A920-90C8AA56A095}" type="presOf" srcId="{4ADC9526-D96F-4FF1-A0A4-EAF44283EB7D}" destId="{C9C8896A-0B3C-485C-853A-C29266CCDF58}" srcOrd="1" destOrd="0" presId="urn:microsoft.com/office/officeart/2005/8/layout/gear1"/>
    <dgm:cxn modelId="{67B2F290-3984-42E4-BF27-F84A7D4659A4}" srcId="{D1176B4E-89A6-4977-B852-678637BCE162}" destId="{42BAB2FE-4EE3-4369-8181-8927897E99EE}" srcOrd="1" destOrd="0" parTransId="{BDD4CF55-30B1-4DEA-9E4F-3E9E3FA266C3}" sibTransId="{64E746C8-57AA-44C6-8B15-AE42A044A7DF}"/>
    <dgm:cxn modelId="{6140BB91-7651-4D0A-B6D1-540D0B6AFAC9}" type="presOf" srcId="{42BAB2FE-4EE3-4369-8181-8927897E99EE}" destId="{770224BB-A85C-4D5C-ADC3-0359BD7DDABA}" srcOrd="2" destOrd="0" presId="urn:microsoft.com/office/officeart/2005/8/layout/gear1"/>
    <dgm:cxn modelId="{DC516093-319B-4626-A3B7-026A4F42584D}" srcId="{D1176B4E-89A6-4977-B852-678637BCE162}" destId="{E56ECCA3-B700-4832-A55C-B4A87990D8B5}" srcOrd="2" destOrd="0" parTransId="{148A1BC3-3B7F-4564-8EB1-75C00C2A5968}" sibTransId="{19F10808-C315-40F7-94AE-97C37E683CB8}"/>
    <dgm:cxn modelId="{9D516596-9141-4A6E-85CA-A128E8A288C6}" type="presOf" srcId="{4ADC9526-D96F-4FF1-A0A4-EAF44283EB7D}" destId="{5F141D6A-2B9E-4053-96DE-9D1CFA3E2D88}" srcOrd="0" destOrd="0" presId="urn:microsoft.com/office/officeart/2005/8/layout/gear1"/>
    <dgm:cxn modelId="{DAB7CCAC-2864-421E-91AF-7941BB517D36}" type="presOf" srcId="{E56ECCA3-B700-4832-A55C-B4A87990D8B5}" destId="{E647A0FB-C1FA-4B0C-A9C2-B9F8BB7CBCE8}" srcOrd="2" destOrd="0" presId="urn:microsoft.com/office/officeart/2005/8/layout/gear1"/>
    <dgm:cxn modelId="{C3717FD7-8F77-4EF4-82F5-68A17DFA850B}" type="presOf" srcId="{4ADC9526-D96F-4FF1-A0A4-EAF44283EB7D}" destId="{9AFAF354-E5BD-4833-8E82-67F38EFCCB9B}" srcOrd="2" destOrd="0" presId="urn:microsoft.com/office/officeart/2005/8/layout/gear1"/>
    <dgm:cxn modelId="{D127E9DC-68AF-49E3-9273-529AB6CE2C3D}" type="presOf" srcId="{19F10808-C315-40F7-94AE-97C37E683CB8}" destId="{4C57318B-8412-4277-9241-617BA0C44A03}" srcOrd="0" destOrd="0" presId="urn:microsoft.com/office/officeart/2005/8/layout/gear1"/>
    <dgm:cxn modelId="{DE871CEE-7E26-4DBE-A529-13ECF12C190C}" type="presParOf" srcId="{950E39C6-6C3B-461B-BA1B-B9A0EDC513CA}" destId="{5F141D6A-2B9E-4053-96DE-9D1CFA3E2D88}" srcOrd="0" destOrd="0" presId="urn:microsoft.com/office/officeart/2005/8/layout/gear1"/>
    <dgm:cxn modelId="{33257CD0-5924-485A-96A2-DAC9A4282000}" type="presParOf" srcId="{950E39C6-6C3B-461B-BA1B-B9A0EDC513CA}" destId="{C9C8896A-0B3C-485C-853A-C29266CCDF58}" srcOrd="1" destOrd="0" presId="urn:microsoft.com/office/officeart/2005/8/layout/gear1"/>
    <dgm:cxn modelId="{570F3D93-F224-4B58-924B-F10CBAF86989}" type="presParOf" srcId="{950E39C6-6C3B-461B-BA1B-B9A0EDC513CA}" destId="{9AFAF354-E5BD-4833-8E82-67F38EFCCB9B}" srcOrd="2" destOrd="0" presId="urn:microsoft.com/office/officeart/2005/8/layout/gear1"/>
    <dgm:cxn modelId="{8787382F-A7E4-4C5B-8C0F-D8F51F630A2E}" type="presParOf" srcId="{950E39C6-6C3B-461B-BA1B-B9A0EDC513CA}" destId="{223CCA0E-AACF-47E4-9FD6-9A8328890954}" srcOrd="3" destOrd="0" presId="urn:microsoft.com/office/officeart/2005/8/layout/gear1"/>
    <dgm:cxn modelId="{B183C9DD-3ED1-4197-AE52-CF8DFFF2E646}" type="presParOf" srcId="{950E39C6-6C3B-461B-BA1B-B9A0EDC513CA}" destId="{4F681CE0-78B1-4D07-9AFF-1EE911982DCB}" srcOrd="4" destOrd="0" presId="urn:microsoft.com/office/officeart/2005/8/layout/gear1"/>
    <dgm:cxn modelId="{BC5747A8-B6FF-4533-927B-B69A66EBF20C}" type="presParOf" srcId="{950E39C6-6C3B-461B-BA1B-B9A0EDC513CA}" destId="{770224BB-A85C-4D5C-ADC3-0359BD7DDABA}" srcOrd="5" destOrd="0" presId="urn:microsoft.com/office/officeart/2005/8/layout/gear1"/>
    <dgm:cxn modelId="{BF67D61F-1D8D-4748-B9ED-F6A1EA4E9680}" type="presParOf" srcId="{950E39C6-6C3B-461B-BA1B-B9A0EDC513CA}" destId="{F8698947-ED7F-4ADD-B540-584ACB60BF86}" srcOrd="6" destOrd="0" presId="urn:microsoft.com/office/officeart/2005/8/layout/gear1"/>
    <dgm:cxn modelId="{8B5C75E5-1132-4B46-B16F-58BAB43C6E28}" type="presParOf" srcId="{950E39C6-6C3B-461B-BA1B-B9A0EDC513CA}" destId="{94350023-F643-4643-82C4-CF635A4EEF17}" srcOrd="7" destOrd="0" presId="urn:microsoft.com/office/officeart/2005/8/layout/gear1"/>
    <dgm:cxn modelId="{E22C2BA9-52B2-4731-9AC3-A79BB0620D7E}" type="presParOf" srcId="{950E39C6-6C3B-461B-BA1B-B9A0EDC513CA}" destId="{E647A0FB-C1FA-4B0C-A9C2-B9F8BB7CBCE8}" srcOrd="8" destOrd="0" presId="urn:microsoft.com/office/officeart/2005/8/layout/gear1"/>
    <dgm:cxn modelId="{B1A7330D-FC53-4186-8547-A6D1EA69BBAB}" type="presParOf" srcId="{950E39C6-6C3B-461B-BA1B-B9A0EDC513CA}" destId="{008EB03C-C0FE-4CE8-AD44-74BA65516811}" srcOrd="9" destOrd="0" presId="urn:microsoft.com/office/officeart/2005/8/layout/gear1"/>
    <dgm:cxn modelId="{2737E33B-A84D-4A03-A571-07AF0B2AF397}" type="presParOf" srcId="{950E39C6-6C3B-461B-BA1B-B9A0EDC513CA}" destId="{B3C36725-201E-471E-AA22-374D63AB82CD}" srcOrd="10" destOrd="0" presId="urn:microsoft.com/office/officeart/2005/8/layout/gear1"/>
    <dgm:cxn modelId="{8A4ECF68-C8DB-4CDF-AFA1-F912C4D5F7A6}" type="presParOf" srcId="{950E39C6-6C3B-461B-BA1B-B9A0EDC513CA}" destId="{A0DB3DB2-C271-40E7-91B4-DF9FE10FC35A}" srcOrd="11" destOrd="0" presId="urn:microsoft.com/office/officeart/2005/8/layout/gear1"/>
    <dgm:cxn modelId="{015E30D3-BD28-464C-8413-6D159CD2432B}" type="presParOf" srcId="{950E39C6-6C3B-461B-BA1B-B9A0EDC513CA}" destId="{4C57318B-8412-4277-9241-617BA0C44A03}" srcOrd="12"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03BC4AD-FCAB-42FC-8F18-4CEBE5A1F31F}"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en-US"/>
        </a:p>
      </dgm:t>
    </dgm:pt>
    <dgm:pt modelId="{EB0D05E9-87C4-4B11-90C6-CF288595009D}">
      <dgm:prSet phldrT="[Text]" custT="1"/>
      <dgm:spPr/>
      <dgm:t>
        <a:bodyPr/>
        <a:lstStyle/>
        <a:p>
          <a:r>
            <a:rPr lang="en-US" sz="4400" dirty="0"/>
            <a:t>Business Register</a:t>
          </a:r>
        </a:p>
      </dgm:t>
    </dgm:pt>
    <dgm:pt modelId="{020080E0-FB07-4F91-8F74-29C95C925BC1}" type="parTrans" cxnId="{0144CFB4-3DA4-4D47-A8F6-6D10E963D833}">
      <dgm:prSet/>
      <dgm:spPr/>
      <dgm:t>
        <a:bodyPr/>
        <a:lstStyle/>
        <a:p>
          <a:endParaRPr lang="en-US"/>
        </a:p>
      </dgm:t>
    </dgm:pt>
    <dgm:pt modelId="{933CBAD9-E54F-4395-A33D-095E9F4002C1}" type="sibTrans" cxnId="{0144CFB4-3DA4-4D47-A8F6-6D10E963D833}">
      <dgm:prSet/>
      <dgm:spPr/>
      <dgm:t>
        <a:bodyPr/>
        <a:lstStyle/>
        <a:p>
          <a:endParaRPr lang="en-US"/>
        </a:p>
      </dgm:t>
    </dgm:pt>
    <dgm:pt modelId="{79CE9E29-4923-41CD-83CA-B03863BA9FA8}">
      <dgm:prSet phldrT="[Text]" custT="1"/>
      <dgm:spPr/>
      <dgm:t>
        <a:bodyPr/>
        <a:lstStyle/>
        <a:p>
          <a:r>
            <a:rPr lang="en-US" sz="3200" dirty="0"/>
            <a:t>Survey Data</a:t>
          </a:r>
        </a:p>
      </dgm:t>
    </dgm:pt>
    <dgm:pt modelId="{05C2F000-9CA1-490F-BBDF-6251198EED73}" type="parTrans" cxnId="{E9526B6F-F7FE-4851-8B6B-124D6BC1E47A}">
      <dgm:prSet/>
      <dgm:spPr/>
      <dgm:t>
        <a:bodyPr/>
        <a:lstStyle/>
        <a:p>
          <a:endParaRPr lang="en-US"/>
        </a:p>
      </dgm:t>
    </dgm:pt>
    <dgm:pt modelId="{4DA9EAB3-6CD9-4531-A55D-F14191A88DFD}" type="sibTrans" cxnId="{E9526B6F-F7FE-4851-8B6B-124D6BC1E47A}">
      <dgm:prSet/>
      <dgm:spPr/>
      <dgm:t>
        <a:bodyPr/>
        <a:lstStyle/>
        <a:p>
          <a:endParaRPr lang="en-US"/>
        </a:p>
      </dgm:t>
    </dgm:pt>
    <dgm:pt modelId="{3A5F637C-A743-47CD-B605-112581FBFFB1}">
      <dgm:prSet phldrT="[Text]" custT="1"/>
      <dgm:spPr/>
      <dgm:t>
        <a:bodyPr/>
        <a:lstStyle/>
        <a:p>
          <a:r>
            <a:rPr lang="en-US" sz="3200" dirty="0"/>
            <a:t>Third Party Data</a:t>
          </a:r>
        </a:p>
      </dgm:t>
    </dgm:pt>
    <dgm:pt modelId="{95636FDA-40D0-4CBA-A424-E61A49E5A2C5}" type="parTrans" cxnId="{FC3CD9B7-87FB-4FDC-A965-D12ECFE2E26A}">
      <dgm:prSet/>
      <dgm:spPr/>
      <dgm:t>
        <a:bodyPr/>
        <a:lstStyle/>
        <a:p>
          <a:endParaRPr lang="en-US"/>
        </a:p>
      </dgm:t>
    </dgm:pt>
    <dgm:pt modelId="{ABF9F3A1-3F75-41CE-A98B-07D4DC81A7AB}" type="sibTrans" cxnId="{FC3CD9B7-87FB-4FDC-A965-D12ECFE2E26A}">
      <dgm:prSet/>
      <dgm:spPr/>
      <dgm:t>
        <a:bodyPr/>
        <a:lstStyle/>
        <a:p>
          <a:endParaRPr lang="en-US"/>
        </a:p>
      </dgm:t>
    </dgm:pt>
    <dgm:pt modelId="{B36A6B55-3E03-4A49-AABE-D2CB78967259}">
      <dgm:prSet phldrT="[Text]" custT="1"/>
      <dgm:spPr/>
      <dgm:t>
        <a:bodyPr/>
        <a:lstStyle/>
        <a:p>
          <a:r>
            <a:rPr lang="en-US" sz="3200" dirty="0"/>
            <a:t>Admin Data</a:t>
          </a:r>
        </a:p>
      </dgm:t>
    </dgm:pt>
    <dgm:pt modelId="{98AA2ABB-E4A9-467D-B0D3-D541BCEADB0E}" type="parTrans" cxnId="{CC868095-B5B5-42C5-A1BD-E02E0498D5AA}">
      <dgm:prSet/>
      <dgm:spPr/>
      <dgm:t>
        <a:bodyPr/>
        <a:lstStyle/>
        <a:p>
          <a:endParaRPr lang="en-US"/>
        </a:p>
      </dgm:t>
    </dgm:pt>
    <dgm:pt modelId="{46F3334C-7AC0-4839-BF75-A4B9B56BBDA1}" type="sibTrans" cxnId="{CC868095-B5B5-42C5-A1BD-E02E0498D5AA}">
      <dgm:prSet/>
      <dgm:spPr/>
      <dgm:t>
        <a:bodyPr/>
        <a:lstStyle/>
        <a:p>
          <a:endParaRPr lang="en-US"/>
        </a:p>
      </dgm:t>
    </dgm:pt>
    <dgm:pt modelId="{DFD8A08D-2CF2-4989-AA0C-2381EF7BED73}">
      <dgm:prSet phldrT="[Text]" custT="1"/>
      <dgm:spPr/>
      <dgm:t>
        <a:bodyPr/>
        <a:lstStyle/>
        <a:p>
          <a:r>
            <a:rPr lang="en-US" sz="3200" dirty="0"/>
            <a:t>Public Data</a:t>
          </a:r>
        </a:p>
      </dgm:t>
    </dgm:pt>
    <dgm:pt modelId="{ECBBBBC5-6D41-4806-945B-562B6F78A372}" type="parTrans" cxnId="{E2CF6A48-6728-4CDB-8D5E-C233CD149F63}">
      <dgm:prSet/>
      <dgm:spPr/>
      <dgm:t>
        <a:bodyPr/>
        <a:lstStyle/>
        <a:p>
          <a:endParaRPr lang="en-US"/>
        </a:p>
      </dgm:t>
    </dgm:pt>
    <dgm:pt modelId="{219D8E65-77AD-4F7D-A632-411C464FEF2C}" type="sibTrans" cxnId="{E2CF6A48-6728-4CDB-8D5E-C233CD149F63}">
      <dgm:prSet/>
      <dgm:spPr/>
      <dgm:t>
        <a:bodyPr/>
        <a:lstStyle/>
        <a:p>
          <a:endParaRPr lang="en-US"/>
        </a:p>
      </dgm:t>
    </dgm:pt>
    <dgm:pt modelId="{2BC9734A-6847-44DB-AE16-34FA817A0AB0}">
      <dgm:prSet phldrT="[Text]" custT="1"/>
      <dgm:spPr/>
      <dgm:t>
        <a:bodyPr/>
        <a:lstStyle/>
        <a:p>
          <a:r>
            <a:rPr lang="en-US" sz="3200" dirty="0"/>
            <a:t>And More!</a:t>
          </a:r>
        </a:p>
      </dgm:t>
    </dgm:pt>
    <dgm:pt modelId="{36AAC8B4-8F0C-415F-9485-A1E1E5D45A53}" type="parTrans" cxnId="{DB2C74D3-68C9-4CA6-87D6-9EFF5D3A425E}">
      <dgm:prSet/>
      <dgm:spPr/>
      <dgm:t>
        <a:bodyPr/>
        <a:lstStyle/>
        <a:p>
          <a:endParaRPr lang="en-US"/>
        </a:p>
      </dgm:t>
    </dgm:pt>
    <dgm:pt modelId="{8C5207C2-93C9-4C2B-BF63-395D7AB55F22}" type="sibTrans" cxnId="{DB2C74D3-68C9-4CA6-87D6-9EFF5D3A425E}">
      <dgm:prSet/>
      <dgm:spPr/>
      <dgm:t>
        <a:bodyPr/>
        <a:lstStyle/>
        <a:p>
          <a:endParaRPr lang="en-US"/>
        </a:p>
      </dgm:t>
    </dgm:pt>
    <dgm:pt modelId="{8D6B173E-0170-4112-94A8-8680A7741DC0}" type="pres">
      <dgm:prSet presAssocID="{B03BC4AD-FCAB-42FC-8F18-4CEBE5A1F31F}" presName="Name0" presStyleCnt="0">
        <dgm:presLayoutVars>
          <dgm:chPref val="1"/>
          <dgm:dir/>
          <dgm:animOne val="branch"/>
          <dgm:animLvl val="lvl"/>
          <dgm:resizeHandles val="exact"/>
        </dgm:presLayoutVars>
      </dgm:prSet>
      <dgm:spPr/>
    </dgm:pt>
    <dgm:pt modelId="{B419DABF-681B-4100-A28F-CD71400249EE}" type="pres">
      <dgm:prSet presAssocID="{EB0D05E9-87C4-4B11-90C6-CF288595009D}" presName="root1" presStyleCnt="0"/>
      <dgm:spPr/>
    </dgm:pt>
    <dgm:pt modelId="{696338BD-7C5B-40D9-81B7-9189FF5E5ED5}" type="pres">
      <dgm:prSet presAssocID="{EB0D05E9-87C4-4B11-90C6-CF288595009D}" presName="LevelOneTextNode" presStyleLbl="node0" presStyleIdx="0" presStyleCnt="1">
        <dgm:presLayoutVars>
          <dgm:chPref val="3"/>
        </dgm:presLayoutVars>
      </dgm:prSet>
      <dgm:spPr/>
    </dgm:pt>
    <dgm:pt modelId="{41232AD9-BF11-40ED-A67D-ABFF5970890C}" type="pres">
      <dgm:prSet presAssocID="{EB0D05E9-87C4-4B11-90C6-CF288595009D}" presName="level2hierChild" presStyleCnt="0"/>
      <dgm:spPr/>
    </dgm:pt>
    <dgm:pt modelId="{A5D08995-612B-4DC6-959E-BB527981BF50}" type="pres">
      <dgm:prSet presAssocID="{05C2F000-9CA1-490F-BBDF-6251198EED73}" presName="conn2-1" presStyleLbl="parChTrans1D2" presStyleIdx="0" presStyleCnt="5"/>
      <dgm:spPr/>
    </dgm:pt>
    <dgm:pt modelId="{4562F32D-0DB7-4A50-8AEC-2AB5E618ACEC}" type="pres">
      <dgm:prSet presAssocID="{05C2F000-9CA1-490F-BBDF-6251198EED73}" presName="connTx" presStyleLbl="parChTrans1D2" presStyleIdx="0" presStyleCnt="5"/>
      <dgm:spPr/>
    </dgm:pt>
    <dgm:pt modelId="{5EAB096E-98B5-4DEA-8AB6-036A3DFA371F}" type="pres">
      <dgm:prSet presAssocID="{79CE9E29-4923-41CD-83CA-B03863BA9FA8}" presName="root2" presStyleCnt="0"/>
      <dgm:spPr/>
    </dgm:pt>
    <dgm:pt modelId="{EBDB986A-7746-4248-91FD-F25C447FA6E8}" type="pres">
      <dgm:prSet presAssocID="{79CE9E29-4923-41CD-83CA-B03863BA9FA8}" presName="LevelTwoTextNode" presStyleLbl="node2" presStyleIdx="0" presStyleCnt="5">
        <dgm:presLayoutVars>
          <dgm:chPref val="3"/>
        </dgm:presLayoutVars>
      </dgm:prSet>
      <dgm:spPr/>
    </dgm:pt>
    <dgm:pt modelId="{74D0E41A-9462-41E3-B37A-DCB01E625AF4}" type="pres">
      <dgm:prSet presAssocID="{79CE9E29-4923-41CD-83CA-B03863BA9FA8}" presName="level3hierChild" presStyleCnt="0"/>
      <dgm:spPr/>
    </dgm:pt>
    <dgm:pt modelId="{5F271FF5-9D9F-4517-A9CA-DC6311562610}" type="pres">
      <dgm:prSet presAssocID="{95636FDA-40D0-4CBA-A424-E61A49E5A2C5}" presName="conn2-1" presStyleLbl="parChTrans1D2" presStyleIdx="1" presStyleCnt="5"/>
      <dgm:spPr/>
    </dgm:pt>
    <dgm:pt modelId="{5559D8D4-742A-4B36-9935-80A72961297F}" type="pres">
      <dgm:prSet presAssocID="{95636FDA-40D0-4CBA-A424-E61A49E5A2C5}" presName="connTx" presStyleLbl="parChTrans1D2" presStyleIdx="1" presStyleCnt="5"/>
      <dgm:spPr/>
    </dgm:pt>
    <dgm:pt modelId="{BD317816-BE41-4A9D-B81E-4541924F74D5}" type="pres">
      <dgm:prSet presAssocID="{3A5F637C-A743-47CD-B605-112581FBFFB1}" presName="root2" presStyleCnt="0"/>
      <dgm:spPr/>
    </dgm:pt>
    <dgm:pt modelId="{96F9F859-B5C2-4DC8-BDDE-ADF813DEB047}" type="pres">
      <dgm:prSet presAssocID="{3A5F637C-A743-47CD-B605-112581FBFFB1}" presName="LevelTwoTextNode" presStyleLbl="node2" presStyleIdx="1" presStyleCnt="5">
        <dgm:presLayoutVars>
          <dgm:chPref val="3"/>
        </dgm:presLayoutVars>
      </dgm:prSet>
      <dgm:spPr/>
    </dgm:pt>
    <dgm:pt modelId="{0F9E1830-02D0-41A9-8113-38ACB71E8834}" type="pres">
      <dgm:prSet presAssocID="{3A5F637C-A743-47CD-B605-112581FBFFB1}" presName="level3hierChild" presStyleCnt="0"/>
      <dgm:spPr/>
    </dgm:pt>
    <dgm:pt modelId="{7D88C816-3DE9-4116-8198-EE57DE331E01}" type="pres">
      <dgm:prSet presAssocID="{98AA2ABB-E4A9-467D-B0D3-D541BCEADB0E}" presName="conn2-1" presStyleLbl="parChTrans1D2" presStyleIdx="2" presStyleCnt="5"/>
      <dgm:spPr/>
    </dgm:pt>
    <dgm:pt modelId="{DF218653-20A2-4D86-8915-37F386D260E0}" type="pres">
      <dgm:prSet presAssocID="{98AA2ABB-E4A9-467D-B0D3-D541BCEADB0E}" presName="connTx" presStyleLbl="parChTrans1D2" presStyleIdx="2" presStyleCnt="5"/>
      <dgm:spPr/>
    </dgm:pt>
    <dgm:pt modelId="{C939F0C4-1C46-43DE-A443-F151A4D21FCE}" type="pres">
      <dgm:prSet presAssocID="{B36A6B55-3E03-4A49-AABE-D2CB78967259}" presName="root2" presStyleCnt="0"/>
      <dgm:spPr/>
    </dgm:pt>
    <dgm:pt modelId="{D27122B4-4430-430F-A6EF-0FF7BFC88254}" type="pres">
      <dgm:prSet presAssocID="{B36A6B55-3E03-4A49-AABE-D2CB78967259}" presName="LevelTwoTextNode" presStyleLbl="node2" presStyleIdx="2" presStyleCnt="5">
        <dgm:presLayoutVars>
          <dgm:chPref val="3"/>
        </dgm:presLayoutVars>
      </dgm:prSet>
      <dgm:spPr/>
    </dgm:pt>
    <dgm:pt modelId="{5EB3C9CD-C4D0-4080-A31D-35405D962BB7}" type="pres">
      <dgm:prSet presAssocID="{B36A6B55-3E03-4A49-AABE-D2CB78967259}" presName="level3hierChild" presStyleCnt="0"/>
      <dgm:spPr/>
    </dgm:pt>
    <dgm:pt modelId="{DC843ED9-66DB-404A-805A-38246FCF5874}" type="pres">
      <dgm:prSet presAssocID="{ECBBBBC5-6D41-4806-945B-562B6F78A372}" presName="conn2-1" presStyleLbl="parChTrans1D2" presStyleIdx="3" presStyleCnt="5"/>
      <dgm:spPr/>
    </dgm:pt>
    <dgm:pt modelId="{39EC62E4-F9DA-44D6-BAB9-AF79FFA384EC}" type="pres">
      <dgm:prSet presAssocID="{ECBBBBC5-6D41-4806-945B-562B6F78A372}" presName="connTx" presStyleLbl="parChTrans1D2" presStyleIdx="3" presStyleCnt="5"/>
      <dgm:spPr/>
    </dgm:pt>
    <dgm:pt modelId="{47E2CB34-A298-4FE5-A462-A82268EE5468}" type="pres">
      <dgm:prSet presAssocID="{DFD8A08D-2CF2-4989-AA0C-2381EF7BED73}" presName="root2" presStyleCnt="0"/>
      <dgm:spPr/>
    </dgm:pt>
    <dgm:pt modelId="{ED77FE62-2C0F-4BCA-B1DD-BA539C4448CF}" type="pres">
      <dgm:prSet presAssocID="{DFD8A08D-2CF2-4989-AA0C-2381EF7BED73}" presName="LevelTwoTextNode" presStyleLbl="node2" presStyleIdx="3" presStyleCnt="5">
        <dgm:presLayoutVars>
          <dgm:chPref val="3"/>
        </dgm:presLayoutVars>
      </dgm:prSet>
      <dgm:spPr/>
    </dgm:pt>
    <dgm:pt modelId="{A7E2CF75-5BF1-41C4-B358-C5E97CD9B200}" type="pres">
      <dgm:prSet presAssocID="{DFD8A08D-2CF2-4989-AA0C-2381EF7BED73}" presName="level3hierChild" presStyleCnt="0"/>
      <dgm:spPr/>
    </dgm:pt>
    <dgm:pt modelId="{05F4C676-B83B-4E1C-92B5-0B21748C56FD}" type="pres">
      <dgm:prSet presAssocID="{36AAC8B4-8F0C-415F-9485-A1E1E5D45A53}" presName="conn2-1" presStyleLbl="parChTrans1D2" presStyleIdx="4" presStyleCnt="5"/>
      <dgm:spPr/>
    </dgm:pt>
    <dgm:pt modelId="{08E1EE11-5E5D-47E8-B3B3-C17F9497D5EE}" type="pres">
      <dgm:prSet presAssocID="{36AAC8B4-8F0C-415F-9485-A1E1E5D45A53}" presName="connTx" presStyleLbl="parChTrans1D2" presStyleIdx="4" presStyleCnt="5"/>
      <dgm:spPr/>
    </dgm:pt>
    <dgm:pt modelId="{AE3B128E-471E-425B-B2AD-CCB58C6CBA59}" type="pres">
      <dgm:prSet presAssocID="{2BC9734A-6847-44DB-AE16-34FA817A0AB0}" presName="root2" presStyleCnt="0"/>
      <dgm:spPr/>
    </dgm:pt>
    <dgm:pt modelId="{3476ABA6-29D2-4CB4-8D0B-04CAEA9DAD22}" type="pres">
      <dgm:prSet presAssocID="{2BC9734A-6847-44DB-AE16-34FA817A0AB0}" presName="LevelTwoTextNode" presStyleLbl="node2" presStyleIdx="4" presStyleCnt="5">
        <dgm:presLayoutVars>
          <dgm:chPref val="3"/>
        </dgm:presLayoutVars>
      </dgm:prSet>
      <dgm:spPr/>
    </dgm:pt>
    <dgm:pt modelId="{B8672DA0-6801-4498-BE7E-8E735F085F63}" type="pres">
      <dgm:prSet presAssocID="{2BC9734A-6847-44DB-AE16-34FA817A0AB0}" presName="level3hierChild" presStyleCnt="0"/>
      <dgm:spPr/>
    </dgm:pt>
  </dgm:ptLst>
  <dgm:cxnLst>
    <dgm:cxn modelId="{6AF91B06-89C5-4F5D-9754-E049FF857AA0}" type="presOf" srcId="{EB0D05E9-87C4-4B11-90C6-CF288595009D}" destId="{696338BD-7C5B-40D9-81B7-9189FF5E5ED5}" srcOrd="0" destOrd="0" presId="urn:microsoft.com/office/officeart/2008/layout/HorizontalMultiLevelHierarchy"/>
    <dgm:cxn modelId="{B3A17F0A-A65D-422C-8459-69FD0060C95C}" type="presOf" srcId="{05C2F000-9CA1-490F-BBDF-6251198EED73}" destId="{4562F32D-0DB7-4A50-8AEC-2AB5E618ACEC}" srcOrd="1" destOrd="0" presId="urn:microsoft.com/office/officeart/2008/layout/HorizontalMultiLevelHierarchy"/>
    <dgm:cxn modelId="{7AE9B810-2369-4DB3-A440-B1BAAA197937}" type="presOf" srcId="{79CE9E29-4923-41CD-83CA-B03863BA9FA8}" destId="{EBDB986A-7746-4248-91FD-F25C447FA6E8}" srcOrd="0" destOrd="0" presId="urn:microsoft.com/office/officeart/2008/layout/HorizontalMultiLevelHierarchy"/>
    <dgm:cxn modelId="{39D96112-1F16-4253-B4BF-87DFFD75E5BC}" type="presOf" srcId="{ECBBBBC5-6D41-4806-945B-562B6F78A372}" destId="{39EC62E4-F9DA-44D6-BAB9-AF79FFA384EC}" srcOrd="1" destOrd="0" presId="urn:microsoft.com/office/officeart/2008/layout/HorizontalMultiLevelHierarchy"/>
    <dgm:cxn modelId="{D714DA1C-DE04-4BD4-A664-ABD70536DA70}" type="presOf" srcId="{98AA2ABB-E4A9-467D-B0D3-D541BCEADB0E}" destId="{DF218653-20A2-4D86-8915-37F386D260E0}" srcOrd="1" destOrd="0" presId="urn:microsoft.com/office/officeart/2008/layout/HorizontalMultiLevelHierarchy"/>
    <dgm:cxn modelId="{349C6F28-AC8C-47D5-BBA9-CCF7699159D6}" type="presOf" srcId="{B03BC4AD-FCAB-42FC-8F18-4CEBE5A1F31F}" destId="{8D6B173E-0170-4112-94A8-8680A7741DC0}" srcOrd="0" destOrd="0" presId="urn:microsoft.com/office/officeart/2008/layout/HorizontalMultiLevelHierarchy"/>
    <dgm:cxn modelId="{2DAFC728-12E2-4397-B448-44F023A5710C}" type="presOf" srcId="{3A5F637C-A743-47CD-B605-112581FBFFB1}" destId="{96F9F859-B5C2-4DC8-BDDE-ADF813DEB047}" srcOrd="0" destOrd="0" presId="urn:microsoft.com/office/officeart/2008/layout/HorizontalMultiLevelHierarchy"/>
    <dgm:cxn modelId="{5C58EA5B-2FD7-4981-AD5B-375F723A11CD}" type="presOf" srcId="{36AAC8B4-8F0C-415F-9485-A1E1E5D45A53}" destId="{08E1EE11-5E5D-47E8-B3B3-C17F9497D5EE}" srcOrd="1" destOrd="0" presId="urn:microsoft.com/office/officeart/2008/layout/HorizontalMultiLevelHierarchy"/>
    <dgm:cxn modelId="{9167B65C-47D9-422B-8F5E-5495200AC0B5}" type="presOf" srcId="{95636FDA-40D0-4CBA-A424-E61A49E5A2C5}" destId="{5F271FF5-9D9F-4517-A9CA-DC6311562610}" srcOrd="0" destOrd="0" presId="urn:microsoft.com/office/officeart/2008/layout/HorizontalMultiLevelHierarchy"/>
    <dgm:cxn modelId="{E2CF6A48-6728-4CDB-8D5E-C233CD149F63}" srcId="{EB0D05E9-87C4-4B11-90C6-CF288595009D}" destId="{DFD8A08D-2CF2-4989-AA0C-2381EF7BED73}" srcOrd="3" destOrd="0" parTransId="{ECBBBBC5-6D41-4806-945B-562B6F78A372}" sibTransId="{219D8E65-77AD-4F7D-A632-411C464FEF2C}"/>
    <dgm:cxn modelId="{67459948-AC4B-4BFF-8DBE-2D7492120E85}" type="presOf" srcId="{B36A6B55-3E03-4A49-AABE-D2CB78967259}" destId="{D27122B4-4430-430F-A6EF-0FF7BFC88254}" srcOrd="0" destOrd="0" presId="urn:microsoft.com/office/officeart/2008/layout/HorizontalMultiLevelHierarchy"/>
    <dgm:cxn modelId="{E9526B6F-F7FE-4851-8B6B-124D6BC1E47A}" srcId="{EB0D05E9-87C4-4B11-90C6-CF288595009D}" destId="{79CE9E29-4923-41CD-83CA-B03863BA9FA8}" srcOrd="0" destOrd="0" parTransId="{05C2F000-9CA1-490F-BBDF-6251198EED73}" sibTransId="{4DA9EAB3-6CD9-4531-A55D-F14191A88DFD}"/>
    <dgm:cxn modelId="{9E94ED79-9C30-482F-84A2-CA12240967F9}" type="presOf" srcId="{36AAC8B4-8F0C-415F-9485-A1E1E5D45A53}" destId="{05F4C676-B83B-4E1C-92B5-0B21748C56FD}" srcOrd="0" destOrd="0" presId="urn:microsoft.com/office/officeart/2008/layout/HorizontalMultiLevelHierarchy"/>
    <dgm:cxn modelId="{CC868095-B5B5-42C5-A1BD-E02E0498D5AA}" srcId="{EB0D05E9-87C4-4B11-90C6-CF288595009D}" destId="{B36A6B55-3E03-4A49-AABE-D2CB78967259}" srcOrd="2" destOrd="0" parTransId="{98AA2ABB-E4A9-467D-B0D3-D541BCEADB0E}" sibTransId="{46F3334C-7AC0-4839-BF75-A4B9B56BBDA1}"/>
    <dgm:cxn modelId="{B2F89695-20E4-42EA-ABD2-5C9E0ECF6D28}" type="presOf" srcId="{98AA2ABB-E4A9-467D-B0D3-D541BCEADB0E}" destId="{7D88C816-3DE9-4116-8198-EE57DE331E01}" srcOrd="0" destOrd="0" presId="urn:microsoft.com/office/officeart/2008/layout/HorizontalMultiLevelHierarchy"/>
    <dgm:cxn modelId="{F535CE9C-0B13-41B3-93C3-A4ABD62072FE}" type="presOf" srcId="{ECBBBBC5-6D41-4806-945B-562B6F78A372}" destId="{DC843ED9-66DB-404A-805A-38246FCF5874}" srcOrd="0" destOrd="0" presId="urn:microsoft.com/office/officeart/2008/layout/HorizontalMultiLevelHierarchy"/>
    <dgm:cxn modelId="{0144CFB4-3DA4-4D47-A8F6-6D10E963D833}" srcId="{B03BC4AD-FCAB-42FC-8F18-4CEBE5A1F31F}" destId="{EB0D05E9-87C4-4B11-90C6-CF288595009D}" srcOrd="0" destOrd="0" parTransId="{020080E0-FB07-4F91-8F74-29C95C925BC1}" sibTransId="{933CBAD9-E54F-4395-A33D-095E9F4002C1}"/>
    <dgm:cxn modelId="{FC3CD9B7-87FB-4FDC-A965-D12ECFE2E26A}" srcId="{EB0D05E9-87C4-4B11-90C6-CF288595009D}" destId="{3A5F637C-A743-47CD-B605-112581FBFFB1}" srcOrd="1" destOrd="0" parTransId="{95636FDA-40D0-4CBA-A424-E61A49E5A2C5}" sibTransId="{ABF9F3A1-3F75-41CE-A98B-07D4DC81A7AB}"/>
    <dgm:cxn modelId="{DC82AABD-BA27-4C0E-8BFC-63F6C189D565}" type="presOf" srcId="{2BC9734A-6847-44DB-AE16-34FA817A0AB0}" destId="{3476ABA6-29D2-4CB4-8D0B-04CAEA9DAD22}" srcOrd="0" destOrd="0" presId="urn:microsoft.com/office/officeart/2008/layout/HorizontalMultiLevelHierarchy"/>
    <dgm:cxn modelId="{66564FD1-3680-4004-98DD-291021CB6E3D}" type="presOf" srcId="{95636FDA-40D0-4CBA-A424-E61A49E5A2C5}" destId="{5559D8D4-742A-4B36-9935-80A72961297F}" srcOrd="1" destOrd="0" presId="urn:microsoft.com/office/officeart/2008/layout/HorizontalMultiLevelHierarchy"/>
    <dgm:cxn modelId="{DB2C74D3-68C9-4CA6-87D6-9EFF5D3A425E}" srcId="{EB0D05E9-87C4-4B11-90C6-CF288595009D}" destId="{2BC9734A-6847-44DB-AE16-34FA817A0AB0}" srcOrd="4" destOrd="0" parTransId="{36AAC8B4-8F0C-415F-9485-A1E1E5D45A53}" sibTransId="{8C5207C2-93C9-4C2B-BF63-395D7AB55F22}"/>
    <dgm:cxn modelId="{68F0CEED-1EBC-4641-AB75-8004D2AFEBA8}" type="presOf" srcId="{DFD8A08D-2CF2-4989-AA0C-2381EF7BED73}" destId="{ED77FE62-2C0F-4BCA-B1DD-BA539C4448CF}" srcOrd="0" destOrd="0" presId="urn:microsoft.com/office/officeart/2008/layout/HorizontalMultiLevelHierarchy"/>
    <dgm:cxn modelId="{D3232EF1-FF87-48F1-A782-31FC58A6B4AF}" type="presOf" srcId="{05C2F000-9CA1-490F-BBDF-6251198EED73}" destId="{A5D08995-612B-4DC6-959E-BB527981BF50}" srcOrd="0" destOrd="0" presId="urn:microsoft.com/office/officeart/2008/layout/HorizontalMultiLevelHierarchy"/>
    <dgm:cxn modelId="{89A558A3-E281-4ECB-B245-70BF2639DE60}" type="presParOf" srcId="{8D6B173E-0170-4112-94A8-8680A7741DC0}" destId="{B419DABF-681B-4100-A28F-CD71400249EE}" srcOrd="0" destOrd="0" presId="urn:microsoft.com/office/officeart/2008/layout/HorizontalMultiLevelHierarchy"/>
    <dgm:cxn modelId="{7E221F99-8A06-49B3-AC33-70028370ABF5}" type="presParOf" srcId="{B419DABF-681B-4100-A28F-CD71400249EE}" destId="{696338BD-7C5B-40D9-81B7-9189FF5E5ED5}" srcOrd="0" destOrd="0" presId="urn:microsoft.com/office/officeart/2008/layout/HorizontalMultiLevelHierarchy"/>
    <dgm:cxn modelId="{6ABD415D-95CE-432A-8D07-541F9861A28E}" type="presParOf" srcId="{B419DABF-681B-4100-A28F-CD71400249EE}" destId="{41232AD9-BF11-40ED-A67D-ABFF5970890C}" srcOrd="1" destOrd="0" presId="urn:microsoft.com/office/officeart/2008/layout/HorizontalMultiLevelHierarchy"/>
    <dgm:cxn modelId="{070B8FF2-AA4C-4302-B291-9374193CCB7F}" type="presParOf" srcId="{41232AD9-BF11-40ED-A67D-ABFF5970890C}" destId="{A5D08995-612B-4DC6-959E-BB527981BF50}" srcOrd="0" destOrd="0" presId="urn:microsoft.com/office/officeart/2008/layout/HorizontalMultiLevelHierarchy"/>
    <dgm:cxn modelId="{75A2B43B-C956-4E8B-97E3-4AAE2E876939}" type="presParOf" srcId="{A5D08995-612B-4DC6-959E-BB527981BF50}" destId="{4562F32D-0DB7-4A50-8AEC-2AB5E618ACEC}" srcOrd="0" destOrd="0" presId="urn:microsoft.com/office/officeart/2008/layout/HorizontalMultiLevelHierarchy"/>
    <dgm:cxn modelId="{99236F82-C038-44A7-8C34-856F3529A533}" type="presParOf" srcId="{41232AD9-BF11-40ED-A67D-ABFF5970890C}" destId="{5EAB096E-98B5-4DEA-8AB6-036A3DFA371F}" srcOrd="1" destOrd="0" presId="urn:microsoft.com/office/officeart/2008/layout/HorizontalMultiLevelHierarchy"/>
    <dgm:cxn modelId="{A3999A8D-609A-4FB0-857A-E4C4AF3A5576}" type="presParOf" srcId="{5EAB096E-98B5-4DEA-8AB6-036A3DFA371F}" destId="{EBDB986A-7746-4248-91FD-F25C447FA6E8}" srcOrd="0" destOrd="0" presId="urn:microsoft.com/office/officeart/2008/layout/HorizontalMultiLevelHierarchy"/>
    <dgm:cxn modelId="{91661BCA-88E0-488D-93CC-8BD4BA214F85}" type="presParOf" srcId="{5EAB096E-98B5-4DEA-8AB6-036A3DFA371F}" destId="{74D0E41A-9462-41E3-B37A-DCB01E625AF4}" srcOrd="1" destOrd="0" presId="urn:microsoft.com/office/officeart/2008/layout/HorizontalMultiLevelHierarchy"/>
    <dgm:cxn modelId="{0C11FB65-70D5-4172-9FBC-1E6DB57B8542}" type="presParOf" srcId="{41232AD9-BF11-40ED-A67D-ABFF5970890C}" destId="{5F271FF5-9D9F-4517-A9CA-DC6311562610}" srcOrd="2" destOrd="0" presId="urn:microsoft.com/office/officeart/2008/layout/HorizontalMultiLevelHierarchy"/>
    <dgm:cxn modelId="{AAA872C8-EAE1-4932-816A-355EB4AE3816}" type="presParOf" srcId="{5F271FF5-9D9F-4517-A9CA-DC6311562610}" destId="{5559D8D4-742A-4B36-9935-80A72961297F}" srcOrd="0" destOrd="0" presId="urn:microsoft.com/office/officeart/2008/layout/HorizontalMultiLevelHierarchy"/>
    <dgm:cxn modelId="{90B69C84-3AFB-425F-B408-A3BCFF75E480}" type="presParOf" srcId="{41232AD9-BF11-40ED-A67D-ABFF5970890C}" destId="{BD317816-BE41-4A9D-B81E-4541924F74D5}" srcOrd="3" destOrd="0" presId="urn:microsoft.com/office/officeart/2008/layout/HorizontalMultiLevelHierarchy"/>
    <dgm:cxn modelId="{B465D31C-5D21-4810-8448-9CE0367E5097}" type="presParOf" srcId="{BD317816-BE41-4A9D-B81E-4541924F74D5}" destId="{96F9F859-B5C2-4DC8-BDDE-ADF813DEB047}" srcOrd="0" destOrd="0" presId="urn:microsoft.com/office/officeart/2008/layout/HorizontalMultiLevelHierarchy"/>
    <dgm:cxn modelId="{98C6003E-7AB5-4553-BFF5-867CB6AE8337}" type="presParOf" srcId="{BD317816-BE41-4A9D-B81E-4541924F74D5}" destId="{0F9E1830-02D0-41A9-8113-38ACB71E8834}" srcOrd="1" destOrd="0" presId="urn:microsoft.com/office/officeart/2008/layout/HorizontalMultiLevelHierarchy"/>
    <dgm:cxn modelId="{1F75D774-9DE2-4698-BC3C-255B1568143C}" type="presParOf" srcId="{41232AD9-BF11-40ED-A67D-ABFF5970890C}" destId="{7D88C816-3DE9-4116-8198-EE57DE331E01}" srcOrd="4" destOrd="0" presId="urn:microsoft.com/office/officeart/2008/layout/HorizontalMultiLevelHierarchy"/>
    <dgm:cxn modelId="{748689C0-33D3-4D4A-A7B8-22544E967FAC}" type="presParOf" srcId="{7D88C816-3DE9-4116-8198-EE57DE331E01}" destId="{DF218653-20A2-4D86-8915-37F386D260E0}" srcOrd="0" destOrd="0" presId="urn:microsoft.com/office/officeart/2008/layout/HorizontalMultiLevelHierarchy"/>
    <dgm:cxn modelId="{069D79D6-332C-48B0-9D11-18E64720D6DB}" type="presParOf" srcId="{41232AD9-BF11-40ED-A67D-ABFF5970890C}" destId="{C939F0C4-1C46-43DE-A443-F151A4D21FCE}" srcOrd="5" destOrd="0" presId="urn:microsoft.com/office/officeart/2008/layout/HorizontalMultiLevelHierarchy"/>
    <dgm:cxn modelId="{D6F20587-2311-446D-ADB1-3B757598CB50}" type="presParOf" srcId="{C939F0C4-1C46-43DE-A443-F151A4D21FCE}" destId="{D27122B4-4430-430F-A6EF-0FF7BFC88254}" srcOrd="0" destOrd="0" presId="urn:microsoft.com/office/officeart/2008/layout/HorizontalMultiLevelHierarchy"/>
    <dgm:cxn modelId="{16D68E4D-5196-424E-9E48-FED86E08FDAE}" type="presParOf" srcId="{C939F0C4-1C46-43DE-A443-F151A4D21FCE}" destId="{5EB3C9CD-C4D0-4080-A31D-35405D962BB7}" srcOrd="1" destOrd="0" presId="urn:microsoft.com/office/officeart/2008/layout/HorizontalMultiLevelHierarchy"/>
    <dgm:cxn modelId="{7D6A8F77-EFB7-416A-875D-5FC2394FEDC8}" type="presParOf" srcId="{41232AD9-BF11-40ED-A67D-ABFF5970890C}" destId="{DC843ED9-66DB-404A-805A-38246FCF5874}" srcOrd="6" destOrd="0" presId="urn:microsoft.com/office/officeart/2008/layout/HorizontalMultiLevelHierarchy"/>
    <dgm:cxn modelId="{8AFB5B5F-FA3C-41F2-86DB-C38DE096B245}" type="presParOf" srcId="{DC843ED9-66DB-404A-805A-38246FCF5874}" destId="{39EC62E4-F9DA-44D6-BAB9-AF79FFA384EC}" srcOrd="0" destOrd="0" presId="urn:microsoft.com/office/officeart/2008/layout/HorizontalMultiLevelHierarchy"/>
    <dgm:cxn modelId="{CAF9A105-4A22-4F5C-95EF-CD0CE1FB81A6}" type="presParOf" srcId="{41232AD9-BF11-40ED-A67D-ABFF5970890C}" destId="{47E2CB34-A298-4FE5-A462-A82268EE5468}" srcOrd="7" destOrd="0" presId="urn:microsoft.com/office/officeart/2008/layout/HorizontalMultiLevelHierarchy"/>
    <dgm:cxn modelId="{1BCD4ACF-6E2D-456F-857B-0C7357BA6B36}" type="presParOf" srcId="{47E2CB34-A298-4FE5-A462-A82268EE5468}" destId="{ED77FE62-2C0F-4BCA-B1DD-BA539C4448CF}" srcOrd="0" destOrd="0" presId="urn:microsoft.com/office/officeart/2008/layout/HorizontalMultiLevelHierarchy"/>
    <dgm:cxn modelId="{3A2B348D-5B73-4F9B-A2E6-A53BAD2641A5}" type="presParOf" srcId="{47E2CB34-A298-4FE5-A462-A82268EE5468}" destId="{A7E2CF75-5BF1-41C4-B358-C5E97CD9B200}" srcOrd="1" destOrd="0" presId="urn:microsoft.com/office/officeart/2008/layout/HorizontalMultiLevelHierarchy"/>
    <dgm:cxn modelId="{9FF7A643-53AF-48B8-B0D3-E316D18AA3C8}" type="presParOf" srcId="{41232AD9-BF11-40ED-A67D-ABFF5970890C}" destId="{05F4C676-B83B-4E1C-92B5-0B21748C56FD}" srcOrd="8" destOrd="0" presId="urn:microsoft.com/office/officeart/2008/layout/HorizontalMultiLevelHierarchy"/>
    <dgm:cxn modelId="{3A527EDC-BDB7-461C-8360-B1F838819310}" type="presParOf" srcId="{05F4C676-B83B-4E1C-92B5-0B21748C56FD}" destId="{08E1EE11-5E5D-47E8-B3B3-C17F9497D5EE}" srcOrd="0" destOrd="0" presId="urn:microsoft.com/office/officeart/2008/layout/HorizontalMultiLevelHierarchy"/>
    <dgm:cxn modelId="{874848D0-30E2-4788-BA01-5ED24B042142}" type="presParOf" srcId="{41232AD9-BF11-40ED-A67D-ABFF5970890C}" destId="{AE3B128E-471E-425B-B2AD-CCB58C6CBA59}" srcOrd="9" destOrd="0" presId="urn:microsoft.com/office/officeart/2008/layout/HorizontalMultiLevelHierarchy"/>
    <dgm:cxn modelId="{D4E26B86-63BF-4BF5-95DC-46C07351B222}" type="presParOf" srcId="{AE3B128E-471E-425B-B2AD-CCB58C6CBA59}" destId="{3476ABA6-29D2-4CB4-8D0B-04CAEA9DAD22}" srcOrd="0" destOrd="0" presId="urn:microsoft.com/office/officeart/2008/layout/HorizontalMultiLevelHierarchy"/>
    <dgm:cxn modelId="{693BA795-4A76-42A5-BAB2-6FDF96DBDF52}" type="presParOf" srcId="{AE3B128E-471E-425B-B2AD-CCB58C6CBA59}" destId="{B8672DA0-6801-4498-BE7E-8E735F085F63}" srcOrd="1" destOrd="0" presId="urn:microsoft.com/office/officeart/2008/layout/HorizontalMultiLevelHierarchy"/>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8AF3CB7-1E6C-4AB5-9E11-91425AB9F235}"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C66E0517-BB44-46EE-BCDF-8097FE946E60}">
      <dgm:prSet phldrT="[Text]"/>
      <dgm:spPr/>
      <dgm:t>
        <a:bodyPr/>
        <a:lstStyle/>
        <a:p>
          <a:r>
            <a:rPr lang="en-US" dirty="0"/>
            <a:t>What?</a:t>
          </a:r>
        </a:p>
      </dgm:t>
    </dgm:pt>
    <dgm:pt modelId="{EEDF8A75-B283-4023-A4C7-C5F47FC25EFE}" type="parTrans" cxnId="{C231ED9A-1E5C-4BBC-92D5-E541FBFD99D3}">
      <dgm:prSet/>
      <dgm:spPr/>
      <dgm:t>
        <a:bodyPr/>
        <a:lstStyle/>
        <a:p>
          <a:endParaRPr lang="en-US"/>
        </a:p>
      </dgm:t>
    </dgm:pt>
    <dgm:pt modelId="{43662393-A02B-4644-99D8-B7E2BDD5F4C5}" type="sibTrans" cxnId="{C231ED9A-1E5C-4BBC-92D5-E541FBFD99D3}">
      <dgm:prSet/>
      <dgm:spPr/>
      <dgm:t>
        <a:bodyPr/>
        <a:lstStyle/>
        <a:p>
          <a:endParaRPr lang="en-US"/>
        </a:p>
      </dgm:t>
    </dgm:pt>
    <dgm:pt modelId="{094A56E7-D9D0-4E70-A857-14CDDAA0E4FC}">
      <dgm:prSet phldrT="[Text]"/>
      <dgm:spPr/>
      <dgm:t>
        <a:bodyPr/>
        <a:lstStyle/>
        <a:p>
          <a:r>
            <a:rPr lang="en-US" dirty="0"/>
            <a:t>Why?</a:t>
          </a:r>
        </a:p>
      </dgm:t>
    </dgm:pt>
    <dgm:pt modelId="{1F273636-D502-4C6D-9231-3B461EB7A4CD}" type="parTrans" cxnId="{637E8C31-3111-4624-9E18-403E07A7D178}">
      <dgm:prSet/>
      <dgm:spPr/>
      <dgm:t>
        <a:bodyPr/>
        <a:lstStyle/>
        <a:p>
          <a:endParaRPr lang="en-US"/>
        </a:p>
      </dgm:t>
    </dgm:pt>
    <dgm:pt modelId="{3215DBFA-8858-4FAB-88C2-9247930C3B7E}" type="sibTrans" cxnId="{637E8C31-3111-4624-9E18-403E07A7D178}">
      <dgm:prSet/>
      <dgm:spPr/>
      <dgm:t>
        <a:bodyPr/>
        <a:lstStyle/>
        <a:p>
          <a:endParaRPr lang="en-US"/>
        </a:p>
      </dgm:t>
    </dgm:pt>
    <dgm:pt modelId="{29E354F3-4300-4631-A2F0-2D313C4EE94C}">
      <dgm:prSet phldrT="[Text]"/>
      <dgm:spPr/>
      <dgm:t>
        <a:bodyPr/>
        <a:lstStyle/>
        <a:p>
          <a:r>
            <a:rPr lang="en-US" dirty="0"/>
            <a:t>How?</a:t>
          </a:r>
        </a:p>
      </dgm:t>
    </dgm:pt>
    <dgm:pt modelId="{E648D501-9CA4-48EE-9DC1-43F9F38636AF}" type="parTrans" cxnId="{87B271DC-3F2D-42D7-B039-4B19911C3D54}">
      <dgm:prSet/>
      <dgm:spPr/>
      <dgm:t>
        <a:bodyPr/>
        <a:lstStyle/>
        <a:p>
          <a:endParaRPr lang="en-US"/>
        </a:p>
      </dgm:t>
    </dgm:pt>
    <dgm:pt modelId="{1351FB50-4BFB-4DE8-BF62-F9B61D2EF69B}" type="sibTrans" cxnId="{87B271DC-3F2D-42D7-B039-4B19911C3D54}">
      <dgm:prSet/>
      <dgm:spPr/>
      <dgm:t>
        <a:bodyPr/>
        <a:lstStyle/>
        <a:p>
          <a:endParaRPr lang="en-US"/>
        </a:p>
      </dgm:t>
    </dgm:pt>
    <dgm:pt modelId="{FB303DF2-A1E1-4469-8A63-A7B89AA26526}">
      <dgm:prSet phldrT="[Text]" custT="1"/>
      <dgm:spPr/>
      <dgm:t>
        <a:bodyPr/>
        <a:lstStyle/>
        <a:p>
          <a:pPr algn="l">
            <a:buNone/>
          </a:pPr>
          <a:r>
            <a:rPr lang="en-US" sz="2400" dirty="0"/>
            <a:t>   Collection of rich, harmonized business data across multiple sources, </a:t>
          </a:r>
          <a:r>
            <a:rPr lang="en-US" sz="2400" b="1" dirty="0">
              <a:solidFill>
                <a:schemeClr val="tx1"/>
              </a:solidFill>
            </a:rPr>
            <a:t>linked to BR</a:t>
          </a:r>
          <a:r>
            <a:rPr lang="en-US" sz="2400" dirty="0"/>
            <a:t>, and stored in a central location</a:t>
          </a:r>
        </a:p>
      </dgm:t>
    </dgm:pt>
    <dgm:pt modelId="{12839B10-ECE6-4402-98F1-01919989F714}" type="sibTrans" cxnId="{5D38805D-B470-4F1E-A445-C2DD31658E41}">
      <dgm:prSet/>
      <dgm:spPr/>
      <dgm:t>
        <a:bodyPr/>
        <a:lstStyle/>
        <a:p>
          <a:endParaRPr lang="en-US"/>
        </a:p>
      </dgm:t>
    </dgm:pt>
    <dgm:pt modelId="{ECD47A0D-74BA-4EF1-8181-4C26CC845148}" type="parTrans" cxnId="{5D38805D-B470-4F1E-A445-C2DD31658E41}">
      <dgm:prSet/>
      <dgm:spPr/>
      <dgm:t>
        <a:bodyPr/>
        <a:lstStyle/>
        <a:p>
          <a:endParaRPr lang="en-US"/>
        </a:p>
      </dgm:t>
    </dgm:pt>
    <dgm:pt modelId="{0382CC3B-6B95-4C13-9075-9EE9CC090D8D}">
      <dgm:prSet phldrT="[Text]" custT="1"/>
      <dgm:spPr/>
      <dgm:t>
        <a:bodyPr/>
        <a:lstStyle/>
        <a:p>
          <a:pPr indent="0" algn="l">
            <a:buNone/>
          </a:pPr>
          <a:r>
            <a:rPr lang="en-US" sz="2800" b="1" dirty="0"/>
            <a:t>TO FACILITATE THE DEVELOPMENT OF NEW AND IMPROVED DATA PRODUCTS</a:t>
          </a:r>
        </a:p>
      </dgm:t>
    </dgm:pt>
    <dgm:pt modelId="{EBBA342C-822E-408C-9EF4-188B01439D0B}" type="sibTrans" cxnId="{F2B5B146-4C60-4201-9466-18F1B8B125BA}">
      <dgm:prSet/>
      <dgm:spPr/>
      <dgm:t>
        <a:bodyPr/>
        <a:lstStyle/>
        <a:p>
          <a:endParaRPr lang="en-US"/>
        </a:p>
      </dgm:t>
    </dgm:pt>
    <dgm:pt modelId="{8AF3AC74-0420-4850-BFB5-F831D749D40A}" type="parTrans" cxnId="{F2B5B146-4C60-4201-9466-18F1B8B125BA}">
      <dgm:prSet/>
      <dgm:spPr/>
      <dgm:t>
        <a:bodyPr/>
        <a:lstStyle/>
        <a:p>
          <a:endParaRPr lang="en-US"/>
        </a:p>
      </dgm:t>
    </dgm:pt>
    <dgm:pt modelId="{EE3A52B8-0AC4-4138-AD26-A5CED9FF7375}">
      <dgm:prSet phldrT="[Text]" custT="1"/>
      <dgm:spPr/>
      <dgm:t>
        <a:bodyPr/>
        <a:lstStyle/>
        <a:p>
          <a:pPr algn="l">
            <a:buNone/>
          </a:pPr>
          <a:r>
            <a:rPr lang="en-US" sz="2400" dirty="0"/>
            <a:t>   Create a relational database that links data together, utilizing probabilistic matching</a:t>
          </a:r>
        </a:p>
      </dgm:t>
    </dgm:pt>
    <dgm:pt modelId="{03510737-735E-409D-9E62-C365AB3CBBD7}" type="parTrans" cxnId="{1A61E6C7-480A-494B-842A-D7C3C0795A9A}">
      <dgm:prSet/>
      <dgm:spPr/>
      <dgm:t>
        <a:bodyPr/>
        <a:lstStyle/>
        <a:p>
          <a:endParaRPr lang="en-US"/>
        </a:p>
      </dgm:t>
    </dgm:pt>
    <dgm:pt modelId="{9D43A706-06BB-4987-A058-7736EDCE8ED5}" type="sibTrans" cxnId="{1A61E6C7-480A-494B-842A-D7C3C0795A9A}">
      <dgm:prSet/>
      <dgm:spPr/>
      <dgm:t>
        <a:bodyPr/>
        <a:lstStyle/>
        <a:p>
          <a:endParaRPr lang="en-US"/>
        </a:p>
      </dgm:t>
    </dgm:pt>
    <dgm:pt modelId="{4DA39891-4554-4E15-92A8-3FEEE10E41B7}" type="pres">
      <dgm:prSet presAssocID="{98AF3CB7-1E6C-4AB5-9E11-91425AB9F235}" presName="Name0" presStyleCnt="0">
        <dgm:presLayoutVars>
          <dgm:dir/>
          <dgm:animLvl val="lvl"/>
          <dgm:resizeHandles val="exact"/>
        </dgm:presLayoutVars>
      </dgm:prSet>
      <dgm:spPr/>
    </dgm:pt>
    <dgm:pt modelId="{FC836892-24F5-465C-B7D5-5A1516AF07CB}" type="pres">
      <dgm:prSet presAssocID="{C66E0517-BB44-46EE-BCDF-8097FE946E60}" presName="linNode" presStyleCnt="0"/>
      <dgm:spPr/>
    </dgm:pt>
    <dgm:pt modelId="{09465861-7749-45B8-8E3F-DBB3D8C4EEFC}" type="pres">
      <dgm:prSet presAssocID="{C66E0517-BB44-46EE-BCDF-8097FE946E60}" presName="parentText" presStyleLbl="node1" presStyleIdx="0" presStyleCnt="3" custScaleX="39377">
        <dgm:presLayoutVars>
          <dgm:chMax val="1"/>
          <dgm:bulletEnabled val="1"/>
        </dgm:presLayoutVars>
      </dgm:prSet>
      <dgm:spPr/>
    </dgm:pt>
    <dgm:pt modelId="{BA783CE2-F5E6-49B0-87B2-FC9848057258}" type="pres">
      <dgm:prSet presAssocID="{C66E0517-BB44-46EE-BCDF-8097FE946E60}" presName="descendantText" presStyleLbl="alignAccFollowNode1" presStyleIdx="0" presStyleCnt="3" custScaleX="105584" custScaleY="99047">
        <dgm:presLayoutVars>
          <dgm:bulletEnabled val="1"/>
        </dgm:presLayoutVars>
      </dgm:prSet>
      <dgm:spPr/>
    </dgm:pt>
    <dgm:pt modelId="{16681982-2D80-4930-81A0-F4B6FFC1B2A1}" type="pres">
      <dgm:prSet presAssocID="{43662393-A02B-4644-99D8-B7E2BDD5F4C5}" presName="sp" presStyleCnt="0"/>
      <dgm:spPr/>
    </dgm:pt>
    <dgm:pt modelId="{BAF33D4C-AF4C-4C16-9938-00921DC358E6}" type="pres">
      <dgm:prSet presAssocID="{094A56E7-D9D0-4E70-A857-14CDDAA0E4FC}" presName="linNode" presStyleCnt="0"/>
      <dgm:spPr/>
    </dgm:pt>
    <dgm:pt modelId="{DD781746-24BA-460E-BBD6-E8533E633E24}" type="pres">
      <dgm:prSet presAssocID="{094A56E7-D9D0-4E70-A857-14CDDAA0E4FC}" presName="parentText" presStyleLbl="node1" presStyleIdx="1" presStyleCnt="3" custScaleX="39377">
        <dgm:presLayoutVars>
          <dgm:chMax val="1"/>
          <dgm:bulletEnabled val="1"/>
        </dgm:presLayoutVars>
      </dgm:prSet>
      <dgm:spPr/>
    </dgm:pt>
    <dgm:pt modelId="{2ADFE31D-1BB4-46F9-8ADF-BEEBDB1D4DCA}" type="pres">
      <dgm:prSet presAssocID="{094A56E7-D9D0-4E70-A857-14CDDAA0E4FC}" presName="descendantText" presStyleLbl="alignAccFollowNode1" presStyleIdx="1" presStyleCnt="3" custScaleX="105584">
        <dgm:presLayoutVars>
          <dgm:bulletEnabled val="1"/>
        </dgm:presLayoutVars>
      </dgm:prSet>
      <dgm:spPr/>
    </dgm:pt>
    <dgm:pt modelId="{61A29479-C392-462E-B384-3AA21150B2EB}" type="pres">
      <dgm:prSet presAssocID="{3215DBFA-8858-4FAB-88C2-9247930C3B7E}" presName="sp" presStyleCnt="0"/>
      <dgm:spPr/>
    </dgm:pt>
    <dgm:pt modelId="{81F5B3A2-276D-4C5B-8E2D-AACC24377525}" type="pres">
      <dgm:prSet presAssocID="{29E354F3-4300-4631-A2F0-2D313C4EE94C}" presName="linNode" presStyleCnt="0"/>
      <dgm:spPr/>
    </dgm:pt>
    <dgm:pt modelId="{9EFB1A79-C26F-4BE7-9A50-AE74D7A86460}" type="pres">
      <dgm:prSet presAssocID="{29E354F3-4300-4631-A2F0-2D313C4EE94C}" presName="parentText" presStyleLbl="node1" presStyleIdx="2" presStyleCnt="3" custScaleX="39377">
        <dgm:presLayoutVars>
          <dgm:chMax val="1"/>
          <dgm:bulletEnabled val="1"/>
        </dgm:presLayoutVars>
      </dgm:prSet>
      <dgm:spPr/>
    </dgm:pt>
    <dgm:pt modelId="{2E985556-7616-4829-91E2-EE932CB3F1E4}" type="pres">
      <dgm:prSet presAssocID="{29E354F3-4300-4631-A2F0-2D313C4EE94C}" presName="descendantText" presStyleLbl="alignAccFollowNode1" presStyleIdx="2" presStyleCnt="3" custScaleX="105426" custLinFactNeighborX="3606" custLinFactNeighborY="1679">
        <dgm:presLayoutVars>
          <dgm:bulletEnabled val="1"/>
        </dgm:presLayoutVars>
      </dgm:prSet>
      <dgm:spPr/>
    </dgm:pt>
  </dgm:ptLst>
  <dgm:cxnLst>
    <dgm:cxn modelId="{A8C6AA20-002D-4A98-B2FF-63CE26E3ECD3}" type="presOf" srcId="{98AF3CB7-1E6C-4AB5-9E11-91425AB9F235}" destId="{4DA39891-4554-4E15-92A8-3FEEE10E41B7}" srcOrd="0" destOrd="0" presId="urn:microsoft.com/office/officeart/2005/8/layout/vList5"/>
    <dgm:cxn modelId="{637E8C31-3111-4624-9E18-403E07A7D178}" srcId="{98AF3CB7-1E6C-4AB5-9E11-91425AB9F235}" destId="{094A56E7-D9D0-4E70-A857-14CDDAA0E4FC}" srcOrd="1" destOrd="0" parTransId="{1F273636-D502-4C6D-9231-3B461EB7A4CD}" sibTransId="{3215DBFA-8858-4FAB-88C2-9247930C3B7E}"/>
    <dgm:cxn modelId="{5D38805D-B470-4F1E-A445-C2DD31658E41}" srcId="{C66E0517-BB44-46EE-BCDF-8097FE946E60}" destId="{FB303DF2-A1E1-4469-8A63-A7B89AA26526}" srcOrd="0" destOrd="0" parTransId="{ECD47A0D-74BA-4EF1-8181-4C26CC845148}" sibTransId="{12839B10-ECE6-4402-98F1-01919989F714}"/>
    <dgm:cxn modelId="{F2B5B146-4C60-4201-9466-18F1B8B125BA}" srcId="{094A56E7-D9D0-4E70-A857-14CDDAA0E4FC}" destId="{0382CC3B-6B95-4C13-9075-9EE9CC090D8D}" srcOrd="0" destOrd="0" parTransId="{8AF3AC74-0420-4850-BFB5-F831D749D40A}" sibTransId="{EBBA342C-822E-408C-9EF4-188B01439D0B}"/>
    <dgm:cxn modelId="{47F6BC4D-5B73-4082-B2AE-B485332692D6}" type="presOf" srcId="{EE3A52B8-0AC4-4138-AD26-A5CED9FF7375}" destId="{2E985556-7616-4829-91E2-EE932CB3F1E4}" srcOrd="0" destOrd="0" presId="urn:microsoft.com/office/officeart/2005/8/layout/vList5"/>
    <dgm:cxn modelId="{C81C2E75-581B-4892-BE37-21D6AB807FF1}" type="presOf" srcId="{C66E0517-BB44-46EE-BCDF-8097FE946E60}" destId="{09465861-7749-45B8-8E3F-DBB3D8C4EEFC}" srcOrd="0" destOrd="0" presId="urn:microsoft.com/office/officeart/2005/8/layout/vList5"/>
    <dgm:cxn modelId="{35707977-57C4-487D-B2A2-153DFD27B8AE}" type="presOf" srcId="{094A56E7-D9D0-4E70-A857-14CDDAA0E4FC}" destId="{DD781746-24BA-460E-BBD6-E8533E633E24}" srcOrd="0" destOrd="0" presId="urn:microsoft.com/office/officeart/2005/8/layout/vList5"/>
    <dgm:cxn modelId="{C231ED9A-1E5C-4BBC-92D5-E541FBFD99D3}" srcId="{98AF3CB7-1E6C-4AB5-9E11-91425AB9F235}" destId="{C66E0517-BB44-46EE-BCDF-8097FE946E60}" srcOrd="0" destOrd="0" parTransId="{EEDF8A75-B283-4023-A4C7-C5F47FC25EFE}" sibTransId="{43662393-A02B-4644-99D8-B7E2BDD5F4C5}"/>
    <dgm:cxn modelId="{1A61E6C7-480A-494B-842A-D7C3C0795A9A}" srcId="{29E354F3-4300-4631-A2F0-2D313C4EE94C}" destId="{EE3A52B8-0AC4-4138-AD26-A5CED9FF7375}" srcOrd="0" destOrd="0" parTransId="{03510737-735E-409D-9E62-C365AB3CBBD7}" sibTransId="{9D43A706-06BB-4987-A058-7736EDCE8ED5}"/>
    <dgm:cxn modelId="{AD499DD3-EF30-4656-AE46-C2B7A61E20E5}" type="presOf" srcId="{FB303DF2-A1E1-4469-8A63-A7B89AA26526}" destId="{BA783CE2-F5E6-49B0-87B2-FC9848057258}" srcOrd="0" destOrd="0" presId="urn:microsoft.com/office/officeart/2005/8/layout/vList5"/>
    <dgm:cxn modelId="{F60EC6D7-AF65-41B2-AEF3-CF0ACFEAF527}" type="presOf" srcId="{29E354F3-4300-4631-A2F0-2D313C4EE94C}" destId="{9EFB1A79-C26F-4BE7-9A50-AE74D7A86460}" srcOrd="0" destOrd="0" presId="urn:microsoft.com/office/officeart/2005/8/layout/vList5"/>
    <dgm:cxn modelId="{87B271DC-3F2D-42D7-B039-4B19911C3D54}" srcId="{98AF3CB7-1E6C-4AB5-9E11-91425AB9F235}" destId="{29E354F3-4300-4631-A2F0-2D313C4EE94C}" srcOrd="2" destOrd="0" parTransId="{E648D501-9CA4-48EE-9DC1-43F9F38636AF}" sibTransId="{1351FB50-4BFB-4DE8-BF62-F9B61D2EF69B}"/>
    <dgm:cxn modelId="{206AF2E0-8902-4BE4-9FB3-A4D05AE08282}" type="presOf" srcId="{0382CC3B-6B95-4C13-9075-9EE9CC090D8D}" destId="{2ADFE31D-1BB4-46F9-8ADF-BEEBDB1D4DCA}" srcOrd="0" destOrd="0" presId="urn:microsoft.com/office/officeart/2005/8/layout/vList5"/>
    <dgm:cxn modelId="{BD512E98-59E0-45A0-8B4B-BDFF82033469}" type="presParOf" srcId="{4DA39891-4554-4E15-92A8-3FEEE10E41B7}" destId="{FC836892-24F5-465C-B7D5-5A1516AF07CB}" srcOrd="0" destOrd="0" presId="urn:microsoft.com/office/officeart/2005/8/layout/vList5"/>
    <dgm:cxn modelId="{CE6F05D3-9B92-41CE-9831-B07656BEFD3F}" type="presParOf" srcId="{FC836892-24F5-465C-B7D5-5A1516AF07CB}" destId="{09465861-7749-45B8-8E3F-DBB3D8C4EEFC}" srcOrd="0" destOrd="0" presId="urn:microsoft.com/office/officeart/2005/8/layout/vList5"/>
    <dgm:cxn modelId="{72BD8531-346A-4E97-8751-6A92ADB7C681}" type="presParOf" srcId="{FC836892-24F5-465C-B7D5-5A1516AF07CB}" destId="{BA783CE2-F5E6-49B0-87B2-FC9848057258}" srcOrd="1" destOrd="0" presId="urn:microsoft.com/office/officeart/2005/8/layout/vList5"/>
    <dgm:cxn modelId="{38748F0E-C17B-43DF-9854-5ED82E15C97E}" type="presParOf" srcId="{4DA39891-4554-4E15-92A8-3FEEE10E41B7}" destId="{16681982-2D80-4930-81A0-F4B6FFC1B2A1}" srcOrd="1" destOrd="0" presId="urn:microsoft.com/office/officeart/2005/8/layout/vList5"/>
    <dgm:cxn modelId="{9BD28603-27A2-4DC6-8ED5-A484675C8345}" type="presParOf" srcId="{4DA39891-4554-4E15-92A8-3FEEE10E41B7}" destId="{BAF33D4C-AF4C-4C16-9938-00921DC358E6}" srcOrd="2" destOrd="0" presId="urn:microsoft.com/office/officeart/2005/8/layout/vList5"/>
    <dgm:cxn modelId="{469F417D-33B9-4536-BA04-3EF751226E69}" type="presParOf" srcId="{BAF33D4C-AF4C-4C16-9938-00921DC358E6}" destId="{DD781746-24BA-460E-BBD6-E8533E633E24}" srcOrd="0" destOrd="0" presId="urn:microsoft.com/office/officeart/2005/8/layout/vList5"/>
    <dgm:cxn modelId="{88DAA05E-02EF-445A-9670-875D9B5F1E82}" type="presParOf" srcId="{BAF33D4C-AF4C-4C16-9938-00921DC358E6}" destId="{2ADFE31D-1BB4-46F9-8ADF-BEEBDB1D4DCA}" srcOrd="1" destOrd="0" presId="urn:microsoft.com/office/officeart/2005/8/layout/vList5"/>
    <dgm:cxn modelId="{613E0BDE-5CD3-4E36-8CB2-3AF8D7C90049}" type="presParOf" srcId="{4DA39891-4554-4E15-92A8-3FEEE10E41B7}" destId="{61A29479-C392-462E-B384-3AA21150B2EB}" srcOrd="3" destOrd="0" presId="urn:microsoft.com/office/officeart/2005/8/layout/vList5"/>
    <dgm:cxn modelId="{215295D0-991E-47BB-A48B-C000713867A3}" type="presParOf" srcId="{4DA39891-4554-4E15-92A8-3FEEE10E41B7}" destId="{81F5B3A2-276D-4C5B-8E2D-AACC24377525}" srcOrd="4" destOrd="0" presId="urn:microsoft.com/office/officeart/2005/8/layout/vList5"/>
    <dgm:cxn modelId="{6A2D7BBE-5869-40A4-BC92-3FCBD0FACD1F}" type="presParOf" srcId="{81F5B3A2-276D-4C5B-8E2D-AACC24377525}" destId="{9EFB1A79-C26F-4BE7-9A50-AE74D7A86460}" srcOrd="0" destOrd="0" presId="urn:microsoft.com/office/officeart/2005/8/layout/vList5"/>
    <dgm:cxn modelId="{400CABC4-C4FF-45A0-AAA0-A7F08328165A}" type="presParOf" srcId="{81F5B3A2-276D-4C5B-8E2D-AACC24377525}" destId="{2E985556-7616-4829-91E2-EE932CB3F1E4}"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9CAAD1D-B617-4B19-A387-C5CFED9952CB}" type="doc">
      <dgm:prSet loTypeId="urn:microsoft.com/office/officeart/2005/8/layout/chevron1" loCatId="process" qsTypeId="urn:microsoft.com/office/officeart/2005/8/quickstyle/simple1" qsCatId="simple" csTypeId="urn:microsoft.com/office/officeart/2005/8/colors/accent1_2" csCatId="accent1" phldr="1"/>
      <dgm:spPr/>
    </dgm:pt>
    <dgm:pt modelId="{8B39572B-E78A-453B-98CF-936A578CAD2D}">
      <dgm:prSet phldrT="[Text]"/>
      <dgm:spPr/>
      <dgm:t>
        <a:bodyPr/>
        <a:lstStyle/>
        <a:p>
          <a:r>
            <a:rPr lang="en-US" dirty="0"/>
            <a:t>Select the Data</a:t>
          </a:r>
        </a:p>
      </dgm:t>
    </dgm:pt>
    <dgm:pt modelId="{79ED5F96-E32F-4B59-BBBB-6857E51F3285}" type="parTrans" cxnId="{1B11D254-B524-41EF-84C7-B073092FCD48}">
      <dgm:prSet/>
      <dgm:spPr/>
      <dgm:t>
        <a:bodyPr/>
        <a:lstStyle/>
        <a:p>
          <a:endParaRPr lang="en-US"/>
        </a:p>
      </dgm:t>
    </dgm:pt>
    <dgm:pt modelId="{AAA3E441-00B9-4D32-9DBE-B6218822F2AD}" type="sibTrans" cxnId="{1B11D254-B524-41EF-84C7-B073092FCD48}">
      <dgm:prSet/>
      <dgm:spPr/>
      <dgm:t>
        <a:bodyPr/>
        <a:lstStyle/>
        <a:p>
          <a:endParaRPr lang="en-US"/>
        </a:p>
      </dgm:t>
    </dgm:pt>
    <dgm:pt modelId="{141526B9-A0C9-4619-A040-DC10EA00C424}">
      <dgm:prSet phldrT="[Text]"/>
      <dgm:spPr/>
      <dgm:t>
        <a:bodyPr/>
        <a:lstStyle/>
        <a:p>
          <a:r>
            <a:rPr lang="en-US" dirty="0"/>
            <a:t>Develop &amp; Apply Methodology</a:t>
          </a:r>
        </a:p>
      </dgm:t>
    </dgm:pt>
    <dgm:pt modelId="{BEE1BEDF-C656-4735-8047-33424E5E8E99}" type="parTrans" cxnId="{233D0B99-B2E0-4F6E-A503-D303CB25B15F}">
      <dgm:prSet/>
      <dgm:spPr/>
      <dgm:t>
        <a:bodyPr/>
        <a:lstStyle/>
        <a:p>
          <a:endParaRPr lang="en-US"/>
        </a:p>
      </dgm:t>
    </dgm:pt>
    <dgm:pt modelId="{705458C3-FF30-4D30-AF8C-F3B4D9027952}" type="sibTrans" cxnId="{233D0B99-B2E0-4F6E-A503-D303CB25B15F}">
      <dgm:prSet/>
      <dgm:spPr/>
      <dgm:t>
        <a:bodyPr/>
        <a:lstStyle/>
        <a:p>
          <a:endParaRPr lang="en-US"/>
        </a:p>
      </dgm:t>
    </dgm:pt>
    <dgm:pt modelId="{2F67CF11-E637-450B-839F-F9DC44487E47}">
      <dgm:prSet phldrT="[Text]"/>
      <dgm:spPr/>
      <dgm:t>
        <a:bodyPr/>
        <a:lstStyle/>
        <a:p>
          <a:r>
            <a:rPr lang="en-US" dirty="0"/>
            <a:t>Design the Architecture</a:t>
          </a:r>
        </a:p>
      </dgm:t>
    </dgm:pt>
    <dgm:pt modelId="{B4AAD1FA-2EF8-4833-9781-101DDE1EACAB}" type="parTrans" cxnId="{D89FDDD8-D946-4FB3-A9F4-E10F8DA80CA2}">
      <dgm:prSet/>
      <dgm:spPr/>
      <dgm:t>
        <a:bodyPr/>
        <a:lstStyle/>
        <a:p>
          <a:endParaRPr lang="en-US"/>
        </a:p>
      </dgm:t>
    </dgm:pt>
    <dgm:pt modelId="{1039079C-A7FF-4D27-83C4-68609386C45E}" type="sibTrans" cxnId="{D89FDDD8-D946-4FB3-A9F4-E10F8DA80CA2}">
      <dgm:prSet/>
      <dgm:spPr/>
      <dgm:t>
        <a:bodyPr/>
        <a:lstStyle/>
        <a:p>
          <a:endParaRPr lang="en-US"/>
        </a:p>
      </dgm:t>
    </dgm:pt>
    <dgm:pt modelId="{1EAE6F67-C266-4C16-8892-959A98D2A109}">
      <dgm:prSet phldrT="[Text]"/>
      <dgm:spPr/>
      <dgm:t>
        <a:bodyPr/>
        <a:lstStyle/>
        <a:p>
          <a:r>
            <a:rPr lang="en-US" dirty="0"/>
            <a:t>Construct the database</a:t>
          </a:r>
        </a:p>
      </dgm:t>
    </dgm:pt>
    <dgm:pt modelId="{3A6EFE08-026D-4F49-93B1-D45A607B4649}" type="parTrans" cxnId="{A5FFFD60-07DA-47DE-B971-86EC19F39C62}">
      <dgm:prSet/>
      <dgm:spPr/>
      <dgm:t>
        <a:bodyPr/>
        <a:lstStyle/>
        <a:p>
          <a:endParaRPr lang="en-US"/>
        </a:p>
      </dgm:t>
    </dgm:pt>
    <dgm:pt modelId="{9AC734F3-F6EC-47A5-9D7E-3E67995D4BA5}" type="sibTrans" cxnId="{A5FFFD60-07DA-47DE-B971-86EC19F39C62}">
      <dgm:prSet/>
      <dgm:spPr/>
      <dgm:t>
        <a:bodyPr/>
        <a:lstStyle/>
        <a:p>
          <a:endParaRPr lang="en-US"/>
        </a:p>
      </dgm:t>
    </dgm:pt>
    <dgm:pt modelId="{EB8EC62E-CC05-4C66-80F5-1728ADBE2704}" type="pres">
      <dgm:prSet presAssocID="{39CAAD1D-B617-4B19-A387-C5CFED9952CB}" presName="Name0" presStyleCnt="0">
        <dgm:presLayoutVars>
          <dgm:dir/>
          <dgm:animLvl val="lvl"/>
          <dgm:resizeHandles val="exact"/>
        </dgm:presLayoutVars>
      </dgm:prSet>
      <dgm:spPr/>
    </dgm:pt>
    <dgm:pt modelId="{F24372B3-31DD-43D1-BF52-67FD9DE57E7C}" type="pres">
      <dgm:prSet presAssocID="{8B39572B-E78A-453B-98CF-936A578CAD2D}" presName="parTxOnly" presStyleLbl="node1" presStyleIdx="0" presStyleCnt="4">
        <dgm:presLayoutVars>
          <dgm:chMax val="0"/>
          <dgm:chPref val="0"/>
          <dgm:bulletEnabled val="1"/>
        </dgm:presLayoutVars>
      </dgm:prSet>
      <dgm:spPr/>
    </dgm:pt>
    <dgm:pt modelId="{E7B6017F-16C8-41EF-9655-D2842785AA6F}" type="pres">
      <dgm:prSet presAssocID="{AAA3E441-00B9-4D32-9DBE-B6218822F2AD}" presName="parTxOnlySpace" presStyleCnt="0"/>
      <dgm:spPr/>
    </dgm:pt>
    <dgm:pt modelId="{BCC7DF89-E494-4629-9700-EDB0FFB166D8}" type="pres">
      <dgm:prSet presAssocID="{141526B9-A0C9-4619-A040-DC10EA00C424}" presName="parTxOnly" presStyleLbl="node1" presStyleIdx="1" presStyleCnt="4">
        <dgm:presLayoutVars>
          <dgm:chMax val="0"/>
          <dgm:chPref val="0"/>
          <dgm:bulletEnabled val="1"/>
        </dgm:presLayoutVars>
      </dgm:prSet>
      <dgm:spPr/>
    </dgm:pt>
    <dgm:pt modelId="{4711AF95-EF29-4701-BDF1-F3F4F1085AF0}" type="pres">
      <dgm:prSet presAssocID="{705458C3-FF30-4D30-AF8C-F3B4D9027952}" presName="parTxOnlySpace" presStyleCnt="0"/>
      <dgm:spPr/>
    </dgm:pt>
    <dgm:pt modelId="{C9DC75EB-1950-4642-94A8-C64A028D31EF}" type="pres">
      <dgm:prSet presAssocID="{2F67CF11-E637-450B-839F-F9DC44487E47}" presName="parTxOnly" presStyleLbl="node1" presStyleIdx="2" presStyleCnt="4">
        <dgm:presLayoutVars>
          <dgm:chMax val="0"/>
          <dgm:chPref val="0"/>
          <dgm:bulletEnabled val="1"/>
        </dgm:presLayoutVars>
      </dgm:prSet>
      <dgm:spPr/>
    </dgm:pt>
    <dgm:pt modelId="{91C42AAE-932F-4C76-96BC-40C32775A2CC}" type="pres">
      <dgm:prSet presAssocID="{1039079C-A7FF-4D27-83C4-68609386C45E}" presName="parTxOnlySpace" presStyleCnt="0"/>
      <dgm:spPr/>
    </dgm:pt>
    <dgm:pt modelId="{55B65192-0360-49C9-85E8-02FB2D6F390B}" type="pres">
      <dgm:prSet presAssocID="{1EAE6F67-C266-4C16-8892-959A98D2A109}" presName="parTxOnly" presStyleLbl="node1" presStyleIdx="3" presStyleCnt="4">
        <dgm:presLayoutVars>
          <dgm:chMax val="0"/>
          <dgm:chPref val="0"/>
          <dgm:bulletEnabled val="1"/>
        </dgm:presLayoutVars>
      </dgm:prSet>
      <dgm:spPr/>
    </dgm:pt>
  </dgm:ptLst>
  <dgm:cxnLst>
    <dgm:cxn modelId="{0095F410-D3F4-4744-B0FC-888E67296C27}" type="presOf" srcId="{8B39572B-E78A-453B-98CF-936A578CAD2D}" destId="{F24372B3-31DD-43D1-BF52-67FD9DE57E7C}" srcOrd="0" destOrd="0" presId="urn:microsoft.com/office/officeart/2005/8/layout/chevron1"/>
    <dgm:cxn modelId="{A5FFFD60-07DA-47DE-B971-86EC19F39C62}" srcId="{39CAAD1D-B617-4B19-A387-C5CFED9952CB}" destId="{1EAE6F67-C266-4C16-8892-959A98D2A109}" srcOrd="3" destOrd="0" parTransId="{3A6EFE08-026D-4F49-93B1-D45A607B4649}" sibTransId="{9AC734F3-F6EC-47A5-9D7E-3E67995D4BA5}"/>
    <dgm:cxn modelId="{44DB0B45-1FFF-4B4F-8CD5-80216A0152D4}" type="presOf" srcId="{1EAE6F67-C266-4C16-8892-959A98D2A109}" destId="{55B65192-0360-49C9-85E8-02FB2D6F390B}" srcOrd="0" destOrd="0" presId="urn:microsoft.com/office/officeart/2005/8/layout/chevron1"/>
    <dgm:cxn modelId="{1B11D254-B524-41EF-84C7-B073092FCD48}" srcId="{39CAAD1D-B617-4B19-A387-C5CFED9952CB}" destId="{8B39572B-E78A-453B-98CF-936A578CAD2D}" srcOrd="0" destOrd="0" parTransId="{79ED5F96-E32F-4B59-BBBB-6857E51F3285}" sibTransId="{AAA3E441-00B9-4D32-9DBE-B6218822F2AD}"/>
    <dgm:cxn modelId="{233D0B99-B2E0-4F6E-A503-D303CB25B15F}" srcId="{39CAAD1D-B617-4B19-A387-C5CFED9952CB}" destId="{141526B9-A0C9-4619-A040-DC10EA00C424}" srcOrd="1" destOrd="0" parTransId="{BEE1BEDF-C656-4735-8047-33424E5E8E99}" sibTransId="{705458C3-FF30-4D30-AF8C-F3B4D9027952}"/>
    <dgm:cxn modelId="{8694B0CF-55A1-423F-BCC9-5A52D63AA390}" type="presOf" srcId="{2F67CF11-E637-450B-839F-F9DC44487E47}" destId="{C9DC75EB-1950-4642-94A8-C64A028D31EF}" srcOrd="0" destOrd="0" presId="urn:microsoft.com/office/officeart/2005/8/layout/chevron1"/>
    <dgm:cxn modelId="{48ED16D3-83A0-4BED-9DFF-664F633933D4}" type="presOf" srcId="{39CAAD1D-B617-4B19-A387-C5CFED9952CB}" destId="{EB8EC62E-CC05-4C66-80F5-1728ADBE2704}" srcOrd="0" destOrd="0" presId="urn:microsoft.com/office/officeart/2005/8/layout/chevron1"/>
    <dgm:cxn modelId="{D89FDDD8-D946-4FB3-A9F4-E10F8DA80CA2}" srcId="{39CAAD1D-B617-4B19-A387-C5CFED9952CB}" destId="{2F67CF11-E637-450B-839F-F9DC44487E47}" srcOrd="2" destOrd="0" parTransId="{B4AAD1FA-2EF8-4833-9781-101DDE1EACAB}" sibTransId="{1039079C-A7FF-4D27-83C4-68609386C45E}"/>
    <dgm:cxn modelId="{67F6C5DA-906B-40A8-AB80-A443060AF651}" type="presOf" srcId="{141526B9-A0C9-4619-A040-DC10EA00C424}" destId="{BCC7DF89-E494-4629-9700-EDB0FFB166D8}" srcOrd="0" destOrd="0" presId="urn:microsoft.com/office/officeart/2005/8/layout/chevron1"/>
    <dgm:cxn modelId="{61336DFD-4B4E-4A0B-81E6-1EA4A458A7C1}" type="presParOf" srcId="{EB8EC62E-CC05-4C66-80F5-1728ADBE2704}" destId="{F24372B3-31DD-43D1-BF52-67FD9DE57E7C}" srcOrd="0" destOrd="0" presId="urn:microsoft.com/office/officeart/2005/8/layout/chevron1"/>
    <dgm:cxn modelId="{B030F72A-2686-435D-8DE6-F85528FD6CAA}" type="presParOf" srcId="{EB8EC62E-CC05-4C66-80F5-1728ADBE2704}" destId="{E7B6017F-16C8-41EF-9655-D2842785AA6F}" srcOrd="1" destOrd="0" presId="urn:microsoft.com/office/officeart/2005/8/layout/chevron1"/>
    <dgm:cxn modelId="{02809666-9B6E-4C9B-B298-C3BAE5A08D08}" type="presParOf" srcId="{EB8EC62E-CC05-4C66-80F5-1728ADBE2704}" destId="{BCC7DF89-E494-4629-9700-EDB0FFB166D8}" srcOrd="2" destOrd="0" presId="urn:microsoft.com/office/officeart/2005/8/layout/chevron1"/>
    <dgm:cxn modelId="{324CB0CE-8AAF-46B0-A7AF-29C9B1C7A1EF}" type="presParOf" srcId="{EB8EC62E-CC05-4C66-80F5-1728ADBE2704}" destId="{4711AF95-EF29-4701-BDF1-F3F4F1085AF0}" srcOrd="3" destOrd="0" presId="urn:microsoft.com/office/officeart/2005/8/layout/chevron1"/>
    <dgm:cxn modelId="{233F49B6-6801-40A2-A201-10198191763C}" type="presParOf" srcId="{EB8EC62E-CC05-4C66-80F5-1728ADBE2704}" destId="{C9DC75EB-1950-4642-94A8-C64A028D31EF}" srcOrd="4" destOrd="0" presId="urn:microsoft.com/office/officeart/2005/8/layout/chevron1"/>
    <dgm:cxn modelId="{B8486E92-4A8F-422C-A373-59EAB5591184}" type="presParOf" srcId="{EB8EC62E-CC05-4C66-80F5-1728ADBE2704}" destId="{91C42AAE-932F-4C76-96BC-40C32775A2CC}" srcOrd="5" destOrd="0" presId="urn:microsoft.com/office/officeart/2005/8/layout/chevron1"/>
    <dgm:cxn modelId="{4CE3E54F-06B5-40AC-B1BF-4637AA9822FA}" type="presParOf" srcId="{EB8EC62E-CC05-4C66-80F5-1728ADBE2704}" destId="{55B65192-0360-49C9-85E8-02FB2D6F390B}" srcOrd="6"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EF719AD-F8D9-41BA-87CE-2F6A51ECE2CE}"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en-US"/>
        </a:p>
      </dgm:t>
    </dgm:pt>
    <dgm:pt modelId="{221BDA8F-9C55-4CB4-B8A5-C8AAA1D9F683}">
      <dgm:prSet phldrT="[Text]"/>
      <dgm:spPr>
        <a:ln>
          <a:noFill/>
        </a:ln>
      </dgm:spPr>
      <dgm:t>
        <a:bodyPr/>
        <a:lstStyle/>
        <a:p>
          <a:r>
            <a:rPr lang="en-US" dirty="0"/>
            <a:t>Common Identifier</a:t>
          </a:r>
        </a:p>
      </dgm:t>
    </dgm:pt>
    <dgm:pt modelId="{FCF42D3F-7897-4E42-A0A7-55494FDE5CC5}" type="parTrans" cxnId="{B1C0B596-8654-4226-86F7-B19A0A8C8EB2}">
      <dgm:prSet/>
      <dgm:spPr/>
      <dgm:t>
        <a:bodyPr/>
        <a:lstStyle/>
        <a:p>
          <a:endParaRPr lang="en-US"/>
        </a:p>
      </dgm:t>
    </dgm:pt>
    <dgm:pt modelId="{C4211EF8-F745-4B8D-8BDF-8720ECDA74DA}" type="sibTrans" cxnId="{B1C0B596-8654-4226-86F7-B19A0A8C8EB2}">
      <dgm:prSet/>
      <dgm:spPr/>
      <dgm:t>
        <a:bodyPr/>
        <a:lstStyle/>
        <a:p>
          <a:endParaRPr lang="en-US"/>
        </a:p>
      </dgm:t>
    </dgm:pt>
    <dgm:pt modelId="{DD63A896-5EF3-4F02-909E-8C1D7139B3D7}">
      <dgm:prSet phldrT="[Text]"/>
      <dgm:spPr>
        <a:ln>
          <a:noFill/>
        </a:ln>
      </dgm:spPr>
      <dgm:t>
        <a:bodyPr/>
        <a:lstStyle/>
        <a:p>
          <a:r>
            <a:rPr lang="en-US" dirty="0"/>
            <a:t>Match records based on a shared identifier in both data sets</a:t>
          </a:r>
        </a:p>
      </dgm:t>
    </dgm:pt>
    <dgm:pt modelId="{8112AFF0-6CAE-4DB4-8B3B-05C1BF868572}" type="parTrans" cxnId="{69CA5277-FE0A-4AB3-894D-34A330624EBD}">
      <dgm:prSet/>
      <dgm:spPr/>
      <dgm:t>
        <a:bodyPr/>
        <a:lstStyle/>
        <a:p>
          <a:endParaRPr lang="en-US"/>
        </a:p>
      </dgm:t>
    </dgm:pt>
    <dgm:pt modelId="{C9B56E89-FB60-4AA5-BDCB-25FCCAC92F4C}" type="sibTrans" cxnId="{69CA5277-FE0A-4AB3-894D-34A330624EBD}">
      <dgm:prSet/>
      <dgm:spPr/>
      <dgm:t>
        <a:bodyPr/>
        <a:lstStyle/>
        <a:p>
          <a:endParaRPr lang="en-US"/>
        </a:p>
      </dgm:t>
    </dgm:pt>
    <dgm:pt modelId="{2997D5B4-37B3-41D0-8C2D-5E00FD61FDA0}">
      <dgm:prSet phldrT="[Text]"/>
      <dgm:spPr>
        <a:ln>
          <a:noFill/>
        </a:ln>
      </dgm:spPr>
      <dgm:t>
        <a:bodyPr/>
        <a:lstStyle/>
        <a:p>
          <a:r>
            <a:rPr lang="en-US" dirty="0"/>
            <a:t>High Accuracy, Minimal Resources</a:t>
          </a:r>
        </a:p>
      </dgm:t>
    </dgm:pt>
    <dgm:pt modelId="{A0977233-D42D-4EA7-8CCA-EF0959581093}" type="parTrans" cxnId="{1EC44A45-183B-4334-8CAA-C6A9567AD5A3}">
      <dgm:prSet/>
      <dgm:spPr/>
      <dgm:t>
        <a:bodyPr/>
        <a:lstStyle/>
        <a:p>
          <a:endParaRPr lang="en-US"/>
        </a:p>
      </dgm:t>
    </dgm:pt>
    <dgm:pt modelId="{17F193A1-E0EF-47EE-A16E-FCD00EE0E106}" type="sibTrans" cxnId="{1EC44A45-183B-4334-8CAA-C6A9567AD5A3}">
      <dgm:prSet/>
      <dgm:spPr/>
      <dgm:t>
        <a:bodyPr/>
        <a:lstStyle/>
        <a:p>
          <a:endParaRPr lang="en-US"/>
        </a:p>
      </dgm:t>
    </dgm:pt>
    <dgm:pt modelId="{47B8F40E-B383-4C7E-B851-4062429EFABD}">
      <dgm:prSet phldrT="[Text]"/>
      <dgm:spPr>
        <a:ln>
          <a:noFill/>
        </a:ln>
      </dgm:spPr>
      <dgm:t>
        <a:bodyPr/>
        <a:lstStyle/>
        <a:p>
          <a:r>
            <a:rPr lang="en-US" dirty="0"/>
            <a:t>Probabilistic Matching</a:t>
          </a:r>
        </a:p>
      </dgm:t>
    </dgm:pt>
    <dgm:pt modelId="{44B08CF8-5107-49B1-9CB0-33270435A11E}" type="parTrans" cxnId="{A4B10DF1-95B9-42A1-8C3B-80ED99E68E8C}">
      <dgm:prSet/>
      <dgm:spPr/>
      <dgm:t>
        <a:bodyPr/>
        <a:lstStyle/>
        <a:p>
          <a:endParaRPr lang="en-US"/>
        </a:p>
      </dgm:t>
    </dgm:pt>
    <dgm:pt modelId="{F732E787-0EB5-4EE9-8762-34FC7A749374}" type="sibTrans" cxnId="{A4B10DF1-95B9-42A1-8C3B-80ED99E68E8C}">
      <dgm:prSet/>
      <dgm:spPr/>
      <dgm:t>
        <a:bodyPr/>
        <a:lstStyle/>
        <a:p>
          <a:endParaRPr lang="en-US"/>
        </a:p>
      </dgm:t>
    </dgm:pt>
    <dgm:pt modelId="{142403D8-D634-44FA-9D5C-EE3426A90156}">
      <dgm:prSet phldrT="[Text]"/>
      <dgm:spPr>
        <a:ln>
          <a:noFill/>
        </a:ln>
      </dgm:spPr>
      <dgm:t>
        <a:bodyPr/>
        <a:lstStyle/>
        <a:p>
          <a:r>
            <a:rPr lang="en-US" dirty="0"/>
            <a:t>Utilizes machine learning to conduct pair-wise matching</a:t>
          </a:r>
        </a:p>
      </dgm:t>
    </dgm:pt>
    <dgm:pt modelId="{A93011AE-DA2B-41FD-959C-BABEF0DFC0E6}" type="parTrans" cxnId="{20B79533-BD6B-4FE3-B0E9-06F684617F2C}">
      <dgm:prSet/>
      <dgm:spPr/>
      <dgm:t>
        <a:bodyPr/>
        <a:lstStyle/>
        <a:p>
          <a:endParaRPr lang="en-US"/>
        </a:p>
      </dgm:t>
    </dgm:pt>
    <dgm:pt modelId="{B6447F35-5396-4BA4-B9B5-564514637A3B}" type="sibTrans" cxnId="{20B79533-BD6B-4FE3-B0E9-06F684617F2C}">
      <dgm:prSet/>
      <dgm:spPr/>
      <dgm:t>
        <a:bodyPr/>
        <a:lstStyle/>
        <a:p>
          <a:endParaRPr lang="en-US"/>
        </a:p>
      </dgm:t>
    </dgm:pt>
    <dgm:pt modelId="{0A9E621A-D1AC-4CAC-9DC8-9D5A445AD2BB}">
      <dgm:prSet phldrT="[Text]"/>
      <dgm:spPr>
        <a:ln>
          <a:noFill/>
        </a:ln>
      </dgm:spPr>
      <dgm:t>
        <a:bodyPr/>
        <a:lstStyle/>
        <a:p>
          <a:r>
            <a:rPr lang="en-US" dirty="0"/>
            <a:t>Varied Accuracy, High Learning Curve</a:t>
          </a:r>
        </a:p>
      </dgm:t>
    </dgm:pt>
    <dgm:pt modelId="{39E425B3-F9B9-4310-B6DB-CC6684DBA79F}" type="parTrans" cxnId="{F6A1AFEB-B8F9-4F3F-9924-7AEEC722C498}">
      <dgm:prSet/>
      <dgm:spPr/>
      <dgm:t>
        <a:bodyPr/>
        <a:lstStyle/>
        <a:p>
          <a:endParaRPr lang="en-US"/>
        </a:p>
      </dgm:t>
    </dgm:pt>
    <dgm:pt modelId="{EDE43DF0-51CB-44C7-861C-730B09CAA2E0}" type="sibTrans" cxnId="{F6A1AFEB-B8F9-4F3F-9924-7AEEC722C498}">
      <dgm:prSet/>
      <dgm:spPr/>
      <dgm:t>
        <a:bodyPr/>
        <a:lstStyle/>
        <a:p>
          <a:endParaRPr lang="en-US"/>
        </a:p>
      </dgm:t>
    </dgm:pt>
    <dgm:pt modelId="{F828E55A-398A-4DDA-9F7C-2F8D234B88FC}">
      <dgm:prSet phldrT="[Text]"/>
      <dgm:spPr>
        <a:ln>
          <a:noFill/>
        </a:ln>
      </dgm:spPr>
      <dgm:t>
        <a:bodyPr/>
        <a:lstStyle/>
        <a:p>
          <a:r>
            <a:rPr lang="en-US" dirty="0"/>
            <a:t>Analyst Review</a:t>
          </a:r>
        </a:p>
      </dgm:t>
    </dgm:pt>
    <dgm:pt modelId="{978D2EAB-D364-43A0-80E3-DBB3862D2E67}" type="parTrans" cxnId="{B573792E-6E30-4DC1-89BB-70A062DC8CEF}">
      <dgm:prSet/>
      <dgm:spPr/>
      <dgm:t>
        <a:bodyPr/>
        <a:lstStyle/>
        <a:p>
          <a:endParaRPr lang="en-US"/>
        </a:p>
      </dgm:t>
    </dgm:pt>
    <dgm:pt modelId="{86312CEE-980D-4E46-9E4E-A877DA3794BB}" type="sibTrans" cxnId="{B573792E-6E30-4DC1-89BB-70A062DC8CEF}">
      <dgm:prSet/>
      <dgm:spPr/>
      <dgm:t>
        <a:bodyPr/>
        <a:lstStyle/>
        <a:p>
          <a:endParaRPr lang="en-US"/>
        </a:p>
      </dgm:t>
    </dgm:pt>
    <dgm:pt modelId="{792BAB40-668C-4B0E-B3D8-13FCACC0F73D}">
      <dgm:prSet phldrT="[Text]"/>
      <dgm:spPr>
        <a:ln>
          <a:noFill/>
        </a:ln>
      </dgm:spPr>
      <dgm:t>
        <a:bodyPr/>
        <a:lstStyle/>
        <a:p>
          <a:r>
            <a:rPr lang="en-US" dirty="0"/>
            <a:t>Analyst matches records between data sources</a:t>
          </a:r>
        </a:p>
      </dgm:t>
    </dgm:pt>
    <dgm:pt modelId="{88CC27D7-F52B-43D1-960C-C757A3A06800}" type="parTrans" cxnId="{AD99ABE3-632E-4540-B947-283187C0D850}">
      <dgm:prSet/>
      <dgm:spPr/>
      <dgm:t>
        <a:bodyPr/>
        <a:lstStyle/>
        <a:p>
          <a:endParaRPr lang="en-US"/>
        </a:p>
      </dgm:t>
    </dgm:pt>
    <dgm:pt modelId="{B4D3C5EA-9F5B-4D80-BEFA-5F9D76B52D93}" type="sibTrans" cxnId="{AD99ABE3-632E-4540-B947-283187C0D850}">
      <dgm:prSet/>
      <dgm:spPr/>
      <dgm:t>
        <a:bodyPr/>
        <a:lstStyle/>
        <a:p>
          <a:endParaRPr lang="en-US"/>
        </a:p>
      </dgm:t>
    </dgm:pt>
    <dgm:pt modelId="{76414D5D-2327-42D1-9D33-92554B51C674}">
      <dgm:prSet phldrT="[Text]"/>
      <dgm:spPr>
        <a:ln>
          <a:noFill/>
        </a:ln>
      </dgm:spPr>
      <dgm:t>
        <a:bodyPr/>
        <a:lstStyle/>
        <a:p>
          <a:r>
            <a:rPr lang="en-US" dirty="0"/>
            <a:t>High Accuracy, Resource Intensive</a:t>
          </a:r>
        </a:p>
      </dgm:t>
    </dgm:pt>
    <dgm:pt modelId="{EA8F8D5E-3913-4E89-85BA-6AB078240363}" type="parTrans" cxnId="{F47079DA-5D29-4D21-A6BD-B7D93DF6758B}">
      <dgm:prSet/>
      <dgm:spPr/>
      <dgm:t>
        <a:bodyPr/>
        <a:lstStyle/>
        <a:p>
          <a:endParaRPr lang="en-US"/>
        </a:p>
      </dgm:t>
    </dgm:pt>
    <dgm:pt modelId="{4C401320-D777-423A-8C46-42EA2C347213}" type="sibTrans" cxnId="{F47079DA-5D29-4D21-A6BD-B7D93DF6758B}">
      <dgm:prSet/>
      <dgm:spPr/>
      <dgm:t>
        <a:bodyPr/>
        <a:lstStyle/>
        <a:p>
          <a:endParaRPr lang="en-US"/>
        </a:p>
      </dgm:t>
    </dgm:pt>
    <dgm:pt modelId="{B706C37C-7FD5-4706-BC31-7A87AAE2C76B}" type="pres">
      <dgm:prSet presAssocID="{EEF719AD-F8D9-41BA-87CE-2F6A51ECE2CE}" presName="Name0" presStyleCnt="0">
        <dgm:presLayoutVars>
          <dgm:dir/>
          <dgm:resizeHandles val="exact"/>
        </dgm:presLayoutVars>
      </dgm:prSet>
      <dgm:spPr/>
    </dgm:pt>
    <dgm:pt modelId="{5227E8D3-FC2E-4DC4-94BA-129EFE5E9A8B}" type="pres">
      <dgm:prSet presAssocID="{221BDA8F-9C55-4CB4-B8A5-C8AAA1D9F683}" presName="composite" presStyleCnt="0"/>
      <dgm:spPr/>
    </dgm:pt>
    <dgm:pt modelId="{581B3391-D016-48C4-80E4-F2F276D42468}" type="pres">
      <dgm:prSet presAssocID="{221BDA8F-9C55-4CB4-B8A5-C8AAA1D9F683}" presName="rect1" presStyleLbl="trAlignAcc1" presStyleIdx="0" presStyleCnt="3">
        <dgm:presLayoutVars>
          <dgm:bulletEnabled val="1"/>
        </dgm:presLayoutVars>
      </dgm:prSet>
      <dgm:spPr/>
    </dgm:pt>
    <dgm:pt modelId="{4DF9071B-24D4-4129-84BC-4076D0DD6DDF}" type="pres">
      <dgm:prSet presAssocID="{221BDA8F-9C55-4CB4-B8A5-C8AAA1D9F683}" presName="rect2" presStyleLbl="fgImgPlace1" presStyleIdx="0" presStyleCnt="3" custScaleY="120858"/>
      <dgm:spPr>
        <a:noFill/>
        <a:ln>
          <a:noFill/>
        </a:ln>
      </dgm:spPr>
    </dgm:pt>
    <dgm:pt modelId="{99C54D2F-1197-4D84-9358-3820DDA39BD3}" type="pres">
      <dgm:prSet presAssocID="{C4211EF8-F745-4B8D-8BDF-8720ECDA74DA}" presName="sibTrans" presStyleCnt="0"/>
      <dgm:spPr/>
    </dgm:pt>
    <dgm:pt modelId="{FE4ACCE9-3409-41EA-89CB-3D67E1010EC6}" type="pres">
      <dgm:prSet presAssocID="{47B8F40E-B383-4C7E-B851-4062429EFABD}" presName="composite" presStyleCnt="0"/>
      <dgm:spPr/>
    </dgm:pt>
    <dgm:pt modelId="{FB60B43D-47F7-4131-B1A3-69701B2A8F25}" type="pres">
      <dgm:prSet presAssocID="{47B8F40E-B383-4C7E-B851-4062429EFABD}" presName="rect1" presStyleLbl="trAlignAcc1" presStyleIdx="1" presStyleCnt="3">
        <dgm:presLayoutVars>
          <dgm:bulletEnabled val="1"/>
        </dgm:presLayoutVars>
      </dgm:prSet>
      <dgm:spPr/>
    </dgm:pt>
    <dgm:pt modelId="{7740A429-F3CE-4F80-BBAA-7959CEF84720}" type="pres">
      <dgm:prSet presAssocID="{47B8F40E-B383-4C7E-B851-4062429EFABD}" presName="rect2" presStyleLbl="fgImgPlace1" presStyleIdx="1"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l="-25000" r="-25000"/>
          </a:stretch>
        </a:blipFill>
      </dgm:spPr>
      <dgm:extLst>
        <a:ext uri="{E40237B7-FDA0-4F09-8148-C483321AD2D9}">
          <dgm14:cNvPr xmlns:dgm14="http://schemas.microsoft.com/office/drawing/2010/diagram" id="0" name="" descr="Mathematics outline"/>
        </a:ext>
      </dgm:extLst>
    </dgm:pt>
    <dgm:pt modelId="{E018CC94-89F2-4610-BBBF-93D5ADB04CB4}" type="pres">
      <dgm:prSet presAssocID="{F732E787-0EB5-4EE9-8762-34FC7A749374}" presName="sibTrans" presStyleCnt="0"/>
      <dgm:spPr/>
    </dgm:pt>
    <dgm:pt modelId="{A9A9007E-2D19-410B-B8F6-DF70B02EA21E}" type="pres">
      <dgm:prSet presAssocID="{F828E55A-398A-4DDA-9F7C-2F8D234B88FC}" presName="composite" presStyleCnt="0"/>
      <dgm:spPr/>
    </dgm:pt>
    <dgm:pt modelId="{AC758289-B4E8-46AF-84F9-A8B08A2124CF}" type="pres">
      <dgm:prSet presAssocID="{F828E55A-398A-4DDA-9F7C-2F8D234B88FC}" presName="rect1" presStyleLbl="trAlignAcc1" presStyleIdx="2" presStyleCnt="3">
        <dgm:presLayoutVars>
          <dgm:bulletEnabled val="1"/>
        </dgm:presLayoutVars>
      </dgm:prSet>
      <dgm:spPr/>
    </dgm:pt>
    <dgm:pt modelId="{B47DB254-8CA3-44AE-9C51-9F9B97AACA03}" type="pres">
      <dgm:prSet presAssocID="{F828E55A-398A-4DDA-9F7C-2F8D234B88FC}" presName="rect2" presStyleLbl="fgImgPlace1" presStyleIdx="2"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l="-25000" r="-25000"/>
          </a:stretch>
        </a:blipFill>
      </dgm:spPr>
      <dgm:extLst>
        <a:ext uri="{E40237B7-FDA0-4F09-8148-C483321AD2D9}">
          <dgm14:cNvPr xmlns:dgm14="http://schemas.microsoft.com/office/drawing/2010/diagram" id="0" name="" descr="Person eating outline"/>
        </a:ext>
      </dgm:extLst>
    </dgm:pt>
  </dgm:ptLst>
  <dgm:cxnLst>
    <dgm:cxn modelId="{4F542606-5E55-4EB6-961B-61F2D4B2C5FE}" type="presOf" srcId="{221BDA8F-9C55-4CB4-B8A5-C8AAA1D9F683}" destId="{581B3391-D016-48C4-80E4-F2F276D42468}" srcOrd="0" destOrd="0" presId="urn:microsoft.com/office/officeart/2008/layout/PictureStrips"/>
    <dgm:cxn modelId="{FBAB5A1D-E141-4942-8BD9-F999F8626BD5}" type="presOf" srcId="{F828E55A-398A-4DDA-9F7C-2F8D234B88FC}" destId="{AC758289-B4E8-46AF-84F9-A8B08A2124CF}" srcOrd="0" destOrd="0" presId="urn:microsoft.com/office/officeart/2008/layout/PictureStrips"/>
    <dgm:cxn modelId="{EA43EF1E-D435-4EFD-B5B7-5EF386001509}" type="presOf" srcId="{EEF719AD-F8D9-41BA-87CE-2F6A51ECE2CE}" destId="{B706C37C-7FD5-4706-BC31-7A87AAE2C76B}" srcOrd="0" destOrd="0" presId="urn:microsoft.com/office/officeart/2008/layout/PictureStrips"/>
    <dgm:cxn modelId="{62F38F20-8635-405E-832A-66A40745A0ED}" type="presOf" srcId="{0A9E621A-D1AC-4CAC-9DC8-9D5A445AD2BB}" destId="{FB60B43D-47F7-4131-B1A3-69701B2A8F25}" srcOrd="0" destOrd="2" presId="urn:microsoft.com/office/officeart/2008/layout/PictureStrips"/>
    <dgm:cxn modelId="{5A860E2D-1C20-42C5-8CA2-3F5E35045731}" type="presOf" srcId="{47B8F40E-B383-4C7E-B851-4062429EFABD}" destId="{FB60B43D-47F7-4131-B1A3-69701B2A8F25}" srcOrd="0" destOrd="0" presId="urn:microsoft.com/office/officeart/2008/layout/PictureStrips"/>
    <dgm:cxn modelId="{B573792E-6E30-4DC1-89BB-70A062DC8CEF}" srcId="{EEF719AD-F8D9-41BA-87CE-2F6A51ECE2CE}" destId="{F828E55A-398A-4DDA-9F7C-2F8D234B88FC}" srcOrd="2" destOrd="0" parTransId="{978D2EAB-D364-43A0-80E3-DBB3862D2E67}" sibTransId="{86312CEE-980D-4E46-9E4E-A877DA3794BB}"/>
    <dgm:cxn modelId="{20B79533-BD6B-4FE3-B0E9-06F684617F2C}" srcId="{47B8F40E-B383-4C7E-B851-4062429EFABD}" destId="{142403D8-D634-44FA-9D5C-EE3426A90156}" srcOrd="0" destOrd="0" parTransId="{A93011AE-DA2B-41FD-959C-BABEF0DFC0E6}" sibTransId="{B6447F35-5396-4BA4-B9B5-564514637A3B}"/>
    <dgm:cxn modelId="{1EC44A45-183B-4334-8CAA-C6A9567AD5A3}" srcId="{221BDA8F-9C55-4CB4-B8A5-C8AAA1D9F683}" destId="{2997D5B4-37B3-41D0-8C2D-5E00FD61FDA0}" srcOrd="1" destOrd="0" parTransId="{A0977233-D42D-4EA7-8CCA-EF0959581093}" sibTransId="{17F193A1-E0EF-47EE-A16E-FCD00EE0E106}"/>
    <dgm:cxn modelId="{69CA5277-FE0A-4AB3-894D-34A330624EBD}" srcId="{221BDA8F-9C55-4CB4-B8A5-C8AAA1D9F683}" destId="{DD63A896-5EF3-4F02-909E-8C1D7139B3D7}" srcOrd="0" destOrd="0" parTransId="{8112AFF0-6CAE-4DB4-8B3B-05C1BF868572}" sibTransId="{C9B56E89-FB60-4AA5-BDCB-25FCCAC92F4C}"/>
    <dgm:cxn modelId="{DBCE0E8D-05B0-417D-9081-29E4E9E785C1}" type="presOf" srcId="{2997D5B4-37B3-41D0-8C2D-5E00FD61FDA0}" destId="{581B3391-D016-48C4-80E4-F2F276D42468}" srcOrd="0" destOrd="2" presId="urn:microsoft.com/office/officeart/2008/layout/PictureStrips"/>
    <dgm:cxn modelId="{6039468E-26B3-477D-AFD0-E168FD216923}" type="presOf" srcId="{76414D5D-2327-42D1-9D33-92554B51C674}" destId="{AC758289-B4E8-46AF-84F9-A8B08A2124CF}" srcOrd="0" destOrd="2" presId="urn:microsoft.com/office/officeart/2008/layout/PictureStrips"/>
    <dgm:cxn modelId="{B1C0B596-8654-4226-86F7-B19A0A8C8EB2}" srcId="{EEF719AD-F8D9-41BA-87CE-2F6A51ECE2CE}" destId="{221BDA8F-9C55-4CB4-B8A5-C8AAA1D9F683}" srcOrd="0" destOrd="0" parTransId="{FCF42D3F-7897-4E42-A0A7-55494FDE5CC5}" sibTransId="{C4211EF8-F745-4B8D-8BDF-8720ECDA74DA}"/>
    <dgm:cxn modelId="{D54013A3-BB7D-4845-86A1-A60C76DAA4EA}" type="presOf" srcId="{142403D8-D634-44FA-9D5C-EE3426A90156}" destId="{FB60B43D-47F7-4131-B1A3-69701B2A8F25}" srcOrd="0" destOrd="1" presId="urn:microsoft.com/office/officeart/2008/layout/PictureStrips"/>
    <dgm:cxn modelId="{F47079DA-5D29-4D21-A6BD-B7D93DF6758B}" srcId="{F828E55A-398A-4DDA-9F7C-2F8D234B88FC}" destId="{76414D5D-2327-42D1-9D33-92554B51C674}" srcOrd="1" destOrd="0" parTransId="{EA8F8D5E-3913-4E89-85BA-6AB078240363}" sibTransId="{4C401320-D777-423A-8C46-42EA2C347213}"/>
    <dgm:cxn modelId="{AD99ABE3-632E-4540-B947-283187C0D850}" srcId="{F828E55A-398A-4DDA-9F7C-2F8D234B88FC}" destId="{792BAB40-668C-4B0E-B3D8-13FCACC0F73D}" srcOrd="0" destOrd="0" parTransId="{88CC27D7-F52B-43D1-960C-C757A3A06800}" sibTransId="{B4D3C5EA-9F5B-4D80-BEFA-5F9D76B52D93}"/>
    <dgm:cxn modelId="{F6A1AFEB-B8F9-4F3F-9924-7AEEC722C498}" srcId="{47B8F40E-B383-4C7E-B851-4062429EFABD}" destId="{0A9E621A-D1AC-4CAC-9DC8-9D5A445AD2BB}" srcOrd="1" destOrd="0" parTransId="{39E425B3-F9B9-4310-B6DB-CC6684DBA79F}" sibTransId="{EDE43DF0-51CB-44C7-861C-730B09CAA2E0}"/>
    <dgm:cxn modelId="{A4B10DF1-95B9-42A1-8C3B-80ED99E68E8C}" srcId="{EEF719AD-F8D9-41BA-87CE-2F6A51ECE2CE}" destId="{47B8F40E-B383-4C7E-B851-4062429EFABD}" srcOrd="1" destOrd="0" parTransId="{44B08CF8-5107-49B1-9CB0-33270435A11E}" sibTransId="{F732E787-0EB5-4EE9-8762-34FC7A749374}"/>
    <dgm:cxn modelId="{CBCD1CF2-C169-4F0E-8B75-B85731BBF98D}" type="presOf" srcId="{DD63A896-5EF3-4F02-909E-8C1D7139B3D7}" destId="{581B3391-D016-48C4-80E4-F2F276D42468}" srcOrd="0" destOrd="1" presId="urn:microsoft.com/office/officeart/2008/layout/PictureStrips"/>
    <dgm:cxn modelId="{D740A6FA-803F-4805-8ABC-F1D88D92B732}" type="presOf" srcId="{792BAB40-668C-4B0E-B3D8-13FCACC0F73D}" destId="{AC758289-B4E8-46AF-84F9-A8B08A2124CF}" srcOrd="0" destOrd="1" presId="urn:microsoft.com/office/officeart/2008/layout/PictureStrips"/>
    <dgm:cxn modelId="{94DFE4CF-FD88-4026-B983-2BEE359B7F3A}" type="presParOf" srcId="{B706C37C-7FD5-4706-BC31-7A87AAE2C76B}" destId="{5227E8D3-FC2E-4DC4-94BA-129EFE5E9A8B}" srcOrd="0" destOrd="0" presId="urn:microsoft.com/office/officeart/2008/layout/PictureStrips"/>
    <dgm:cxn modelId="{34D5806E-AD89-404C-94C9-FC320073A0B0}" type="presParOf" srcId="{5227E8D3-FC2E-4DC4-94BA-129EFE5E9A8B}" destId="{581B3391-D016-48C4-80E4-F2F276D42468}" srcOrd="0" destOrd="0" presId="urn:microsoft.com/office/officeart/2008/layout/PictureStrips"/>
    <dgm:cxn modelId="{A9283C55-0812-4397-8893-03F99EC8F2AB}" type="presParOf" srcId="{5227E8D3-FC2E-4DC4-94BA-129EFE5E9A8B}" destId="{4DF9071B-24D4-4129-84BC-4076D0DD6DDF}" srcOrd="1" destOrd="0" presId="urn:microsoft.com/office/officeart/2008/layout/PictureStrips"/>
    <dgm:cxn modelId="{85BEFDBA-ADB3-440C-A9D2-A9F1783618A9}" type="presParOf" srcId="{B706C37C-7FD5-4706-BC31-7A87AAE2C76B}" destId="{99C54D2F-1197-4D84-9358-3820DDA39BD3}" srcOrd="1" destOrd="0" presId="urn:microsoft.com/office/officeart/2008/layout/PictureStrips"/>
    <dgm:cxn modelId="{11D9A026-368F-4C1B-9DAF-8191061918D3}" type="presParOf" srcId="{B706C37C-7FD5-4706-BC31-7A87AAE2C76B}" destId="{FE4ACCE9-3409-41EA-89CB-3D67E1010EC6}" srcOrd="2" destOrd="0" presId="urn:microsoft.com/office/officeart/2008/layout/PictureStrips"/>
    <dgm:cxn modelId="{805ACD71-AD84-4181-99C5-5F0F1B3FB1FC}" type="presParOf" srcId="{FE4ACCE9-3409-41EA-89CB-3D67E1010EC6}" destId="{FB60B43D-47F7-4131-B1A3-69701B2A8F25}" srcOrd="0" destOrd="0" presId="urn:microsoft.com/office/officeart/2008/layout/PictureStrips"/>
    <dgm:cxn modelId="{757CF00C-FC1C-47FA-B75C-0A6B986E6D0D}" type="presParOf" srcId="{FE4ACCE9-3409-41EA-89CB-3D67E1010EC6}" destId="{7740A429-F3CE-4F80-BBAA-7959CEF84720}" srcOrd="1" destOrd="0" presId="urn:microsoft.com/office/officeart/2008/layout/PictureStrips"/>
    <dgm:cxn modelId="{974DBEBE-C4CA-4A0E-BA0E-2987D8F2218E}" type="presParOf" srcId="{B706C37C-7FD5-4706-BC31-7A87AAE2C76B}" destId="{E018CC94-89F2-4610-BBBF-93D5ADB04CB4}" srcOrd="3" destOrd="0" presId="urn:microsoft.com/office/officeart/2008/layout/PictureStrips"/>
    <dgm:cxn modelId="{BBC30739-ECC1-40B3-82DD-916CC7622348}" type="presParOf" srcId="{B706C37C-7FD5-4706-BC31-7A87AAE2C76B}" destId="{A9A9007E-2D19-410B-B8F6-DF70B02EA21E}" srcOrd="4" destOrd="0" presId="urn:microsoft.com/office/officeart/2008/layout/PictureStrips"/>
    <dgm:cxn modelId="{FA45845D-79E8-4EFA-87EA-F03A9CD00A88}" type="presParOf" srcId="{A9A9007E-2D19-410B-B8F6-DF70B02EA21E}" destId="{AC758289-B4E8-46AF-84F9-A8B08A2124CF}" srcOrd="0" destOrd="0" presId="urn:microsoft.com/office/officeart/2008/layout/PictureStrips"/>
    <dgm:cxn modelId="{37431A95-61B7-4DAB-87E5-D19150E7AE43}" type="presParOf" srcId="{A9A9007E-2D19-410B-B8F6-DF70B02EA21E}" destId="{B47DB254-8CA3-44AE-9C51-9F9B97AACA03}"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141D6A-2B9E-4053-96DE-9D1CFA3E2D88}">
      <dsp:nvSpPr>
        <dsp:cNvPr id="0" name=""/>
        <dsp:cNvSpPr/>
      </dsp:nvSpPr>
      <dsp:spPr>
        <a:xfrm>
          <a:off x="1753378" y="847775"/>
          <a:ext cx="1059873" cy="1116128"/>
        </a:xfrm>
        <a:prstGeom prst="gear9">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450" tIns="44450" rIns="44450" bIns="44450" numCol="1" spcCol="1270" anchor="ctr" anchorCtr="0">
          <a:noAutofit/>
        </a:bodyPr>
        <a:lstStyle/>
        <a:p>
          <a:pPr marL="0" lvl="0" indent="0" algn="ctr" defTabSz="1555750">
            <a:lnSpc>
              <a:spcPct val="90000"/>
            </a:lnSpc>
            <a:spcBef>
              <a:spcPct val="0"/>
            </a:spcBef>
            <a:spcAft>
              <a:spcPct val="35000"/>
            </a:spcAft>
            <a:buNone/>
          </a:pPr>
          <a:endParaRPr lang="en-US" sz="3500" kern="1200" dirty="0"/>
        </a:p>
      </dsp:txBody>
      <dsp:txXfrm>
        <a:off x="1966460" y="1105485"/>
        <a:ext cx="633709" cy="580942"/>
      </dsp:txXfrm>
    </dsp:sp>
    <dsp:sp modelId="{223CCA0E-AACF-47E4-9FD6-9A8328890954}">
      <dsp:nvSpPr>
        <dsp:cNvPr id="0" name=""/>
        <dsp:cNvSpPr/>
      </dsp:nvSpPr>
      <dsp:spPr>
        <a:xfrm>
          <a:off x="1031803" y="619454"/>
          <a:ext cx="785562" cy="785562"/>
        </a:xfrm>
        <a:prstGeom prst="gear6">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dirty="0"/>
        </a:p>
      </dsp:txBody>
      <dsp:txXfrm>
        <a:off x="1229571" y="818417"/>
        <a:ext cx="390026" cy="387636"/>
      </dsp:txXfrm>
    </dsp:sp>
    <dsp:sp modelId="{F8698947-ED7F-4ADD-B540-584ACB60BF86}">
      <dsp:nvSpPr>
        <dsp:cNvPr id="0" name=""/>
        <dsp:cNvSpPr/>
      </dsp:nvSpPr>
      <dsp:spPr>
        <a:xfrm rot="20700000">
          <a:off x="1471798" y="77497"/>
          <a:ext cx="769690" cy="769690"/>
        </a:xfrm>
        <a:prstGeom prst="gear6">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endParaRPr lang="en-US" sz="2600" kern="1200" dirty="0"/>
        </a:p>
      </dsp:txBody>
      <dsp:txXfrm rot="-20700000">
        <a:off x="1640614" y="246312"/>
        <a:ext cx="432059" cy="432059"/>
      </dsp:txXfrm>
    </dsp:sp>
    <dsp:sp modelId="{B3C36725-201E-471E-AA22-374D63AB82CD}">
      <dsp:nvSpPr>
        <dsp:cNvPr id="0" name=""/>
        <dsp:cNvSpPr/>
      </dsp:nvSpPr>
      <dsp:spPr>
        <a:xfrm>
          <a:off x="1554866" y="724046"/>
          <a:ext cx="1382589" cy="1382589"/>
        </a:xfrm>
        <a:prstGeom prst="circularArrow">
          <a:avLst>
            <a:gd name="adj1" fmla="val 4687"/>
            <a:gd name="adj2" fmla="val 299029"/>
            <a:gd name="adj3" fmla="val 2418239"/>
            <a:gd name="adj4" fmla="val 16091199"/>
            <a:gd name="adj5" fmla="val 546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0DB3DB2-C271-40E7-91B4-DF9FE10FC35A}">
      <dsp:nvSpPr>
        <dsp:cNvPr id="0" name=""/>
        <dsp:cNvSpPr/>
      </dsp:nvSpPr>
      <dsp:spPr>
        <a:xfrm>
          <a:off x="892682" y="455211"/>
          <a:ext cx="1004537" cy="1004537"/>
        </a:xfrm>
        <a:prstGeom prst="leftCircularArrow">
          <a:avLst>
            <a:gd name="adj1" fmla="val 6452"/>
            <a:gd name="adj2" fmla="val 429999"/>
            <a:gd name="adj3" fmla="val 10489124"/>
            <a:gd name="adj4" fmla="val 14837806"/>
            <a:gd name="adj5" fmla="val 752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C57318B-8412-4277-9241-617BA0C44A03}">
      <dsp:nvSpPr>
        <dsp:cNvPr id="0" name=""/>
        <dsp:cNvSpPr/>
      </dsp:nvSpPr>
      <dsp:spPr>
        <a:xfrm>
          <a:off x="1293761" y="-81522"/>
          <a:ext cx="1083094" cy="1083094"/>
        </a:xfrm>
        <a:prstGeom prst="circularArrow">
          <a:avLst>
            <a:gd name="adj1" fmla="val 5984"/>
            <a:gd name="adj2" fmla="val 394124"/>
            <a:gd name="adj3" fmla="val 13313824"/>
            <a:gd name="adj4" fmla="val 10508221"/>
            <a:gd name="adj5" fmla="val 698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F4C676-B83B-4E1C-92B5-0B21748C56FD}">
      <dsp:nvSpPr>
        <dsp:cNvPr id="0" name=""/>
        <dsp:cNvSpPr/>
      </dsp:nvSpPr>
      <dsp:spPr>
        <a:xfrm>
          <a:off x="2102775" y="2531417"/>
          <a:ext cx="553385" cy="2108937"/>
        </a:xfrm>
        <a:custGeom>
          <a:avLst/>
          <a:gdLst/>
          <a:ahLst/>
          <a:cxnLst/>
          <a:rect l="0" t="0" r="0" b="0"/>
          <a:pathLst>
            <a:path>
              <a:moveTo>
                <a:pt x="0" y="0"/>
              </a:moveTo>
              <a:lnTo>
                <a:pt x="276692" y="0"/>
              </a:lnTo>
              <a:lnTo>
                <a:pt x="276692" y="2108937"/>
              </a:lnTo>
              <a:lnTo>
                <a:pt x="553385" y="210893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kern="1200"/>
        </a:p>
      </dsp:txBody>
      <dsp:txXfrm>
        <a:off x="2324959" y="3531377"/>
        <a:ext cx="109016" cy="109016"/>
      </dsp:txXfrm>
    </dsp:sp>
    <dsp:sp modelId="{DC843ED9-66DB-404A-805A-38246FCF5874}">
      <dsp:nvSpPr>
        <dsp:cNvPr id="0" name=""/>
        <dsp:cNvSpPr/>
      </dsp:nvSpPr>
      <dsp:spPr>
        <a:xfrm>
          <a:off x="2102775" y="2531417"/>
          <a:ext cx="553385" cy="1054468"/>
        </a:xfrm>
        <a:custGeom>
          <a:avLst/>
          <a:gdLst/>
          <a:ahLst/>
          <a:cxnLst/>
          <a:rect l="0" t="0" r="0" b="0"/>
          <a:pathLst>
            <a:path>
              <a:moveTo>
                <a:pt x="0" y="0"/>
              </a:moveTo>
              <a:lnTo>
                <a:pt x="276692" y="0"/>
              </a:lnTo>
              <a:lnTo>
                <a:pt x="276692" y="1054468"/>
              </a:lnTo>
              <a:lnTo>
                <a:pt x="553385" y="105446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349696" y="3028879"/>
        <a:ext cx="59542" cy="59542"/>
      </dsp:txXfrm>
    </dsp:sp>
    <dsp:sp modelId="{7D88C816-3DE9-4116-8198-EE57DE331E01}">
      <dsp:nvSpPr>
        <dsp:cNvPr id="0" name=""/>
        <dsp:cNvSpPr/>
      </dsp:nvSpPr>
      <dsp:spPr>
        <a:xfrm>
          <a:off x="2102775" y="2485697"/>
          <a:ext cx="553385" cy="91440"/>
        </a:xfrm>
        <a:custGeom>
          <a:avLst/>
          <a:gdLst/>
          <a:ahLst/>
          <a:cxnLst/>
          <a:rect l="0" t="0" r="0" b="0"/>
          <a:pathLst>
            <a:path>
              <a:moveTo>
                <a:pt x="0" y="45720"/>
              </a:moveTo>
              <a:lnTo>
                <a:pt x="553385" y="4572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365633" y="2517582"/>
        <a:ext cx="27669" cy="27669"/>
      </dsp:txXfrm>
    </dsp:sp>
    <dsp:sp modelId="{5F271FF5-9D9F-4517-A9CA-DC6311562610}">
      <dsp:nvSpPr>
        <dsp:cNvPr id="0" name=""/>
        <dsp:cNvSpPr/>
      </dsp:nvSpPr>
      <dsp:spPr>
        <a:xfrm>
          <a:off x="2102775" y="1476948"/>
          <a:ext cx="553385" cy="1054468"/>
        </a:xfrm>
        <a:custGeom>
          <a:avLst/>
          <a:gdLst/>
          <a:ahLst/>
          <a:cxnLst/>
          <a:rect l="0" t="0" r="0" b="0"/>
          <a:pathLst>
            <a:path>
              <a:moveTo>
                <a:pt x="0" y="1054468"/>
              </a:moveTo>
              <a:lnTo>
                <a:pt x="276692" y="1054468"/>
              </a:lnTo>
              <a:lnTo>
                <a:pt x="276692" y="0"/>
              </a:lnTo>
              <a:lnTo>
                <a:pt x="553385"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349696" y="1974411"/>
        <a:ext cx="59542" cy="59542"/>
      </dsp:txXfrm>
    </dsp:sp>
    <dsp:sp modelId="{A5D08995-612B-4DC6-959E-BB527981BF50}">
      <dsp:nvSpPr>
        <dsp:cNvPr id="0" name=""/>
        <dsp:cNvSpPr/>
      </dsp:nvSpPr>
      <dsp:spPr>
        <a:xfrm>
          <a:off x="2102775" y="422479"/>
          <a:ext cx="553385" cy="2108937"/>
        </a:xfrm>
        <a:custGeom>
          <a:avLst/>
          <a:gdLst/>
          <a:ahLst/>
          <a:cxnLst/>
          <a:rect l="0" t="0" r="0" b="0"/>
          <a:pathLst>
            <a:path>
              <a:moveTo>
                <a:pt x="0" y="2108937"/>
              </a:moveTo>
              <a:lnTo>
                <a:pt x="276692" y="2108937"/>
              </a:lnTo>
              <a:lnTo>
                <a:pt x="276692" y="0"/>
              </a:lnTo>
              <a:lnTo>
                <a:pt x="553385"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kern="1200"/>
        </a:p>
      </dsp:txBody>
      <dsp:txXfrm>
        <a:off x="2324959" y="1422440"/>
        <a:ext cx="109016" cy="109016"/>
      </dsp:txXfrm>
    </dsp:sp>
    <dsp:sp modelId="{696338BD-7C5B-40D9-81B7-9189FF5E5ED5}">
      <dsp:nvSpPr>
        <dsp:cNvPr id="0" name=""/>
        <dsp:cNvSpPr/>
      </dsp:nvSpPr>
      <dsp:spPr>
        <a:xfrm rot="16200000">
          <a:off x="-538946" y="2109629"/>
          <a:ext cx="4439868" cy="8435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1955800">
            <a:lnSpc>
              <a:spcPct val="90000"/>
            </a:lnSpc>
            <a:spcBef>
              <a:spcPct val="0"/>
            </a:spcBef>
            <a:spcAft>
              <a:spcPct val="35000"/>
            </a:spcAft>
            <a:buNone/>
          </a:pPr>
          <a:r>
            <a:rPr lang="en-US" sz="4400" kern="1200" dirty="0"/>
            <a:t>Business Register</a:t>
          </a:r>
        </a:p>
      </dsp:txBody>
      <dsp:txXfrm>
        <a:off x="-538946" y="2109629"/>
        <a:ext cx="4439868" cy="843574"/>
      </dsp:txXfrm>
    </dsp:sp>
    <dsp:sp modelId="{EBDB986A-7746-4248-91FD-F25C447FA6E8}">
      <dsp:nvSpPr>
        <dsp:cNvPr id="0" name=""/>
        <dsp:cNvSpPr/>
      </dsp:nvSpPr>
      <dsp:spPr>
        <a:xfrm>
          <a:off x="2656160" y="692"/>
          <a:ext cx="2766925" cy="8435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kern="1200" dirty="0"/>
            <a:t>Survey Data</a:t>
          </a:r>
        </a:p>
      </dsp:txBody>
      <dsp:txXfrm>
        <a:off x="2656160" y="692"/>
        <a:ext cx="2766925" cy="843574"/>
      </dsp:txXfrm>
    </dsp:sp>
    <dsp:sp modelId="{96F9F859-B5C2-4DC8-BDDE-ADF813DEB047}">
      <dsp:nvSpPr>
        <dsp:cNvPr id="0" name=""/>
        <dsp:cNvSpPr/>
      </dsp:nvSpPr>
      <dsp:spPr>
        <a:xfrm>
          <a:off x="2656160" y="1055160"/>
          <a:ext cx="2766925" cy="8435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kern="1200" dirty="0"/>
            <a:t>Third Party Data</a:t>
          </a:r>
        </a:p>
      </dsp:txBody>
      <dsp:txXfrm>
        <a:off x="2656160" y="1055160"/>
        <a:ext cx="2766925" cy="843574"/>
      </dsp:txXfrm>
    </dsp:sp>
    <dsp:sp modelId="{D27122B4-4430-430F-A6EF-0FF7BFC88254}">
      <dsp:nvSpPr>
        <dsp:cNvPr id="0" name=""/>
        <dsp:cNvSpPr/>
      </dsp:nvSpPr>
      <dsp:spPr>
        <a:xfrm>
          <a:off x="2656160" y="2109629"/>
          <a:ext cx="2766925" cy="8435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kern="1200" dirty="0"/>
            <a:t>Admin Data</a:t>
          </a:r>
        </a:p>
      </dsp:txBody>
      <dsp:txXfrm>
        <a:off x="2656160" y="2109629"/>
        <a:ext cx="2766925" cy="843574"/>
      </dsp:txXfrm>
    </dsp:sp>
    <dsp:sp modelId="{ED77FE62-2C0F-4BCA-B1DD-BA539C4448CF}">
      <dsp:nvSpPr>
        <dsp:cNvPr id="0" name=""/>
        <dsp:cNvSpPr/>
      </dsp:nvSpPr>
      <dsp:spPr>
        <a:xfrm>
          <a:off x="2656160" y="3164098"/>
          <a:ext cx="2766925" cy="8435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kern="1200" dirty="0"/>
            <a:t>Public Data</a:t>
          </a:r>
        </a:p>
      </dsp:txBody>
      <dsp:txXfrm>
        <a:off x="2656160" y="3164098"/>
        <a:ext cx="2766925" cy="843574"/>
      </dsp:txXfrm>
    </dsp:sp>
    <dsp:sp modelId="{3476ABA6-29D2-4CB4-8D0B-04CAEA9DAD22}">
      <dsp:nvSpPr>
        <dsp:cNvPr id="0" name=""/>
        <dsp:cNvSpPr/>
      </dsp:nvSpPr>
      <dsp:spPr>
        <a:xfrm>
          <a:off x="2656160" y="4218566"/>
          <a:ext cx="2766925" cy="8435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kern="1200" dirty="0"/>
            <a:t>And More!</a:t>
          </a:r>
        </a:p>
      </dsp:txBody>
      <dsp:txXfrm>
        <a:off x="2656160" y="4218566"/>
        <a:ext cx="2766925" cy="84357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783CE2-F5E6-49B0-87B2-FC9848057258}">
      <dsp:nvSpPr>
        <dsp:cNvPr id="0" name=""/>
        <dsp:cNvSpPr/>
      </dsp:nvSpPr>
      <dsp:spPr>
        <a:xfrm rot="5400000">
          <a:off x="5183338" y="-2670489"/>
          <a:ext cx="1178667" cy="6832996"/>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None/>
          </a:pPr>
          <a:r>
            <a:rPr lang="en-US" sz="2400" kern="1200" dirty="0"/>
            <a:t>   Collection of rich, harmonized business data across multiple sources, </a:t>
          </a:r>
          <a:r>
            <a:rPr lang="en-US" sz="2400" b="1" kern="1200" dirty="0">
              <a:solidFill>
                <a:schemeClr val="tx1"/>
              </a:solidFill>
            </a:rPr>
            <a:t>linked to BR</a:t>
          </a:r>
          <a:r>
            <a:rPr lang="en-US" sz="2400" kern="1200" dirty="0"/>
            <a:t>, and stored in a central location</a:t>
          </a:r>
        </a:p>
      </dsp:txBody>
      <dsp:txXfrm rot="-5400000">
        <a:off x="2356174" y="214213"/>
        <a:ext cx="6775458" cy="1063591"/>
      </dsp:txXfrm>
    </dsp:sp>
    <dsp:sp modelId="{09465861-7749-45B8-8E3F-DBB3D8C4EEFC}">
      <dsp:nvSpPr>
        <dsp:cNvPr id="0" name=""/>
        <dsp:cNvSpPr/>
      </dsp:nvSpPr>
      <dsp:spPr>
        <a:xfrm>
          <a:off x="922737" y="2253"/>
          <a:ext cx="1433435" cy="148751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59055" rIns="118110" bIns="59055" numCol="1" spcCol="1270" anchor="ctr" anchorCtr="0">
          <a:noAutofit/>
        </a:bodyPr>
        <a:lstStyle/>
        <a:p>
          <a:pPr marL="0" lvl="0" indent="0" algn="ctr" defTabSz="1377950">
            <a:lnSpc>
              <a:spcPct val="90000"/>
            </a:lnSpc>
            <a:spcBef>
              <a:spcPct val="0"/>
            </a:spcBef>
            <a:spcAft>
              <a:spcPct val="35000"/>
            </a:spcAft>
            <a:buNone/>
          </a:pPr>
          <a:r>
            <a:rPr lang="en-US" sz="3100" kern="1200" dirty="0"/>
            <a:t>What?</a:t>
          </a:r>
        </a:p>
      </dsp:txBody>
      <dsp:txXfrm>
        <a:off x="992712" y="72228"/>
        <a:ext cx="1293485" cy="1347560"/>
      </dsp:txXfrm>
    </dsp:sp>
    <dsp:sp modelId="{2ADFE31D-1BB4-46F9-8ADF-BEEBDB1D4DCA}">
      <dsp:nvSpPr>
        <dsp:cNvPr id="0" name=""/>
        <dsp:cNvSpPr/>
      </dsp:nvSpPr>
      <dsp:spPr>
        <a:xfrm rot="5400000">
          <a:off x="5177667" y="-1108603"/>
          <a:ext cx="1190008" cy="6832996"/>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0" algn="l" defTabSz="1244600">
            <a:lnSpc>
              <a:spcPct val="90000"/>
            </a:lnSpc>
            <a:spcBef>
              <a:spcPct val="0"/>
            </a:spcBef>
            <a:spcAft>
              <a:spcPct val="15000"/>
            </a:spcAft>
            <a:buNone/>
          </a:pPr>
          <a:r>
            <a:rPr lang="en-US" sz="2800" b="1" kern="1200" dirty="0"/>
            <a:t>TO FACILITATE THE DEVELOPMENT OF NEW AND IMPROVED DATA PRODUCTS</a:t>
          </a:r>
        </a:p>
      </dsp:txBody>
      <dsp:txXfrm rot="-5400000">
        <a:off x="2356174" y="1770981"/>
        <a:ext cx="6774905" cy="1073826"/>
      </dsp:txXfrm>
    </dsp:sp>
    <dsp:sp modelId="{DD781746-24BA-460E-BBD6-E8533E633E24}">
      <dsp:nvSpPr>
        <dsp:cNvPr id="0" name=""/>
        <dsp:cNvSpPr/>
      </dsp:nvSpPr>
      <dsp:spPr>
        <a:xfrm>
          <a:off x="922737" y="1564139"/>
          <a:ext cx="1433435" cy="148751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59055" rIns="118110" bIns="59055" numCol="1" spcCol="1270" anchor="ctr" anchorCtr="0">
          <a:noAutofit/>
        </a:bodyPr>
        <a:lstStyle/>
        <a:p>
          <a:pPr marL="0" lvl="0" indent="0" algn="ctr" defTabSz="1377950">
            <a:lnSpc>
              <a:spcPct val="90000"/>
            </a:lnSpc>
            <a:spcBef>
              <a:spcPct val="0"/>
            </a:spcBef>
            <a:spcAft>
              <a:spcPct val="35000"/>
            </a:spcAft>
            <a:buNone/>
          </a:pPr>
          <a:r>
            <a:rPr lang="en-US" sz="3100" kern="1200" dirty="0"/>
            <a:t>Why?</a:t>
          </a:r>
        </a:p>
      </dsp:txBody>
      <dsp:txXfrm>
        <a:off x="992712" y="1634114"/>
        <a:ext cx="1293485" cy="1347560"/>
      </dsp:txXfrm>
    </dsp:sp>
    <dsp:sp modelId="{2E985556-7616-4829-91E2-EE932CB3F1E4}">
      <dsp:nvSpPr>
        <dsp:cNvPr id="0" name=""/>
        <dsp:cNvSpPr/>
      </dsp:nvSpPr>
      <dsp:spPr>
        <a:xfrm rot="5400000">
          <a:off x="5303823" y="478375"/>
          <a:ext cx="1190008" cy="6822771"/>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None/>
          </a:pPr>
          <a:r>
            <a:rPr lang="en-US" sz="2400" kern="1200" dirty="0"/>
            <a:t>   Create a relational database that links data together, utilizing probabilistic matching</a:t>
          </a:r>
        </a:p>
      </dsp:txBody>
      <dsp:txXfrm rot="-5400000">
        <a:off x="2487442" y="3352848"/>
        <a:ext cx="6764680" cy="1073826"/>
      </dsp:txXfrm>
    </dsp:sp>
    <dsp:sp modelId="{9EFB1A79-C26F-4BE7-9A50-AE74D7A86460}">
      <dsp:nvSpPr>
        <dsp:cNvPr id="0" name=""/>
        <dsp:cNvSpPr/>
      </dsp:nvSpPr>
      <dsp:spPr>
        <a:xfrm>
          <a:off x="922737" y="3126025"/>
          <a:ext cx="1433435" cy="148751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59055" rIns="118110" bIns="59055" numCol="1" spcCol="1270" anchor="ctr" anchorCtr="0">
          <a:noAutofit/>
        </a:bodyPr>
        <a:lstStyle/>
        <a:p>
          <a:pPr marL="0" lvl="0" indent="0" algn="ctr" defTabSz="1377950">
            <a:lnSpc>
              <a:spcPct val="90000"/>
            </a:lnSpc>
            <a:spcBef>
              <a:spcPct val="0"/>
            </a:spcBef>
            <a:spcAft>
              <a:spcPct val="35000"/>
            </a:spcAft>
            <a:buNone/>
          </a:pPr>
          <a:r>
            <a:rPr lang="en-US" sz="3100" kern="1200" dirty="0"/>
            <a:t>How?</a:t>
          </a:r>
        </a:p>
      </dsp:txBody>
      <dsp:txXfrm>
        <a:off x="992712" y="3196000"/>
        <a:ext cx="1293485" cy="134756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4372B3-31DD-43D1-BF52-67FD9DE57E7C}">
      <dsp:nvSpPr>
        <dsp:cNvPr id="0" name=""/>
        <dsp:cNvSpPr/>
      </dsp:nvSpPr>
      <dsp:spPr>
        <a:xfrm>
          <a:off x="5373" y="2464145"/>
          <a:ext cx="3128209" cy="125128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33338" rIns="33338" bIns="33338" numCol="1" spcCol="1270" anchor="ctr" anchorCtr="0">
          <a:noAutofit/>
        </a:bodyPr>
        <a:lstStyle/>
        <a:p>
          <a:pPr marL="0" lvl="0" indent="0" algn="ctr" defTabSz="1111250">
            <a:lnSpc>
              <a:spcPct val="90000"/>
            </a:lnSpc>
            <a:spcBef>
              <a:spcPct val="0"/>
            </a:spcBef>
            <a:spcAft>
              <a:spcPct val="35000"/>
            </a:spcAft>
            <a:buNone/>
          </a:pPr>
          <a:r>
            <a:rPr lang="en-US" sz="2500" kern="1200" dirty="0"/>
            <a:t>Select the Data</a:t>
          </a:r>
        </a:p>
      </dsp:txBody>
      <dsp:txXfrm>
        <a:off x="631015" y="2464145"/>
        <a:ext cx="1876926" cy="1251283"/>
      </dsp:txXfrm>
    </dsp:sp>
    <dsp:sp modelId="{BCC7DF89-E494-4629-9700-EDB0FFB166D8}">
      <dsp:nvSpPr>
        <dsp:cNvPr id="0" name=""/>
        <dsp:cNvSpPr/>
      </dsp:nvSpPr>
      <dsp:spPr>
        <a:xfrm>
          <a:off x="2820762" y="2464145"/>
          <a:ext cx="3128209" cy="125128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33338" rIns="33338" bIns="33338" numCol="1" spcCol="1270" anchor="ctr" anchorCtr="0">
          <a:noAutofit/>
        </a:bodyPr>
        <a:lstStyle/>
        <a:p>
          <a:pPr marL="0" lvl="0" indent="0" algn="ctr" defTabSz="1111250">
            <a:lnSpc>
              <a:spcPct val="90000"/>
            </a:lnSpc>
            <a:spcBef>
              <a:spcPct val="0"/>
            </a:spcBef>
            <a:spcAft>
              <a:spcPct val="35000"/>
            </a:spcAft>
            <a:buNone/>
          </a:pPr>
          <a:r>
            <a:rPr lang="en-US" sz="2500" kern="1200" dirty="0"/>
            <a:t>Develop &amp; Apply Methodology</a:t>
          </a:r>
        </a:p>
      </dsp:txBody>
      <dsp:txXfrm>
        <a:off x="3446404" y="2464145"/>
        <a:ext cx="1876926" cy="1251283"/>
      </dsp:txXfrm>
    </dsp:sp>
    <dsp:sp modelId="{C9DC75EB-1950-4642-94A8-C64A028D31EF}">
      <dsp:nvSpPr>
        <dsp:cNvPr id="0" name=""/>
        <dsp:cNvSpPr/>
      </dsp:nvSpPr>
      <dsp:spPr>
        <a:xfrm>
          <a:off x="5636151" y="2464145"/>
          <a:ext cx="3128209" cy="125128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33338" rIns="33338" bIns="33338" numCol="1" spcCol="1270" anchor="ctr" anchorCtr="0">
          <a:noAutofit/>
        </a:bodyPr>
        <a:lstStyle/>
        <a:p>
          <a:pPr marL="0" lvl="0" indent="0" algn="ctr" defTabSz="1111250">
            <a:lnSpc>
              <a:spcPct val="90000"/>
            </a:lnSpc>
            <a:spcBef>
              <a:spcPct val="0"/>
            </a:spcBef>
            <a:spcAft>
              <a:spcPct val="35000"/>
            </a:spcAft>
            <a:buNone/>
          </a:pPr>
          <a:r>
            <a:rPr lang="en-US" sz="2500" kern="1200" dirty="0"/>
            <a:t>Design the Architecture</a:t>
          </a:r>
        </a:p>
      </dsp:txBody>
      <dsp:txXfrm>
        <a:off x="6261793" y="2464145"/>
        <a:ext cx="1876926" cy="1251283"/>
      </dsp:txXfrm>
    </dsp:sp>
    <dsp:sp modelId="{55B65192-0360-49C9-85E8-02FB2D6F390B}">
      <dsp:nvSpPr>
        <dsp:cNvPr id="0" name=""/>
        <dsp:cNvSpPr/>
      </dsp:nvSpPr>
      <dsp:spPr>
        <a:xfrm>
          <a:off x="8451539" y="2464145"/>
          <a:ext cx="3128209" cy="125128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33338" rIns="33338" bIns="33338" numCol="1" spcCol="1270" anchor="ctr" anchorCtr="0">
          <a:noAutofit/>
        </a:bodyPr>
        <a:lstStyle/>
        <a:p>
          <a:pPr marL="0" lvl="0" indent="0" algn="ctr" defTabSz="1111250">
            <a:lnSpc>
              <a:spcPct val="90000"/>
            </a:lnSpc>
            <a:spcBef>
              <a:spcPct val="0"/>
            </a:spcBef>
            <a:spcAft>
              <a:spcPct val="35000"/>
            </a:spcAft>
            <a:buNone/>
          </a:pPr>
          <a:r>
            <a:rPr lang="en-US" sz="2500" kern="1200" dirty="0"/>
            <a:t>Construct the database</a:t>
          </a:r>
        </a:p>
      </dsp:txBody>
      <dsp:txXfrm>
        <a:off x="9077181" y="2464145"/>
        <a:ext cx="1876926" cy="125128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1B3391-D016-48C4-80E4-F2F276D42468}">
      <dsp:nvSpPr>
        <dsp:cNvPr id="0" name=""/>
        <dsp:cNvSpPr/>
      </dsp:nvSpPr>
      <dsp:spPr>
        <a:xfrm>
          <a:off x="215784" y="950884"/>
          <a:ext cx="5115846" cy="1598702"/>
        </a:xfrm>
        <a:prstGeom prst="rect">
          <a:avLst/>
        </a:prstGeom>
        <a:solidFill>
          <a:schemeClr val="lt1">
            <a:alpha val="40000"/>
            <a:hueOff val="0"/>
            <a:satOff val="0"/>
            <a:lumOff val="0"/>
            <a:alphaOff val="0"/>
          </a:schemeClr>
        </a:solidFill>
        <a:ln w="6350" cap="flat" cmpd="sng" algn="ctr">
          <a:no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082854"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Common Identifier</a:t>
          </a:r>
        </a:p>
        <a:p>
          <a:pPr marL="171450" lvl="1" indent="-171450" algn="l" defTabSz="844550">
            <a:lnSpc>
              <a:spcPct val="90000"/>
            </a:lnSpc>
            <a:spcBef>
              <a:spcPct val="0"/>
            </a:spcBef>
            <a:spcAft>
              <a:spcPct val="15000"/>
            </a:spcAft>
            <a:buChar char="•"/>
          </a:pPr>
          <a:r>
            <a:rPr lang="en-US" sz="1900" kern="1200" dirty="0"/>
            <a:t>Match records based on a shared identifier in both data sets</a:t>
          </a:r>
        </a:p>
        <a:p>
          <a:pPr marL="171450" lvl="1" indent="-171450" algn="l" defTabSz="844550">
            <a:lnSpc>
              <a:spcPct val="90000"/>
            </a:lnSpc>
            <a:spcBef>
              <a:spcPct val="0"/>
            </a:spcBef>
            <a:spcAft>
              <a:spcPct val="15000"/>
            </a:spcAft>
            <a:buChar char="•"/>
          </a:pPr>
          <a:r>
            <a:rPr lang="en-US" sz="1900" kern="1200" dirty="0"/>
            <a:t>High Accuracy, Minimal Resources</a:t>
          </a:r>
        </a:p>
      </dsp:txBody>
      <dsp:txXfrm>
        <a:off x="215784" y="950884"/>
        <a:ext cx="5115846" cy="1598702"/>
      </dsp:txXfrm>
    </dsp:sp>
    <dsp:sp modelId="{4DF9071B-24D4-4129-84BC-4076D0DD6DDF}">
      <dsp:nvSpPr>
        <dsp:cNvPr id="0" name=""/>
        <dsp:cNvSpPr/>
      </dsp:nvSpPr>
      <dsp:spPr>
        <a:xfrm>
          <a:off x="2624" y="544895"/>
          <a:ext cx="1119091" cy="2028767"/>
        </a:xfrm>
        <a:prstGeom prst="rec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FB60B43D-47F7-4131-B1A3-69701B2A8F25}">
      <dsp:nvSpPr>
        <dsp:cNvPr id="0" name=""/>
        <dsp:cNvSpPr/>
      </dsp:nvSpPr>
      <dsp:spPr>
        <a:xfrm>
          <a:off x="5795335" y="875390"/>
          <a:ext cx="5115846" cy="1598702"/>
        </a:xfrm>
        <a:prstGeom prst="rect">
          <a:avLst/>
        </a:prstGeom>
        <a:solidFill>
          <a:schemeClr val="lt1">
            <a:alpha val="40000"/>
            <a:hueOff val="0"/>
            <a:satOff val="0"/>
            <a:lumOff val="0"/>
            <a:alphaOff val="0"/>
          </a:schemeClr>
        </a:solidFill>
        <a:ln w="6350" cap="flat" cmpd="sng" algn="ctr">
          <a:no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082854"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Probabilistic Matching</a:t>
          </a:r>
        </a:p>
        <a:p>
          <a:pPr marL="171450" lvl="1" indent="-171450" algn="l" defTabSz="844550">
            <a:lnSpc>
              <a:spcPct val="90000"/>
            </a:lnSpc>
            <a:spcBef>
              <a:spcPct val="0"/>
            </a:spcBef>
            <a:spcAft>
              <a:spcPct val="15000"/>
            </a:spcAft>
            <a:buChar char="•"/>
          </a:pPr>
          <a:r>
            <a:rPr lang="en-US" sz="1900" kern="1200" dirty="0"/>
            <a:t>Utilizes machine learning to conduct pair-wise matching</a:t>
          </a:r>
        </a:p>
        <a:p>
          <a:pPr marL="171450" lvl="1" indent="-171450" algn="l" defTabSz="844550">
            <a:lnSpc>
              <a:spcPct val="90000"/>
            </a:lnSpc>
            <a:spcBef>
              <a:spcPct val="0"/>
            </a:spcBef>
            <a:spcAft>
              <a:spcPct val="15000"/>
            </a:spcAft>
            <a:buChar char="•"/>
          </a:pPr>
          <a:r>
            <a:rPr lang="en-US" sz="1900" kern="1200" dirty="0"/>
            <a:t>Varied Accuracy, High Learning Curve</a:t>
          </a:r>
        </a:p>
      </dsp:txBody>
      <dsp:txXfrm>
        <a:off x="5795335" y="875390"/>
        <a:ext cx="5115846" cy="1598702"/>
      </dsp:txXfrm>
    </dsp:sp>
    <dsp:sp modelId="{7740A429-F3CE-4F80-BBAA-7959CEF84720}">
      <dsp:nvSpPr>
        <dsp:cNvPr id="0" name=""/>
        <dsp:cNvSpPr/>
      </dsp:nvSpPr>
      <dsp:spPr>
        <a:xfrm>
          <a:off x="5582175" y="644466"/>
          <a:ext cx="1119091" cy="167863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l="-25000" r="-25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C758289-B4E8-46AF-84F9-A8B08A2124CF}">
      <dsp:nvSpPr>
        <dsp:cNvPr id="0" name=""/>
        <dsp:cNvSpPr/>
      </dsp:nvSpPr>
      <dsp:spPr>
        <a:xfrm>
          <a:off x="3005559" y="2987549"/>
          <a:ext cx="5115846" cy="1598702"/>
        </a:xfrm>
        <a:prstGeom prst="rect">
          <a:avLst/>
        </a:prstGeom>
        <a:solidFill>
          <a:schemeClr val="lt1">
            <a:alpha val="40000"/>
            <a:hueOff val="0"/>
            <a:satOff val="0"/>
            <a:lumOff val="0"/>
            <a:alphaOff val="0"/>
          </a:schemeClr>
        </a:solidFill>
        <a:ln w="6350" cap="flat" cmpd="sng" algn="ctr">
          <a:no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082854"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Analyst Review</a:t>
          </a:r>
        </a:p>
        <a:p>
          <a:pPr marL="171450" lvl="1" indent="-171450" algn="l" defTabSz="844550">
            <a:lnSpc>
              <a:spcPct val="90000"/>
            </a:lnSpc>
            <a:spcBef>
              <a:spcPct val="0"/>
            </a:spcBef>
            <a:spcAft>
              <a:spcPct val="15000"/>
            </a:spcAft>
            <a:buChar char="•"/>
          </a:pPr>
          <a:r>
            <a:rPr lang="en-US" sz="1900" kern="1200" dirty="0"/>
            <a:t>Analyst matches records between data sources</a:t>
          </a:r>
        </a:p>
        <a:p>
          <a:pPr marL="171450" lvl="1" indent="-171450" algn="l" defTabSz="844550">
            <a:lnSpc>
              <a:spcPct val="90000"/>
            </a:lnSpc>
            <a:spcBef>
              <a:spcPct val="0"/>
            </a:spcBef>
            <a:spcAft>
              <a:spcPct val="15000"/>
            </a:spcAft>
            <a:buChar char="•"/>
          </a:pPr>
          <a:r>
            <a:rPr lang="en-US" sz="1900" kern="1200" dirty="0"/>
            <a:t>High Accuracy, Resource Intensive</a:t>
          </a:r>
        </a:p>
      </dsp:txBody>
      <dsp:txXfrm>
        <a:off x="3005559" y="2987549"/>
        <a:ext cx="5115846" cy="1598702"/>
      </dsp:txXfrm>
    </dsp:sp>
    <dsp:sp modelId="{B47DB254-8CA3-44AE-9C51-9F9B97AACA03}">
      <dsp:nvSpPr>
        <dsp:cNvPr id="0" name=""/>
        <dsp:cNvSpPr/>
      </dsp:nvSpPr>
      <dsp:spPr>
        <a:xfrm>
          <a:off x="2792399" y="2756625"/>
          <a:ext cx="1119091" cy="167863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l="-25000" r="-25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FE31DB-1FEA-4A92-A742-FADF61704211}" type="datetimeFigureOut">
              <a:rPr lang="en-US" smtClean="0"/>
              <a:t>9/14/2023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06D149-2BB5-450B-82E0-F09B329BB9C0}" type="slidenum">
              <a:rPr lang="en-US" smtClean="0"/>
              <a:t>‹#›</a:t>
            </a:fld>
            <a:endParaRPr lang="en-US"/>
          </a:p>
        </p:txBody>
      </p:sp>
    </p:spTree>
    <p:extLst>
      <p:ext uri="{BB962C8B-B14F-4D97-AF65-F5344CB8AC3E}">
        <p14:creationId xmlns:p14="http://schemas.microsoft.com/office/powerpoint/2010/main" val="10053988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00000"/>
                </a:solidFill>
                <a:effectLst/>
                <a:latin typeface="Calibri" panose="020F0502020204030204" pitchFamily="34" charset="0"/>
              </a:rPr>
              <a:t>Thank you for attending our panel on the Enterprise Frames where we will discuss how we are modernizing the Census Bureau’s statistical foundation. Any opinions and conclusions expressed are my own and do not reflect the views of the Census Bureau.</a:t>
            </a:r>
            <a:endParaRPr lang="en-US" dirty="0"/>
          </a:p>
        </p:txBody>
      </p:sp>
      <p:sp>
        <p:nvSpPr>
          <p:cNvPr id="4" name="Slide Number Placeholder 3"/>
          <p:cNvSpPr>
            <a:spLocks noGrp="1"/>
          </p:cNvSpPr>
          <p:nvPr>
            <p:ph type="sldNum" sz="quarter" idx="5"/>
          </p:nvPr>
        </p:nvSpPr>
        <p:spPr/>
        <p:txBody>
          <a:bodyPr/>
          <a:lstStyle/>
          <a:p>
            <a:fld id="{6F6455D7-F2A1-4DDF-B237-B89B30AEDAB0}" type="slidenum">
              <a:rPr lang="en-US" smtClean="0"/>
              <a:t>1</a:t>
            </a:fld>
            <a:endParaRPr lang="en-US"/>
          </a:p>
        </p:txBody>
      </p:sp>
    </p:spTree>
    <p:extLst>
      <p:ext uri="{BB962C8B-B14F-4D97-AF65-F5344CB8AC3E}">
        <p14:creationId xmlns:p14="http://schemas.microsoft.com/office/powerpoint/2010/main" val="41522463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612">
              <a:defRPr/>
            </a:pPr>
            <a:r>
              <a:rPr lang="en-US" dirty="0"/>
              <a:t>So, what will this linked data infrastructure look like? </a:t>
            </a:r>
          </a:p>
          <a:p>
            <a:pPr defTabSz="966612">
              <a:defRPr/>
            </a:pPr>
            <a:endParaRPr lang="en-US" dirty="0"/>
          </a:p>
          <a:p>
            <a:pPr defTabSz="966612">
              <a:defRPr/>
            </a:pPr>
            <a:r>
              <a:rPr lang="en-US" dirty="0"/>
              <a:t>On this slide, I’ll show you a conceptual diagram that depicts the vision of the Frames Program. Although this is a future state vision, some aspects of this diagram already exist or are underway.</a:t>
            </a:r>
            <a:r>
              <a:rPr lang="en-US" b="1" dirty="0"/>
              <a:t> [advance slide]</a:t>
            </a:r>
            <a:endParaRPr lang="en-US" dirty="0"/>
          </a:p>
          <a:p>
            <a:pPr defTabSz="966612">
              <a:defRPr/>
            </a:pPr>
            <a:endParaRPr lang="en-US" dirty="0"/>
          </a:p>
          <a:p>
            <a:pPr defTabSz="966612">
              <a:defRPr/>
            </a:pPr>
            <a:r>
              <a:rPr lang="en-US" dirty="0"/>
              <a:t>This first column shows that the four frames are developed from administrative record data, survey and census data, public records, and other third-party commercial data. These data inputs will be collected and ingested through processes at either the enterprise or program level. The data will flow into a data repository maintained by another Census Bureau group, Data Ingest and Collection for the Enterprise.  </a:t>
            </a:r>
            <a:r>
              <a:rPr lang="en-US" b="1" dirty="0"/>
              <a:t>[advance slide]</a:t>
            </a:r>
            <a:endParaRPr lang="en-US" dirty="0"/>
          </a:p>
          <a:p>
            <a:pPr defTabSz="966612">
              <a:defRPr/>
            </a:pPr>
            <a:endParaRPr lang="en-US" dirty="0"/>
          </a:p>
          <a:p>
            <a:pPr defTabSz="966612">
              <a:defRPr/>
            </a:pPr>
            <a:r>
              <a:rPr lang="en-US" dirty="0"/>
              <a:t>After ingest into the enterprise, the Frames Program accesses the source data and constructs the Geospatial, Business, Job, and Demographic Frames. Data within the frames will be linked and accessible by, within, and across the individual frames by unique identifiers; </a:t>
            </a:r>
            <a:r>
              <a:rPr lang="en-US" i="1" dirty="0"/>
              <a:t>this is shown on the diagram by the lines labeled “linkage infrastructure.” </a:t>
            </a:r>
            <a:r>
              <a:rPr lang="en-US" dirty="0"/>
              <a:t>This infrastructure will also support linking auxiliary datasets to the Enterprise Frames. For example, auxiliary data may be </a:t>
            </a:r>
            <a:r>
              <a:rPr lang="en-US" dirty="0" err="1"/>
              <a:t>paradata</a:t>
            </a:r>
            <a:r>
              <a:rPr lang="en-US" dirty="0"/>
              <a:t> or some other data necessary for a user to carry out their work, but not necessarily a source that would be maintained and curated by the Frames Program.</a:t>
            </a:r>
            <a:r>
              <a:rPr lang="en-US" i="1" dirty="0"/>
              <a:t> </a:t>
            </a:r>
            <a:r>
              <a:rPr lang="en-US" b="1" dirty="0"/>
              <a:t>[advance slide]</a:t>
            </a:r>
            <a:endParaRPr lang="en-US" dirty="0"/>
          </a:p>
          <a:p>
            <a:pPr defTabSz="966612">
              <a:defRPr/>
            </a:pPr>
            <a:endParaRPr lang="en-US" dirty="0"/>
          </a:p>
          <a:p>
            <a:pPr defTabSz="966612">
              <a:defRPr/>
            </a:pPr>
            <a:r>
              <a:rPr lang="en-US" dirty="0"/>
              <a:t>and products and services will be generated from data in the frames to support programmatic and research activities, including things like sampling frames and data products.</a:t>
            </a:r>
          </a:p>
          <a:p>
            <a:pPr defTabSz="966612">
              <a:defRPr/>
            </a:pPr>
            <a:endParaRPr lang="en-US" dirty="0"/>
          </a:p>
          <a:p>
            <a:pPr defTabSz="966612">
              <a:defRPr/>
            </a:pPr>
            <a:r>
              <a:rPr lang="en-US" b="1" dirty="0"/>
              <a:t>Talking point before advancing slide:</a:t>
            </a:r>
            <a:endParaRPr lang="en-US" dirty="0"/>
          </a:p>
          <a:p>
            <a:pPr defTabSz="966612">
              <a:defRPr/>
            </a:pPr>
            <a:r>
              <a:rPr lang="en-US" dirty="0"/>
              <a:t>Lastly, I’d like to note that currently, the Enterprise Frames are internal-use only. The Frames Program sits at the center of the Census Bureau’s overall vision for how we will transform the way we conduct our work and how we manage, use, and reuse the foundational data underpinning our work and enabling us to carry out our mission.</a:t>
            </a:r>
          </a:p>
          <a:p>
            <a:pPr defTabSz="966612">
              <a:defRPr/>
            </a:pPr>
            <a:endParaRPr lang="en-US" dirty="0"/>
          </a:p>
        </p:txBody>
      </p:sp>
      <p:sp>
        <p:nvSpPr>
          <p:cNvPr id="4" name="Slide Number Placeholder 3"/>
          <p:cNvSpPr>
            <a:spLocks noGrp="1"/>
          </p:cNvSpPr>
          <p:nvPr>
            <p:ph type="sldNum" sz="quarter" idx="5"/>
          </p:nvPr>
        </p:nvSpPr>
        <p:spPr/>
        <p:txBody>
          <a:bodyPr/>
          <a:lstStyle/>
          <a:p>
            <a:pPr defTabSz="966612">
              <a:defRPr/>
            </a:pPr>
            <a:fld id="{79EC908E-31B0-48EB-9996-0F46EA21FD4E}" type="slidenum">
              <a:rPr lang="en-US">
                <a:solidFill>
                  <a:prstClr val="black"/>
                </a:solidFill>
                <a:latin typeface="Calibri" panose="020F0502020204030204"/>
              </a:rPr>
              <a:pPr defTabSz="966612">
                <a:defRPr/>
              </a:pPr>
              <a:t>5</a:t>
            </a:fld>
            <a:endParaRPr lang="en-US">
              <a:solidFill>
                <a:prstClr val="black"/>
              </a:solidFill>
              <a:latin typeface="Calibri" panose="020F0502020204030204"/>
            </a:endParaRPr>
          </a:p>
        </p:txBody>
      </p:sp>
    </p:spTree>
    <p:extLst>
      <p:ext uri="{BB962C8B-B14F-4D97-AF65-F5344CB8AC3E}">
        <p14:creationId xmlns:p14="http://schemas.microsoft.com/office/powerpoint/2010/main" val="33071403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The vision of the Frames Program is to establish enterprise-wide frames that are linkable in nature, agile in structure, accessible for production or research on a need-to-know basis and that adhere to best practices in terms of technology usage, data management, and methodology.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By linkable in nature, we mean that each frame will include the necessary unique identifiers and keys for linkage to other frames. For example… [examples on slide]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The overarching goals of increasing utility and efficiency while minimizing burden on respondents drive the future-state vision.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These goals will be achieved in coordination with other enterprise efforts, such as the Data Ingest and Collection for the Enterprise (DICE) and the Enterprise Data Lake (EDL)</a:t>
            </a:r>
            <a:r>
              <a:rPr lang="en-US" sz="1200" baseline="3000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 to modernize current systems, improve access to Census Bureau data, and ultimately increase the value of products to customers and stakeholders. </a:t>
            </a:r>
            <a:endParaRPr lang="en-US" sz="1200" dirty="0">
              <a:effectLst/>
              <a:latin typeface="Times New Roman" panose="02020603050405020304" pitchFamily="18" charset="0"/>
              <a:ea typeface="Times New Roman" panose="02020603050405020304" pitchFamily="18" charset="0"/>
            </a:endParaRP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6F6455D7-F2A1-4DDF-B237-B89B30AEDAB0}" type="slidenum">
              <a:rPr lang="en-US" smtClean="0"/>
              <a:t>7</a:t>
            </a:fld>
            <a:endParaRPr lang="en-US"/>
          </a:p>
        </p:txBody>
      </p:sp>
    </p:spTree>
    <p:extLst>
      <p:ext uri="{BB962C8B-B14F-4D97-AF65-F5344CB8AC3E}">
        <p14:creationId xmlns:p14="http://schemas.microsoft.com/office/powerpoint/2010/main" val="14843744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4D06D149-2BB5-450B-82E0-F09B329BB9C0}" type="slidenum">
              <a:rPr lang="en-US" smtClean="0"/>
              <a:t>8</a:t>
            </a:fld>
            <a:endParaRPr lang="en-US" dirty="0"/>
          </a:p>
        </p:txBody>
      </p:sp>
    </p:spTree>
    <p:extLst>
      <p:ext uri="{BB962C8B-B14F-4D97-AF65-F5344CB8AC3E}">
        <p14:creationId xmlns:p14="http://schemas.microsoft.com/office/powerpoint/2010/main" val="15940409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a:xfrm>
            <a:off x="4038600" y="6356350"/>
            <a:ext cx="4572000" cy="365125"/>
          </a:xfrm>
        </p:spPr>
        <p:txBody>
          <a:bodyPr/>
          <a:lstStyle/>
          <a:p>
            <a:r>
              <a:rPr lang="en-US"/>
              <a:t>Internal Use Only</a:t>
            </a:r>
            <a:endParaRPr lang="en-US" dirty="0"/>
          </a:p>
        </p:txBody>
      </p:sp>
      <p:sp>
        <p:nvSpPr>
          <p:cNvPr id="6" name="Slide Number Placeholder 5"/>
          <p:cNvSpPr>
            <a:spLocks noGrp="1"/>
          </p:cNvSpPr>
          <p:nvPr>
            <p:ph type="sldNum" sz="quarter" idx="12"/>
          </p:nvPr>
        </p:nvSpPr>
        <p:spPr/>
        <p:txBody>
          <a:bodyPr/>
          <a:lstStyle/>
          <a:p>
            <a:fld id="{9C658748-2B26-4E3C-915E-57E09821524E}" type="slidenum">
              <a:rPr lang="en-US" smtClean="0"/>
              <a:t>‹#›</a:t>
            </a:fld>
            <a:endParaRPr lang="en-US"/>
          </a:p>
        </p:txBody>
      </p:sp>
    </p:spTree>
    <p:extLst>
      <p:ext uri="{BB962C8B-B14F-4D97-AF65-F5344CB8AC3E}">
        <p14:creationId xmlns:p14="http://schemas.microsoft.com/office/powerpoint/2010/main" val="3334651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a:t>Internal Use Only</a:t>
            </a:r>
          </a:p>
        </p:txBody>
      </p:sp>
      <p:sp>
        <p:nvSpPr>
          <p:cNvPr id="6" name="Slide Number Placeholder 5"/>
          <p:cNvSpPr>
            <a:spLocks noGrp="1"/>
          </p:cNvSpPr>
          <p:nvPr>
            <p:ph type="sldNum" sz="quarter" idx="12"/>
          </p:nvPr>
        </p:nvSpPr>
        <p:spPr/>
        <p:txBody>
          <a:bodyPr/>
          <a:lstStyle/>
          <a:p>
            <a:fld id="{9C658748-2B26-4E3C-915E-57E09821524E}" type="slidenum">
              <a:rPr lang="en-US" smtClean="0"/>
              <a:t>‹#›</a:t>
            </a:fld>
            <a:endParaRPr lang="en-US"/>
          </a:p>
        </p:txBody>
      </p:sp>
    </p:spTree>
    <p:extLst>
      <p:ext uri="{BB962C8B-B14F-4D97-AF65-F5344CB8AC3E}">
        <p14:creationId xmlns:p14="http://schemas.microsoft.com/office/powerpoint/2010/main" val="2349978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a:t>Internal Use Only</a:t>
            </a:r>
          </a:p>
        </p:txBody>
      </p:sp>
      <p:sp>
        <p:nvSpPr>
          <p:cNvPr id="6" name="Slide Number Placeholder 5"/>
          <p:cNvSpPr>
            <a:spLocks noGrp="1"/>
          </p:cNvSpPr>
          <p:nvPr>
            <p:ph type="sldNum" sz="quarter" idx="12"/>
          </p:nvPr>
        </p:nvSpPr>
        <p:spPr/>
        <p:txBody>
          <a:bodyPr/>
          <a:lstStyle/>
          <a:p>
            <a:fld id="{9C658748-2B26-4E3C-915E-57E09821524E}" type="slidenum">
              <a:rPr lang="en-US" smtClean="0"/>
              <a:t>‹#›</a:t>
            </a:fld>
            <a:endParaRPr lang="en-US"/>
          </a:p>
        </p:txBody>
      </p:sp>
    </p:spTree>
    <p:extLst>
      <p:ext uri="{BB962C8B-B14F-4D97-AF65-F5344CB8AC3E}">
        <p14:creationId xmlns:p14="http://schemas.microsoft.com/office/powerpoint/2010/main" val="1720983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a:t>Internal Use Only</a:t>
            </a:r>
          </a:p>
        </p:txBody>
      </p:sp>
      <p:sp>
        <p:nvSpPr>
          <p:cNvPr id="6" name="Slide Number Placeholder 5"/>
          <p:cNvSpPr>
            <a:spLocks noGrp="1"/>
          </p:cNvSpPr>
          <p:nvPr>
            <p:ph type="sldNum" sz="quarter" idx="12"/>
          </p:nvPr>
        </p:nvSpPr>
        <p:spPr/>
        <p:txBody>
          <a:bodyPr/>
          <a:lstStyle/>
          <a:p>
            <a:fld id="{9C658748-2B26-4E3C-915E-57E09821524E}" type="slidenum">
              <a:rPr lang="en-US" smtClean="0"/>
              <a:t>‹#›</a:t>
            </a:fld>
            <a:endParaRPr lang="en-US"/>
          </a:p>
        </p:txBody>
      </p:sp>
    </p:spTree>
    <p:extLst>
      <p:ext uri="{BB962C8B-B14F-4D97-AF65-F5344CB8AC3E}">
        <p14:creationId xmlns:p14="http://schemas.microsoft.com/office/powerpoint/2010/main" val="4110312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a:t>Internal Use Only</a:t>
            </a:r>
          </a:p>
        </p:txBody>
      </p:sp>
      <p:sp>
        <p:nvSpPr>
          <p:cNvPr id="6" name="Slide Number Placeholder 5"/>
          <p:cNvSpPr>
            <a:spLocks noGrp="1"/>
          </p:cNvSpPr>
          <p:nvPr>
            <p:ph type="sldNum" sz="quarter" idx="12"/>
          </p:nvPr>
        </p:nvSpPr>
        <p:spPr/>
        <p:txBody>
          <a:bodyPr/>
          <a:lstStyle/>
          <a:p>
            <a:fld id="{9C658748-2B26-4E3C-915E-57E09821524E}" type="slidenum">
              <a:rPr lang="en-US" smtClean="0"/>
              <a:t>‹#›</a:t>
            </a:fld>
            <a:endParaRPr lang="en-US"/>
          </a:p>
        </p:txBody>
      </p:sp>
    </p:spTree>
    <p:extLst>
      <p:ext uri="{BB962C8B-B14F-4D97-AF65-F5344CB8AC3E}">
        <p14:creationId xmlns:p14="http://schemas.microsoft.com/office/powerpoint/2010/main" val="2625997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US"/>
              <a:t>Internal Use Only</a:t>
            </a:r>
          </a:p>
        </p:txBody>
      </p:sp>
      <p:sp>
        <p:nvSpPr>
          <p:cNvPr id="7" name="Slide Number Placeholder 6"/>
          <p:cNvSpPr>
            <a:spLocks noGrp="1"/>
          </p:cNvSpPr>
          <p:nvPr>
            <p:ph type="sldNum" sz="quarter" idx="12"/>
          </p:nvPr>
        </p:nvSpPr>
        <p:spPr/>
        <p:txBody>
          <a:bodyPr/>
          <a:lstStyle/>
          <a:p>
            <a:fld id="{9C658748-2B26-4E3C-915E-57E09821524E}" type="slidenum">
              <a:rPr lang="en-US" smtClean="0"/>
              <a:t>‹#›</a:t>
            </a:fld>
            <a:endParaRPr lang="en-US"/>
          </a:p>
        </p:txBody>
      </p:sp>
    </p:spTree>
    <p:extLst>
      <p:ext uri="{BB962C8B-B14F-4D97-AF65-F5344CB8AC3E}">
        <p14:creationId xmlns:p14="http://schemas.microsoft.com/office/powerpoint/2010/main" val="23920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2438400" y="6319447"/>
            <a:ext cx="2743200" cy="365125"/>
          </a:xfrm>
          <a:prstGeom prst="rect">
            <a:avLst/>
          </a:prstGeom>
        </p:spPr>
        <p:txBody>
          <a:bodyPr/>
          <a:lstStyle/>
          <a:p>
            <a:endParaRPr lang="en-US"/>
          </a:p>
        </p:txBody>
      </p:sp>
      <p:sp>
        <p:nvSpPr>
          <p:cNvPr id="8" name="Footer Placeholder 7"/>
          <p:cNvSpPr>
            <a:spLocks noGrp="1"/>
          </p:cNvSpPr>
          <p:nvPr>
            <p:ph type="ftr" sz="quarter" idx="11"/>
          </p:nvPr>
        </p:nvSpPr>
        <p:spPr/>
        <p:txBody>
          <a:bodyPr/>
          <a:lstStyle/>
          <a:p>
            <a:r>
              <a:rPr lang="en-US"/>
              <a:t>Internal Use Only</a:t>
            </a:r>
          </a:p>
        </p:txBody>
      </p:sp>
      <p:sp>
        <p:nvSpPr>
          <p:cNvPr id="9" name="Slide Number Placeholder 8"/>
          <p:cNvSpPr>
            <a:spLocks noGrp="1"/>
          </p:cNvSpPr>
          <p:nvPr>
            <p:ph type="sldNum" sz="quarter" idx="12"/>
          </p:nvPr>
        </p:nvSpPr>
        <p:spPr/>
        <p:txBody>
          <a:bodyPr/>
          <a:lstStyle/>
          <a:p>
            <a:fld id="{9C658748-2B26-4E3C-915E-57E09821524E}" type="slidenum">
              <a:rPr lang="en-US" smtClean="0"/>
              <a:t>‹#›</a:t>
            </a:fld>
            <a:endParaRPr lang="en-US"/>
          </a:p>
        </p:txBody>
      </p:sp>
    </p:spTree>
    <p:extLst>
      <p:ext uri="{BB962C8B-B14F-4D97-AF65-F5344CB8AC3E}">
        <p14:creationId xmlns:p14="http://schemas.microsoft.com/office/powerpoint/2010/main" val="2073262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2438400" y="6319447"/>
            <a:ext cx="2743200" cy="365125"/>
          </a:xfrm>
          <a:prstGeom prst="rect">
            <a:avLst/>
          </a:prstGeom>
        </p:spPr>
        <p:txBody>
          <a:bodyPr/>
          <a:lstStyle/>
          <a:p>
            <a:endParaRPr lang="en-US"/>
          </a:p>
        </p:txBody>
      </p:sp>
      <p:sp>
        <p:nvSpPr>
          <p:cNvPr id="4" name="Footer Placeholder 3"/>
          <p:cNvSpPr>
            <a:spLocks noGrp="1"/>
          </p:cNvSpPr>
          <p:nvPr>
            <p:ph type="ftr" sz="quarter" idx="11"/>
          </p:nvPr>
        </p:nvSpPr>
        <p:spPr/>
        <p:txBody>
          <a:bodyPr/>
          <a:lstStyle/>
          <a:p>
            <a:r>
              <a:rPr lang="en-US"/>
              <a:t>Internal Use Only</a:t>
            </a:r>
          </a:p>
        </p:txBody>
      </p:sp>
      <p:sp>
        <p:nvSpPr>
          <p:cNvPr id="5" name="Slide Number Placeholder 4"/>
          <p:cNvSpPr>
            <a:spLocks noGrp="1"/>
          </p:cNvSpPr>
          <p:nvPr>
            <p:ph type="sldNum" sz="quarter" idx="12"/>
          </p:nvPr>
        </p:nvSpPr>
        <p:spPr/>
        <p:txBody>
          <a:bodyPr/>
          <a:lstStyle/>
          <a:p>
            <a:fld id="{9C658748-2B26-4E3C-915E-57E09821524E}" type="slidenum">
              <a:rPr lang="en-US" smtClean="0"/>
              <a:t>‹#›</a:t>
            </a:fld>
            <a:endParaRPr lang="en-US"/>
          </a:p>
        </p:txBody>
      </p:sp>
    </p:spTree>
    <p:extLst>
      <p:ext uri="{BB962C8B-B14F-4D97-AF65-F5344CB8AC3E}">
        <p14:creationId xmlns:p14="http://schemas.microsoft.com/office/powerpoint/2010/main" val="2145473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2438400" y="6319447"/>
            <a:ext cx="2743200" cy="365125"/>
          </a:xfrm>
          <a:prstGeom prst="rect">
            <a:avLst/>
          </a:prstGeom>
        </p:spPr>
        <p:txBody>
          <a:bodyPr/>
          <a:lstStyle/>
          <a:p>
            <a:endParaRPr lang="en-US"/>
          </a:p>
        </p:txBody>
      </p:sp>
      <p:sp>
        <p:nvSpPr>
          <p:cNvPr id="3" name="Footer Placeholder 2"/>
          <p:cNvSpPr>
            <a:spLocks noGrp="1"/>
          </p:cNvSpPr>
          <p:nvPr>
            <p:ph type="ftr" sz="quarter" idx="11"/>
          </p:nvPr>
        </p:nvSpPr>
        <p:spPr/>
        <p:txBody>
          <a:bodyPr/>
          <a:lstStyle/>
          <a:p>
            <a:r>
              <a:rPr lang="en-US"/>
              <a:t>Internal Use Only</a:t>
            </a:r>
          </a:p>
        </p:txBody>
      </p:sp>
      <p:sp>
        <p:nvSpPr>
          <p:cNvPr id="4" name="Slide Number Placeholder 3"/>
          <p:cNvSpPr>
            <a:spLocks noGrp="1"/>
          </p:cNvSpPr>
          <p:nvPr>
            <p:ph type="sldNum" sz="quarter" idx="12"/>
          </p:nvPr>
        </p:nvSpPr>
        <p:spPr/>
        <p:txBody>
          <a:bodyPr/>
          <a:lstStyle/>
          <a:p>
            <a:fld id="{9C658748-2B26-4E3C-915E-57E09821524E}" type="slidenum">
              <a:rPr lang="en-US" smtClean="0"/>
              <a:t>‹#›</a:t>
            </a:fld>
            <a:endParaRPr lang="en-US"/>
          </a:p>
        </p:txBody>
      </p:sp>
    </p:spTree>
    <p:extLst>
      <p:ext uri="{BB962C8B-B14F-4D97-AF65-F5344CB8AC3E}">
        <p14:creationId xmlns:p14="http://schemas.microsoft.com/office/powerpoint/2010/main" val="1480962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US"/>
              <a:t>Internal Use Only</a:t>
            </a:r>
          </a:p>
        </p:txBody>
      </p:sp>
      <p:sp>
        <p:nvSpPr>
          <p:cNvPr id="7" name="Slide Number Placeholder 6"/>
          <p:cNvSpPr>
            <a:spLocks noGrp="1"/>
          </p:cNvSpPr>
          <p:nvPr>
            <p:ph type="sldNum" sz="quarter" idx="12"/>
          </p:nvPr>
        </p:nvSpPr>
        <p:spPr/>
        <p:txBody>
          <a:bodyPr/>
          <a:lstStyle/>
          <a:p>
            <a:fld id="{9C658748-2B26-4E3C-915E-57E09821524E}" type="slidenum">
              <a:rPr lang="en-US" smtClean="0"/>
              <a:t>‹#›</a:t>
            </a:fld>
            <a:endParaRPr lang="en-US"/>
          </a:p>
        </p:txBody>
      </p:sp>
    </p:spTree>
    <p:extLst>
      <p:ext uri="{BB962C8B-B14F-4D97-AF65-F5344CB8AC3E}">
        <p14:creationId xmlns:p14="http://schemas.microsoft.com/office/powerpoint/2010/main" val="63279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US"/>
              <a:t>Internal Use Only</a:t>
            </a:r>
          </a:p>
        </p:txBody>
      </p:sp>
      <p:sp>
        <p:nvSpPr>
          <p:cNvPr id="7" name="Slide Number Placeholder 6"/>
          <p:cNvSpPr>
            <a:spLocks noGrp="1"/>
          </p:cNvSpPr>
          <p:nvPr>
            <p:ph type="sldNum" sz="quarter" idx="12"/>
          </p:nvPr>
        </p:nvSpPr>
        <p:spPr/>
        <p:txBody>
          <a:bodyPr/>
          <a:lstStyle/>
          <a:p>
            <a:fld id="{9C658748-2B26-4E3C-915E-57E09821524E}" type="slidenum">
              <a:rPr lang="en-US" smtClean="0"/>
              <a:t>‹#›</a:t>
            </a:fld>
            <a:endParaRPr lang="en-US"/>
          </a:p>
        </p:txBody>
      </p:sp>
    </p:spTree>
    <p:extLst>
      <p:ext uri="{BB962C8B-B14F-4D97-AF65-F5344CB8AC3E}">
        <p14:creationId xmlns:p14="http://schemas.microsoft.com/office/powerpoint/2010/main" val="22066685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Internal Use Only</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658748-2B26-4E3C-915E-57E09821524E}" type="slidenum">
              <a:rPr lang="en-US" smtClean="0"/>
              <a:t>‹#›</a:t>
            </a:fld>
            <a:endParaRPr lang="en-US"/>
          </a:p>
        </p:txBody>
      </p:sp>
      <p:pic>
        <p:nvPicPr>
          <p:cNvPr id="8" name="Picture 7"/>
          <p:cNvPicPr>
            <a:picLocks noSelect="1" noChangeAspect="1"/>
          </p:cNvPicPr>
          <p:nvPr/>
        </p:nvPicPr>
        <p:blipFill>
          <a:blip r:embed="rId13">
            <a:extLst>
              <a:ext uri="{28A0092B-C50C-407E-A947-70E740481C1C}">
                <a14:useLocalDpi xmlns:a14="http://schemas.microsoft.com/office/drawing/2010/main" val="0"/>
              </a:ext>
            </a:extLst>
          </a:blip>
          <a:stretch>
            <a:fillRect/>
          </a:stretch>
        </p:blipFill>
        <p:spPr>
          <a:xfrm>
            <a:off x="115325" y="5796743"/>
            <a:ext cx="1810669" cy="1030313"/>
          </a:xfrm>
          <a:prstGeom prst="rect">
            <a:avLst/>
          </a:prstGeom>
        </p:spPr>
      </p:pic>
    </p:spTree>
    <p:extLst>
      <p:ext uri="{BB962C8B-B14F-4D97-AF65-F5344CB8AC3E}">
        <p14:creationId xmlns:p14="http://schemas.microsoft.com/office/powerpoint/2010/main" val="754131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hyperlink" Target="mailto:Jessica.L.Wellwood@census.gov" TargetMode="External"/><Relationship Id="rId1" Type="http://schemas.openxmlformats.org/officeDocument/2006/relationships/slideLayout" Target="../slideLayouts/slideLayout2.xml"/><Relationship Id="rId4" Type="http://schemas.openxmlformats.org/officeDocument/2006/relationships/image" Target="../media/image33.svg"/></Relationships>
</file>

<file path=ppt/slides/_rels/slide3.xml.rels><?xml version="1.0" encoding="UTF-8" standalone="yes"?>
<Relationships xmlns="http://schemas.openxmlformats.org/package/2006/relationships"><Relationship Id="rId3" Type="http://schemas.openxmlformats.org/officeDocument/2006/relationships/image" Target="../media/image9.svg"/><Relationship Id="rId7" Type="http://schemas.openxmlformats.org/officeDocument/2006/relationships/image" Target="../media/image13.sv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svg"/><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image" Target="../media/image15.svg"/><Relationship Id="rId7" Type="http://schemas.openxmlformats.org/officeDocument/2006/relationships/image" Target="../media/image19.svg"/><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svg"/><Relationship Id="rId4" Type="http://schemas.openxmlformats.org/officeDocument/2006/relationships/image" Target="../media/image16.png"/></Relationships>
</file>

<file path=ppt/slides/_rels/slide5.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0.emf"/><Relationship Id="rId7" Type="http://schemas.openxmlformats.org/officeDocument/2006/relationships/image" Target="../media/image24.png"/><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image" Target="../media/image23.emf"/><Relationship Id="rId5" Type="http://schemas.openxmlformats.org/officeDocument/2006/relationships/image" Target="../media/image22.emf"/><Relationship Id="rId4" Type="http://schemas.openxmlformats.org/officeDocument/2006/relationships/image" Target="../media/image21.emf"/><Relationship Id="rId9" Type="http://schemas.openxmlformats.org/officeDocument/2006/relationships/image" Target="../media/image26.png"/></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32397-DD2B-4662-BAB0-03781C2BDD2D}"/>
              </a:ext>
            </a:extLst>
          </p:cNvPr>
          <p:cNvSpPr>
            <a:spLocks noGrp="1"/>
          </p:cNvSpPr>
          <p:nvPr>
            <p:ph type="ctrTitle"/>
          </p:nvPr>
        </p:nvSpPr>
        <p:spPr>
          <a:xfrm>
            <a:off x="435979" y="953194"/>
            <a:ext cx="11320040" cy="1132772"/>
          </a:xfrm>
        </p:spPr>
        <p:txBody>
          <a:bodyPr>
            <a:normAutofit fontScale="90000"/>
          </a:bodyPr>
          <a:lstStyle/>
          <a:p>
            <a:br>
              <a:rPr lang="en-US" dirty="0"/>
            </a:br>
            <a:r>
              <a:rPr lang="en-US" dirty="0"/>
              <a:t>Linking data to the Business Register</a:t>
            </a:r>
          </a:p>
        </p:txBody>
      </p:sp>
      <p:sp>
        <p:nvSpPr>
          <p:cNvPr id="3" name="Subtitle 2">
            <a:extLst>
              <a:ext uri="{FF2B5EF4-FFF2-40B4-BE49-F238E27FC236}">
                <a16:creationId xmlns:a16="http://schemas.microsoft.com/office/drawing/2014/main" id="{501FF078-25C7-485F-A1DD-EFD6790BF19F}"/>
              </a:ext>
            </a:extLst>
          </p:cNvPr>
          <p:cNvSpPr>
            <a:spLocks noGrp="1"/>
          </p:cNvSpPr>
          <p:nvPr>
            <p:ph type="subTitle" idx="1"/>
          </p:nvPr>
        </p:nvSpPr>
        <p:spPr>
          <a:xfrm>
            <a:off x="1012224" y="2365226"/>
            <a:ext cx="10167551" cy="1655762"/>
          </a:xfrm>
        </p:spPr>
        <p:txBody>
          <a:bodyPr vert="horz" lIns="91440" tIns="45720" rIns="91440" bIns="45720" rtlCol="0" anchor="t">
            <a:normAutofit fontScale="77500" lnSpcReduction="20000"/>
          </a:bodyPr>
          <a:lstStyle/>
          <a:p>
            <a:endParaRPr lang="en-US" dirty="0">
              <a:cs typeface="Calibri"/>
            </a:endParaRPr>
          </a:p>
          <a:p>
            <a:r>
              <a:rPr lang="en-US" sz="2600" dirty="0">
                <a:cs typeface="Calibri"/>
              </a:rPr>
              <a:t>Jessica Wellwood</a:t>
            </a:r>
          </a:p>
          <a:p>
            <a:r>
              <a:rPr lang="en-US" sz="2600" dirty="0">
                <a:cs typeface="Calibri"/>
              </a:rPr>
              <a:t>U.S. Census Bureau</a:t>
            </a:r>
          </a:p>
          <a:p>
            <a:r>
              <a:rPr lang="en-US" dirty="0">
                <a:cs typeface="Calibri"/>
              </a:rPr>
              <a:t>October 2, 2023</a:t>
            </a:r>
          </a:p>
          <a:p>
            <a:r>
              <a:rPr lang="en-US" i="1" dirty="0">
                <a:cs typeface="Calibri"/>
              </a:rPr>
              <a:t>28</a:t>
            </a:r>
            <a:r>
              <a:rPr lang="en-US" i="1" baseline="30000" dirty="0">
                <a:cs typeface="Calibri"/>
              </a:rPr>
              <a:t>th</a:t>
            </a:r>
            <a:r>
              <a:rPr lang="en-US" i="1" dirty="0">
                <a:cs typeface="Calibri"/>
              </a:rPr>
              <a:t> Meeting of the Wiesbaden Group</a:t>
            </a:r>
          </a:p>
        </p:txBody>
      </p:sp>
      <p:sp>
        <p:nvSpPr>
          <p:cNvPr id="6" name="Slide Number Placeholder 5">
            <a:extLst>
              <a:ext uri="{FF2B5EF4-FFF2-40B4-BE49-F238E27FC236}">
                <a16:creationId xmlns:a16="http://schemas.microsoft.com/office/drawing/2014/main" id="{6309A130-4D9F-4636-95BE-F097D1A1621D}"/>
              </a:ext>
            </a:extLst>
          </p:cNvPr>
          <p:cNvSpPr>
            <a:spLocks noGrp="1"/>
          </p:cNvSpPr>
          <p:nvPr>
            <p:ph type="sldNum" sz="quarter" idx="12"/>
          </p:nvPr>
        </p:nvSpPr>
        <p:spPr/>
        <p:txBody>
          <a:bodyPr/>
          <a:lstStyle/>
          <a:p>
            <a:fld id="{FC63ECC8-719A-498E-B101-491B6A35558E}" type="slidenum">
              <a:rPr lang="en-US" smtClean="0"/>
              <a:t>1</a:t>
            </a:fld>
            <a:endParaRPr lang="en-US"/>
          </a:p>
        </p:txBody>
      </p:sp>
      <p:sp>
        <p:nvSpPr>
          <p:cNvPr id="8" name="TextBox 7">
            <a:extLst>
              <a:ext uri="{FF2B5EF4-FFF2-40B4-BE49-F238E27FC236}">
                <a16:creationId xmlns:a16="http://schemas.microsoft.com/office/drawing/2014/main" id="{08A03DFE-1DD0-4BDA-A6F5-A50E8BA3DC0A}"/>
              </a:ext>
            </a:extLst>
          </p:cNvPr>
          <p:cNvSpPr txBox="1"/>
          <p:nvPr/>
        </p:nvSpPr>
        <p:spPr>
          <a:xfrm>
            <a:off x="2355076" y="5367933"/>
            <a:ext cx="9684524" cy="1264642"/>
          </a:xfrm>
          <a:prstGeom prst="rect">
            <a:avLst/>
          </a:prstGeom>
          <a:noFill/>
        </p:spPr>
        <p:txBody>
          <a:bodyPr wrap="square">
            <a:spAutoFit/>
          </a:bodyPr>
          <a:lstStyle/>
          <a:p>
            <a:pPr marL="0" marR="0">
              <a:lnSpc>
                <a:spcPct val="107000"/>
              </a:lnSpc>
              <a:spcBef>
                <a:spcPts val="0"/>
              </a:spcBef>
              <a:spcAft>
                <a:spcPts val="800"/>
              </a:spcAft>
            </a:pPr>
            <a:r>
              <a:rPr lang="en-US" sz="1800" i="1" dirty="0">
                <a:effectLst/>
                <a:latin typeface="Calibri" panose="020F0502020204030204" pitchFamily="34" charset="0"/>
                <a:ea typeface="Calibri" panose="020F0502020204030204" pitchFamily="34" charset="0"/>
                <a:cs typeface="Times New Roman" panose="02020603050405020304" pitchFamily="18" charset="0"/>
              </a:rPr>
              <a:t>Note:   Any opinions and conclusions expressed herein are those of the author and do not reflect the views of the U.S. Census Bureau. The Census Bureau has reviewed this data product to ensure appropriate access, use, and disclosure avoidance protection of the confidential source data (Disclosure Review Board (DRB) approval number:  CBDRB-FY23-ESMD002-031).</a:t>
            </a:r>
          </a:p>
        </p:txBody>
      </p:sp>
    </p:spTree>
    <p:extLst>
      <p:ext uri="{BB962C8B-B14F-4D97-AF65-F5344CB8AC3E}">
        <p14:creationId xmlns:p14="http://schemas.microsoft.com/office/powerpoint/2010/main" val="41490856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a:extLst>
              <a:ext uri="{FF2B5EF4-FFF2-40B4-BE49-F238E27FC236}">
                <a16:creationId xmlns:a16="http://schemas.microsoft.com/office/drawing/2014/main" id="{356A6EED-97A7-A90D-068F-E40C83CFEC7E}"/>
              </a:ext>
            </a:extLst>
          </p:cNvPr>
          <p:cNvGraphicFramePr/>
          <p:nvPr>
            <p:extLst>
              <p:ext uri="{D42A27DB-BD31-4B8C-83A1-F6EECF244321}">
                <p14:modId xmlns:p14="http://schemas.microsoft.com/office/powerpoint/2010/main" val="601307277"/>
              </p:ext>
            </p:extLst>
          </p:nvPr>
        </p:nvGraphicFramePr>
        <p:xfrm>
          <a:off x="117987" y="678426"/>
          <a:ext cx="11585123" cy="61795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a:extLst>
              <a:ext uri="{FF2B5EF4-FFF2-40B4-BE49-F238E27FC236}">
                <a16:creationId xmlns:a16="http://schemas.microsoft.com/office/drawing/2014/main" id="{3029FB88-A117-B57A-BA68-FC323E3EC052}"/>
              </a:ext>
            </a:extLst>
          </p:cNvPr>
          <p:cNvSpPr>
            <a:spLocks noGrp="1"/>
          </p:cNvSpPr>
          <p:nvPr>
            <p:ph type="ftr" sz="quarter" idx="11"/>
          </p:nvPr>
        </p:nvSpPr>
        <p:spPr/>
        <p:txBody>
          <a:bodyPr/>
          <a:lstStyle/>
          <a:p>
            <a:r>
              <a:rPr lang="en-US" dirty="0"/>
              <a:t>Internal Use Only</a:t>
            </a:r>
          </a:p>
        </p:txBody>
      </p:sp>
      <p:sp>
        <p:nvSpPr>
          <p:cNvPr id="5" name="Slide Number Placeholder 4">
            <a:extLst>
              <a:ext uri="{FF2B5EF4-FFF2-40B4-BE49-F238E27FC236}">
                <a16:creationId xmlns:a16="http://schemas.microsoft.com/office/drawing/2014/main" id="{74567302-DC16-C968-4B2C-4E39B513FC45}"/>
              </a:ext>
            </a:extLst>
          </p:cNvPr>
          <p:cNvSpPr>
            <a:spLocks noGrp="1"/>
          </p:cNvSpPr>
          <p:nvPr>
            <p:ph type="sldNum" sz="quarter" idx="12"/>
          </p:nvPr>
        </p:nvSpPr>
        <p:spPr/>
        <p:txBody>
          <a:bodyPr/>
          <a:lstStyle/>
          <a:p>
            <a:fld id="{9C658748-2B26-4E3C-915E-57E09821524E}" type="slidenum">
              <a:rPr lang="en-US" smtClean="0"/>
              <a:t>10</a:t>
            </a:fld>
            <a:endParaRPr lang="en-US" dirty="0"/>
          </a:p>
        </p:txBody>
      </p:sp>
      <p:sp>
        <p:nvSpPr>
          <p:cNvPr id="15" name="Title 6">
            <a:extLst>
              <a:ext uri="{FF2B5EF4-FFF2-40B4-BE49-F238E27FC236}">
                <a16:creationId xmlns:a16="http://schemas.microsoft.com/office/drawing/2014/main" id="{4067391A-75B4-99F0-779E-F56039C0C2B4}"/>
              </a:ext>
            </a:extLst>
          </p:cNvPr>
          <p:cNvSpPr>
            <a:spLocks noGrp="1"/>
          </p:cNvSpPr>
          <p:nvPr>
            <p:ph type="title"/>
          </p:nvPr>
        </p:nvSpPr>
        <p:spPr>
          <a:xfrm>
            <a:off x="-309716" y="973393"/>
            <a:ext cx="12192001" cy="1432981"/>
          </a:xfrm>
        </p:spPr>
        <p:txBody>
          <a:bodyPr>
            <a:normAutofit/>
          </a:bodyPr>
          <a:lstStyle/>
          <a:p>
            <a:pPr algn="ctr"/>
            <a:r>
              <a:rPr lang="en-US" dirty="0"/>
              <a:t>How are we going to do this?</a:t>
            </a:r>
          </a:p>
        </p:txBody>
      </p:sp>
    </p:spTree>
    <p:extLst>
      <p:ext uri="{BB962C8B-B14F-4D97-AF65-F5344CB8AC3E}">
        <p14:creationId xmlns:p14="http://schemas.microsoft.com/office/powerpoint/2010/main" val="18719867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93F6A-0534-FCE9-D85D-38E58E9581BE}"/>
              </a:ext>
            </a:extLst>
          </p:cNvPr>
          <p:cNvSpPr>
            <a:spLocks noGrp="1"/>
          </p:cNvSpPr>
          <p:nvPr>
            <p:ph type="title"/>
          </p:nvPr>
        </p:nvSpPr>
        <p:spPr>
          <a:xfrm>
            <a:off x="0" y="217940"/>
            <a:ext cx="12192000" cy="732146"/>
          </a:xfrm>
        </p:spPr>
        <p:txBody>
          <a:bodyPr>
            <a:normAutofit/>
          </a:bodyPr>
          <a:lstStyle/>
          <a:p>
            <a:pPr algn="ctr"/>
            <a:r>
              <a:rPr lang="en-US" dirty="0"/>
              <a:t>Select the Data Sources</a:t>
            </a:r>
          </a:p>
        </p:txBody>
      </p:sp>
      <p:sp>
        <p:nvSpPr>
          <p:cNvPr id="5" name="Slide Number Placeholder 4">
            <a:extLst>
              <a:ext uri="{FF2B5EF4-FFF2-40B4-BE49-F238E27FC236}">
                <a16:creationId xmlns:a16="http://schemas.microsoft.com/office/drawing/2014/main" id="{830ED1E4-73F7-8CAA-4D29-DC58FEB6255A}"/>
              </a:ext>
            </a:extLst>
          </p:cNvPr>
          <p:cNvSpPr>
            <a:spLocks noGrp="1"/>
          </p:cNvSpPr>
          <p:nvPr>
            <p:ph type="sldNum" sz="quarter" idx="12"/>
          </p:nvPr>
        </p:nvSpPr>
        <p:spPr/>
        <p:txBody>
          <a:bodyPr/>
          <a:lstStyle/>
          <a:p>
            <a:fld id="{9C658748-2B26-4E3C-915E-57E09821524E}" type="slidenum">
              <a:rPr lang="en-US" smtClean="0"/>
              <a:t>11</a:t>
            </a:fld>
            <a:endParaRPr lang="en-US" dirty="0"/>
          </a:p>
        </p:txBody>
      </p:sp>
      <p:sp>
        <p:nvSpPr>
          <p:cNvPr id="14" name="TextBox 13">
            <a:extLst>
              <a:ext uri="{FF2B5EF4-FFF2-40B4-BE49-F238E27FC236}">
                <a16:creationId xmlns:a16="http://schemas.microsoft.com/office/drawing/2014/main" id="{EB692E49-7594-F3A2-E132-27299BF52F4B}"/>
              </a:ext>
            </a:extLst>
          </p:cNvPr>
          <p:cNvSpPr txBox="1"/>
          <p:nvPr/>
        </p:nvSpPr>
        <p:spPr>
          <a:xfrm>
            <a:off x="6096000" y="3455034"/>
            <a:ext cx="6364236" cy="523220"/>
          </a:xfrm>
          <a:prstGeom prst="rect">
            <a:avLst/>
          </a:prstGeom>
          <a:noFill/>
        </p:spPr>
        <p:txBody>
          <a:bodyPr wrap="square" rtlCol="0">
            <a:spAutoFit/>
          </a:bodyPr>
          <a:lstStyle/>
          <a:p>
            <a:pPr algn="ctr"/>
            <a:r>
              <a:rPr lang="en-US" sz="2400" dirty="0">
                <a:solidFill>
                  <a:srgbClr val="0070C0"/>
                </a:solidFill>
              </a:rPr>
              <a:t>Governments Master Address File (GMAF</a:t>
            </a:r>
            <a:r>
              <a:rPr lang="en-US" sz="2800" dirty="0">
                <a:solidFill>
                  <a:srgbClr val="0070C0"/>
                </a:solidFill>
              </a:rPr>
              <a:t>)</a:t>
            </a:r>
            <a:endParaRPr lang="en-US" i="1" dirty="0">
              <a:latin typeface="Calibri" panose="020F0502020204030204" pitchFamily="34" charset="0"/>
              <a:cs typeface="Times New Roman" panose="02020603050405020304" pitchFamily="18" charset="0"/>
            </a:endParaRPr>
          </a:p>
        </p:txBody>
      </p:sp>
      <p:cxnSp>
        <p:nvCxnSpPr>
          <p:cNvPr id="32" name="Straight Connector 31">
            <a:extLst>
              <a:ext uri="{FF2B5EF4-FFF2-40B4-BE49-F238E27FC236}">
                <a16:creationId xmlns:a16="http://schemas.microsoft.com/office/drawing/2014/main" id="{E147A011-6FBD-99C5-E07C-E5B7D91DEC05}"/>
              </a:ext>
            </a:extLst>
          </p:cNvPr>
          <p:cNvCxnSpPr>
            <a:cxnSpLocks/>
            <a:stCxn id="40" idx="1"/>
          </p:cNvCxnSpPr>
          <p:nvPr/>
        </p:nvCxnSpPr>
        <p:spPr>
          <a:xfrm>
            <a:off x="6381135" y="1294153"/>
            <a:ext cx="0" cy="4556671"/>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66DDDE58-71AA-48A4-C320-72D78D6006B4}"/>
              </a:ext>
            </a:extLst>
          </p:cNvPr>
          <p:cNvCxnSpPr/>
          <p:nvPr/>
        </p:nvCxnSpPr>
        <p:spPr>
          <a:xfrm>
            <a:off x="103239" y="3429000"/>
            <a:ext cx="11830662" cy="0"/>
          </a:xfrm>
          <a:prstGeom prst="line">
            <a:avLst/>
          </a:prstGeom>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F7F2B331-5E78-6A46-40A4-F7836EFC6F9B}"/>
              </a:ext>
            </a:extLst>
          </p:cNvPr>
          <p:cNvSpPr txBox="1"/>
          <p:nvPr/>
        </p:nvSpPr>
        <p:spPr>
          <a:xfrm>
            <a:off x="6463790" y="4193976"/>
            <a:ext cx="5942368" cy="1785104"/>
          </a:xfrm>
          <a:prstGeom prst="rect">
            <a:avLst/>
          </a:prstGeom>
          <a:noFill/>
        </p:spPr>
        <p:txBody>
          <a:bodyPr wrap="square" rtlCol="0">
            <a:spAutoFit/>
          </a:bodyPr>
          <a:lstStyle/>
          <a:p>
            <a:r>
              <a:rPr lang="en-US" sz="2200" b="1" dirty="0">
                <a:effectLst/>
                <a:latin typeface="Calibri" panose="020F0502020204030204" pitchFamily="34" charset="0"/>
                <a:ea typeface="Calibri" panose="020F0502020204030204" pitchFamily="34" charset="0"/>
                <a:cs typeface="Times New Roman" panose="02020603050405020304" pitchFamily="18" charset="0"/>
              </a:rPr>
              <a:t>What</a:t>
            </a:r>
            <a:r>
              <a:rPr lang="en-US" sz="2200" dirty="0">
                <a:effectLst/>
                <a:latin typeface="Calibri" panose="020F0502020204030204" pitchFamily="34" charset="0"/>
                <a:ea typeface="Calibri" panose="020F0502020204030204" pitchFamily="34" charset="0"/>
                <a:cs typeface="Times New Roman" panose="02020603050405020304" pitchFamily="18" charset="0"/>
              </a:rPr>
              <a:t>: List of state &amp; local governments, and </a:t>
            </a:r>
          </a:p>
          <a:p>
            <a:r>
              <a:rPr lang="en-US" sz="2200" dirty="0">
                <a:latin typeface="Calibri" panose="020F0502020204030204" pitchFamily="34" charset="0"/>
                <a:ea typeface="Calibri" panose="020F0502020204030204" pitchFamily="34" charset="0"/>
                <a:cs typeface="Times New Roman" panose="02020603050405020304" pitchFamily="18" charset="0"/>
              </a:rPr>
              <a:t>	</a:t>
            </a:r>
            <a:r>
              <a:rPr lang="en-US" sz="2200" dirty="0">
                <a:effectLst/>
                <a:latin typeface="Calibri" panose="020F0502020204030204" pitchFamily="34" charset="0"/>
                <a:ea typeface="Calibri" panose="020F0502020204030204" pitchFamily="34" charset="0"/>
                <a:cs typeface="Times New Roman" panose="02020603050405020304" pitchFamily="18" charset="0"/>
              </a:rPr>
              <a:t>core attributes </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r>
              <a:rPr lang="en-US" sz="2200" b="1" dirty="0">
                <a:effectLst/>
                <a:latin typeface="Calibri" panose="020F0502020204030204" pitchFamily="34" charset="0"/>
                <a:ea typeface="Calibri" panose="020F0502020204030204" pitchFamily="34" charset="0"/>
                <a:cs typeface="Times New Roman" panose="02020603050405020304" pitchFamily="18" charset="0"/>
              </a:rPr>
              <a:t>Why</a:t>
            </a:r>
            <a:r>
              <a:rPr lang="en-US" sz="2200" dirty="0">
                <a:effectLst/>
                <a:latin typeface="Calibri" panose="020F0502020204030204" pitchFamily="34" charset="0"/>
                <a:ea typeface="Calibri" panose="020F0502020204030204" pitchFamily="34" charset="0"/>
                <a:cs typeface="Times New Roman" panose="02020603050405020304" pitchFamily="18" charset="0"/>
              </a:rPr>
              <a:t>: Known overlap with BR, share/validate	coverage, classification, financial data </a:t>
            </a:r>
          </a:p>
          <a:p>
            <a:r>
              <a:rPr lang="en-US" sz="2200" dirty="0">
                <a:latin typeface="Calibri" panose="020F0502020204030204" pitchFamily="34" charset="0"/>
                <a:ea typeface="Calibri" panose="020F0502020204030204" pitchFamily="34" charset="0"/>
                <a:cs typeface="Times New Roman" panose="02020603050405020304" pitchFamily="18" charset="0"/>
              </a:rPr>
              <a:t>	</a:t>
            </a:r>
            <a:r>
              <a:rPr lang="en-US" sz="2200" dirty="0">
                <a:effectLst/>
                <a:latin typeface="Calibri" panose="020F0502020204030204" pitchFamily="34" charset="0"/>
                <a:ea typeface="Calibri" panose="020F0502020204030204" pitchFamily="34" charset="0"/>
                <a:cs typeface="Times New Roman" panose="02020603050405020304" pitchFamily="18" charset="0"/>
              </a:rPr>
              <a:t>and contact information</a:t>
            </a:r>
          </a:p>
        </p:txBody>
      </p:sp>
      <p:sp>
        <p:nvSpPr>
          <p:cNvPr id="40" name="TextBox 39">
            <a:extLst>
              <a:ext uri="{FF2B5EF4-FFF2-40B4-BE49-F238E27FC236}">
                <a16:creationId xmlns:a16="http://schemas.microsoft.com/office/drawing/2014/main" id="{FFB70FDC-ED57-1046-BB5F-1BCC749E32C3}"/>
              </a:ext>
            </a:extLst>
          </p:cNvPr>
          <p:cNvSpPr txBox="1"/>
          <p:nvPr/>
        </p:nvSpPr>
        <p:spPr>
          <a:xfrm>
            <a:off x="6381135" y="1063320"/>
            <a:ext cx="5793964" cy="461665"/>
          </a:xfrm>
          <a:prstGeom prst="rect">
            <a:avLst/>
          </a:prstGeom>
          <a:noFill/>
        </p:spPr>
        <p:txBody>
          <a:bodyPr wrap="square" rtlCol="0" anchor="ctr">
            <a:spAutoFit/>
          </a:bodyPr>
          <a:lstStyle/>
          <a:p>
            <a:pPr algn="ctr"/>
            <a:r>
              <a:rPr lang="en-US" sz="2400" dirty="0">
                <a:solidFill>
                  <a:srgbClr val="0070C0"/>
                </a:solidFill>
              </a:rPr>
              <a:t>Longitudinal Business Database (LBD)</a:t>
            </a:r>
            <a:endParaRPr lang="en-US" i="1" dirty="0">
              <a:latin typeface="Calibri" panose="020F0502020204030204" pitchFamily="34" charset="0"/>
              <a:cs typeface="Times New Roman" panose="02020603050405020304" pitchFamily="18" charset="0"/>
            </a:endParaRPr>
          </a:p>
        </p:txBody>
      </p:sp>
      <p:sp>
        <p:nvSpPr>
          <p:cNvPr id="41" name="TextBox 40">
            <a:extLst>
              <a:ext uri="{FF2B5EF4-FFF2-40B4-BE49-F238E27FC236}">
                <a16:creationId xmlns:a16="http://schemas.microsoft.com/office/drawing/2014/main" id="{C58EDF78-8607-C7D0-4493-CE25FC9B36F7}"/>
              </a:ext>
            </a:extLst>
          </p:cNvPr>
          <p:cNvSpPr txBox="1"/>
          <p:nvPr/>
        </p:nvSpPr>
        <p:spPr>
          <a:xfrm>
            <a:off x="6583311" y="1570456"/>
            <a:ext cx="5766618" cy="2062103"/>
          </a:xfrm>
          <a:prstGeom prst="rect">
            <a:avLst/>
          </a:prstGeom>
          <a:noFill/>
        </p:spPr>
        <p:txBody>
          <a:bodyPr wrap="square" rtlCol="0">
            <a:spAutoFit/>
          </a:bodyPr>
          <a:lstStyle/>
          <a:p>
            <a:r>
              <a:rPr lang="en-US" sz="2200" b="1" dirty="0">
                <a:effectLst/>
                <a:latin typeface="Calibri" panose="020F0502020204030204" pitchFamily="34" charset="0"/>
                <a:ea typeface="Calibri" panose="020F0502020204030204" pitchFamily="34" charset="0"/>
                <a:cs typeface="Times New Roman" panose="02020603050405020304" pitchFamily="18" charset="0"/>
              </a:rPr>
              <a:t>What</a:t>
            </a:r>
            <a:r>
              <a:rPr lang="en-US" sz="2200" dirty="0">
                <a:effectLst/>
                <a:latin typeface="Calibri" panose="020F0502020204030204" pitchFamily="34" charset="0"/>
                <a:ea typeface="Calibri" panose="020F0502020204030204" pitchFamily="34" charset="0"/>
                <a:cs typeface="Times New Roman" panose="02020603050405020304" pitchFamily="18" charset="0"/>
              </a:rPr>
              <a:t>: Links BR establishments over time, </a:t>
            </a:r>
          </a:p>
          <a:p>
            <a:r>
              <a:rPr lang="en-US" sz="2200" dirty="0">
                <a:latin typeface="Calibri" panose="020F0502020204030204" pitchFamily="34" charset="0"/>
                <a:ea typeface="Calibri" panose="020F0502020204030204" pitchFamily="34" charset="0"/>
                <a:cs typeface="Times New Roman" panose="02020603050405020304" pitchFamily="18" charset="0"/>
              </a:rPr>
              <a:t>	</a:t>
            </a:r>
            <a:r>
              <a:rPr lang="en-US" sz="2200" dirty="0">
                <a:effectLst/>
                <a:latin typeface="Calibri" panose="020F0502020204030204" pitchFamily="34" charset="0"/>
                <a:ea typeface="Calibri" panose="020F0502020204030204" pitchFamily="34" charset="0"/>
                <a:cs typeface="Times New Roman" panose="02020603050405020304" pitchFamily="18" charset="0"/>
              </a:rPr>
              <a:t>calculates firm age and size</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r>
              <a:rPr lang="en-US" sz="2200" b="1" dirty="0">
                <a:effectLst/>
                <a:latin typeface="Calibri" panose="020F0502020204030204" pitchFamily="34" charset="0"/>
                <a:ea typeface="Calibri" panose="020F0502020204030204" pitchFamily="34" charset="0"/>
                <a:cs typeface="Times New Roman" panose="02020603050405020304" pitchFamily="18" charset="0"/>
              </a:rPr>
              <a:t>Why</a:t>
            </a:r>
            <a:r>
              <a:rPr lang="en-US" sz="2200" dirty="0">
                <a:effectLst/>
                <a:latin typeface="Calibri" panose="020F0502020204030204" pitchFamily="34" charset="0"/>
                <a:ea typeface="Calibri" panose="020F0502020204030204" pitchFamily="34" charset="0"/>
                <a:cs typeface="Times New Roman" panose="02020603050405020304" pitchFamily="18" charset="0"/>
              </a:rPr>
              <a:t>: Longitudinal dimension for use in </a:t>
            </a:r>
          </a:p>
          <a:p>
            <a:r>
              <a:rPr lang="en-US" sz="2200" dirty="0">
                <a:latin typeface="Calibri" panose="020F0502020204030204" pitchFamily="34" charset="0"/>
                <a:ea typeface="Calibri" panose="020F0502020204030204" pitchFamily="34" charset="0"/>
                <a:cs typeface="Times New Roman" panose="02020603050405020304" pitchFamily="18" charset="0"/>
              </a:rPr>
              <a:t>	</a:t>
            </a:r>
            <a:r>
              <a:rPr lang="en-US" sz="2200" dirty="0">
                <a:effectLst/>
                <a:latin typeface="Calibri" panose="020F0502020204030204" pitchFamily="34" charset="0"/>
                <a:ea typeface="Calibri" panose="020F0502020204030204" pitchFamily="34" charset="0"/>
                <a:cs typeface="Times New Roman" panose="02020603050405020304" pitchFamily="18" charset="0"/>
              </a:rPr>
              <a:t>sampling parameter, measuring </a:t>
            </a:r>
          </a:p>
          <a:p>
            <a:r>
              <a:rPr lang="en-US" sz="2200" dirty="0">
                <a:latin typeface="Calibri" panose="020F0502020204030204" pitchFamily="34" charset="0"/>
                <a:ea typeface="Calibri" panose="020F0502020204030204" pitchFamily="34" charset="0"/>
                <a:cs typeface="Times New Roman" panose="02020603050405020304" pitchFamily="18" charset="0"/>
              </a:rPr>
              <a:t>	</a:t>
            </a:r>
            <a:r>
              <a:rPr lang="en-US" sz="2200" dirty="0">
                <a:effectLst/>
                <a:latin typeface="Calibri" panose="020F0502020204030204" pitchFamily="34" charset="0"/>
                <a:ea typeface="Calibri" panose="020F0502020204030204" pitchFamily="34" charset="0"/>
                <a:cs typeface="Times New Roman" panose="02020603050405020304" pitchFamily="18" charset="0"/>
              </a:rPr>
              <a:t>business dynamism</a:t>
            </a:r>
          </a:p>
          <a:p>
            <a:pPr algn="ctr"/>
            <a:endParaRPr lang="en-US" i="1" dirty="0">
              <a:latin typeface="Calibri" panose="020F0502020204030204" pitchFamily="34" charset="0"/>
              <a:cs typeface="Times New Roman" panose="02020603050405020304" pitchFamily="18" charset="0"/>
            </a:endParaRPr>
          </a:p>
        </p:txBody>
      </p:sp>
      <p:sp>
        <p:nvSpPr>
          <p:cNvPr id="42" name="TextBox 41">
            <a:extLst>
              <a:ext uri="{FF2B5EF4-FFF2-40B4-BE49-F238E27FC236}">
                <a16:creationId xmlns:a16="http://schemas.microsoft.com/office/drawing/2014/main" id="{C366866B-946D-269B-5A0F-6F8A7F36370D}"/>
              </a:ext>
            </a:extLst>
          </p:cNvPr>
          <p:cNvSpPr txBox="1"/>
          <p:nvPr/>
        </p:nvSpPr>
        <p:spPr>
          <a:xfrm>
            <a:off x="-16282" y="1093256"/>
            <a:ext cx="5793965" cy="461665"/>
          </a:xfrm>
          <a:prstGeom prst="rect">
            <a:avLst/>
          </a:prstGeom>
          <a:noFill/>
        </p:spPr>
        <p:txBody>
          <a:bodyPr wrap="square" rtlCol="0" anchor="ctr">
            <a:spAutoFit/>
          </a:bodyPr>
          <a:lstStyle/>
          <a:p>
            <a:pPr algn="ctr"/>
            <a:r>
              <a:rPr lang="en-US" sz="2400" dirty="0">
                <a:solidFill>
                  <a:srgbClr val="0070C0"/>
                </a:solidFill>
              </a:rPr>
              <a:t>Point-of-sale data provided by Third Party*</a:t>
            </a:r>
            <a:endParaRPr lang="en-US" i="1" dirty="0">
              <a:latin typeface="Calibri" panose="020F0502020204030204" pitchFamily="34" charset="0"/>
              <a:cs typeface="Times New Roman" panose="02020603050405020304" pitchFamily="18" charset="0"/>
            </a:endParaRPr>
          </a:p>
        </p:txBody>
      </p:sp>
      <p:sp>
        <p:nvSpPr>
          <p:cNvPr id="43" name="TextBox 42">
            <a:extLst>
              <a:ext uri="{FF2B5EF4-FFF2-40B4-BE49-F238E27FC236}">
                <a16:creationId xmlns:a16="http://schemas.microsoft.com/office/drawing/2014/main" id="{ADAD2D11-271D-360C-50CE-8F27EE2EE7F0}"/>
              </a:ext>
            </a:extLst>
          </p:cNvPr>
          <p:cNvSpPr txBox="1"/>
          <p:nvPr/>
        </p:nvSpPr>
        <p:spPr>
          <a:xfrm>
            <a:off x="236592" y="1573014"/>
            <a:ext cx="5942368" cy="2062103"/>
          </a:xfrm>
          <a:prstGeom prst="rect">
            <a:avLst/>
          </a:prstGeom>
          <a:noFill/>
        </p:spPr>
        <p:txBody>
          <a:bodyPr wrap="square" rtlCol="0">
            <a:spAutoFit/>
          </a:bodyPr>
          <a:lstStyle/>
          <a:p>
            <a:r>
              <a:rPr lang="en-US" sz="2200" b="1" dirty="0">
                <a:effectLst/>
                <a:latin typeface="Calibri" panose="020F0502020204030204" pitchFamily="34" charset="0"/>
                <a:ea typeface="Calibri" panose="020F0502020204030204" pitchFamily="34" charset="0"/>
                <a:cs typeface="Times New Roman" panose="02020603050405020304" pitchFamily="18" charset="0"/>
              </a:rPr>
              <a:t>What</a:t>
            </a:r>
            <a:r>
              <a:rPr lang="en-US" sz="2200" dirty="0">
                <a:effectLst/>
                <a:latin typeface="Calibri" panose="020F0502020204030204" pitchFamily="34" charset="0"/>
                <a:ea typeface="Calibri" panose="020F0502020204030204" pitchFamily="34" charset="0"/>
                <a:cs typeface="Times New Roman" panose="02020603050405020304" pitchFamily="18" charset="0"/>
              </a:rPr>
              <a:t>: Monthly credit card transactions        	aggregated to the product level for select 	retailers</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r>
              <a:rPr lang="en-US" sz="2200" b="1" dirty="0">
                <a:effectLst/>
                <a:latin typeface="Calibri" panose="020F0502020204030204" pitchFamily="34" charset="0"/>
                <a:ea typeface="Calibri" panose="020F0502020204030204" pitchFamily="34" charset="0"/>
                <a:cs typeface="Times New Roman" panose="02020603050405020304" pitchFamily="18" charset="0"/>
              </a:rPr>
              <a:t>Why</a:t>
            </a:r>
            <a:r>
              <a:rPr lang="en-US" sz="2200" dirty="0">
                <a:effectLst/>
                <a:latin typeface="Calibri" panose="020F0502020204030204" pitchFamily="34" charset="0"/>
                <a:ea typeface="Calibri" panose="020F0502020204030204" pitchFamily="34" charset="0"/>
                <a:cs typeface="Times New Roman" panose="02020603050405020304" pitchFamily="18" charset="0"/>
              </a:rPr>
              <a:t>: Timeliness of data (more current than BR), 	new level of granularity</a:t>
            </a:r>
          </a:p>
          <a:p>
            <a:pPr algn="ctr"/>
            <a:endParaRPr lang="en-US" i="1" dirty="0">
              <a:latin typeface="Calibri" panose="020F0502020204030204" pitchFamily="34" charset="0"/>
              <a:cs typeface="Times New Roman" panose="02020603050405020304" pitchFamily="18" charset="0"/>
            </a:endParaRPr>
          </a:p>
        </p:txBody>
      </p:sp>
      <p:sp>
        <p:nvSpPr>
          <p:cNvPr id="44" name="TextBox 43">
            <a:extLst>
              <a:ext uri="{FF2B5EF4-FFF2-40B4-BE49-F238E27FC236}">
                <a16:creationId xmlns:a16="http://schemas.microsoft.com/office/drawing/2014/main" id="{C018FFC3-A2E7-4CB4-4D31-ACD57C9AF3FD}"/>
              </a:ext>
            </a:extLst>
          </p:cNvPr>
          <p:cNvSpPr txBox="1"/>
          <p:nvPr/>
        </p:nvSpPr>
        <p:spPr>
          <a:xfrm>
            <a:off x="16900" y="3548164"/>
            <a:ext cx="6617109" cy="461665"/>
          </a:xfrm>
          <a:prstGeom prst="rect">
            <a:avLst/>
          </a:prstGeom>
          <a:noFill/>
        </p:spPr>
        <p:txBody>
          <a:bodyPr wrap="square" rtlCol="0">
            <a:spAutoFit/>
          </a:bodyPr>
          <a:lstStyle/>
          <a:p>
            <a:r>
              <a:rPr lang="en-US" sz="2400" dirty="0">
                <a:solidFill>
                  <a:srgbClr val="0070C0"/>
                </a:solidFill>
                <a:latin typeface="Calibri" panose="020F0502020204030204" pitchFamily="34" charset="0"/>
                <a:cs typeface="Times New Roman" panose="02020603050405020304" pitchFamily="18" charset="0"/>
              </a:rPr>
              <a:t>Non-Employer Statistics by Demographics (NES-D)</a:t>
            </a:r>
            <a:endParaRPr lang="en-US" dirty="0">
              <a:latin typeface="Calibri" panose="020F0502020204030204" pitchFamily="34" charset="0"/>
              <a:cs typeface="Times New Roman" panose="02020603050405020304" pitchFamily="18" charset="0"/>
            </a:endParaRPr>
          </a:p>
        </p:txBody>
      </p:sp>
      <p:sp>
        <p:nvSpPr>
          <p:cNvPr id="45" name="TextBox 44">
            <a:extLst>
              <a:ext uri="{FF2B5EF4-FFF2-40B4-BE49-F238E27FC236}">
                <a16:creationId xmlns:a16="http://schemas.microsoft.com/office/drawing/2014/main" id="{437647B6-9418-9311-BE09-004A8B92490D}"/>
              </a:ext>
            </a:extLst>
          </p:cNvPr>
          <p:cNvSpPr txBox="1"/>
          <p:nvPr/>
        </p:nvSpPr>
        <p:spPr>
          <a:xfrm>
            <a:off x="185894" y="4065720"/>
            <a:ext cx="5942368" cy="1785104"/>
          </a:xfrm>
          <a:prstGeom prst="rect">
            <a:avLst/>
          </a:prstGeom>
          <a:noFill/>
        </p:spPr>
        <p:txBody>
          <a:bodyPr wrap="square" rtlCol="0">
            <a:spAutoFit/>
          </a:bodyPr>
          <a:lstStyle/>
          <a:p>
            <a:r>
              <a:rPr lang="en-US" sz="2200" b="1" dirty="0">
                <a:effectLst/>
                <a:latin typeface="Calibri" panose="020F0502020204030204" pitchFamily="34" charset="0"/>
                <a:ea typeface="Calibri" panose="020F0502020204030204" pitchFamily="34" charset="0"/>
                <a:cs typeface="Times New Roman" panose="02020603050405020304" pitchFamily="18" charset="0"/>
              </a:rPr>
              <a:t>What</a:t>
            </a:r>
            <a:r>
              <a:rPr lang="en-US" sz="2200" dirty="0">
                <a:effectLst/>
                <a:latin typeface="Calibri" panose="020F0502020204030204" pitchFamily="34" charset="0"/>
                <a:ea typeface="Calibri" panose="020F0502020204030204" pitchFamily="34" charset="0"/>
                <a:cs typeface="Times New Roman" panose="02020603050405020304" pitchFamily="18" charset="0"/>
              </a:rPr>
              <a:t>: Administrative data product assigning 	</a:t>
            </a:r>
            <a:r>
              <a:rPr lang="en-US" sz="2200" dirty="0">
                <a:latin typeface="Calibri" panose="020F0502020204030204" pitchFamily="34" charset="0"/>
                <a:ea typeface="Calibri" panose="020F0502020204030204" pitchFamily="34" charset="0"/>
                <a:cs typeface="Times New Roman" panose="02020603050405020304" pitchFamily="18" charset="0"/>
              </a:rPr>
              <a:t>business </a:t>
            </a:r>
            <a:r>
              <a:rPr lang="en-US" sz="2200" dirty="0">
                <a:effectLst/>
                <a:latin typeface="Calibri" panose="020F0502020204030204" pitchFamily="34" charset="0"/>
                <a:ea typeface="Calibri" panose="020F0502020204030204" pitchFamily="34" charset="0"/>
                <a:cs typeface="Times New Roman" panose="02020603050405020304" pitchFamily="18" charset="0"/>
              </a:rPr>
              <a:t>level demographic characteristics 	to non-employer companies</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r>
              <a:rPr lang="en-US" sz="2200" b="1" dirty="0">
                <a:effectLst/>
                <a:latin typeface="Calibri" panose="020F0502020204030204" pitchFamily="34" charset="0"/>
                <a:ea typeface="Calibri" panose="020F0502020204030204" pitchFamily="34" charset="0"/>
                <a:cs typeface="Times New Roman" panose="02020603050405020304" pitchFamily="18" charset="0"/>
              </a:rPr>
              <a:t>Why</a:t>
            </a:r>
            <a:r>
              <a:rPr lang="en-US" sz="2200" dirty="0">
                <a:effectLst/>
                <a:latin typeface="Calibri" panose="020F0502020204030204" pitchFamily="34" charset="0"/>
                <a:ea typeface="Calibri" panose="020F0502020204030204" pitchFamily="34" charset="0"/>
                <a:cs typeface="Times New Roman" panose="02020603050405020304" pitchFamily="18" charset="0"/>
              </a:rPr>
              <a:t>: Demographic dimension to business data,</a:t>
            </a:r>
          </a:p>
          <a:p>
            <a:r>
              <a:rPr lang="en-US" sz="2200" dirty="0">
                <a:latin typeface="Calibri" panose="020F0502020204030204" pitchFamily="34" charset="0"/>
                <a:cs typeface="Times New Roman" panose="02020603050405020304" pitchFamily="18" charset="0"/>
              </a:rPr>
              <a:t>	Linking mechanism to Demographic Frame</a:t>
            </a:r>
            <a:endParaRPr lang="en-US" dirty="0">
              <a:latin typeface="Calibri" panose="020F0502020204030204" pitchFamily="34" charset="0"/>
              <a:cs typeface="Times New Roman" panose="02020603050405020304" pitchFamily="18" charset="0"/>
            </a:endParaRPr>
          </a:p>
        </p:txBody>
      </p:sp>
      <p:sp>
        <p:nvSpPr>
          <p:cNvPr id="46" name="TextBox 45">
            <a:extLst>
              <a:ext uri="{FF2B5EF4-FFF2-40B4-BE49-F238E27FC236}">
                <a16:creationId xmlns:a16="http://schemas.microsoft.com/office/drawing/2014/main" id="{AE108F87-C3C5-434B-A44E-8E51303923F2}"/>
              </a:ext>
            </a:extLst>
          </p:cNvPr>
          <p:cNvSpPr txBox="1"/>
          <p:nvPr/>
        </p:nvSpPr>
        <p:spPr>
          <a:xfrm>
            <a:off x="7829242" y="6232700"/>
            <a:ext cx="3128810" cy="523220"/>
          </a:xfrm>
          <a:prstGeom prst="rect">
            <a:avLst/>
          </a:prstGeom>
          <a:noFill/>
        </p:spPr>
        <p:txBody>
          <a:bodyPr wrap="square" rtlCol="0">
            <a:spAutoFit/>
          </a:bodyPr>
          <a:lstStyle/>
          <a:p>
            <a:r>
              <a:rPr lang="en-US" sz="1400" dirty="0"/>
              <a:t>*Data purchased from </a:t>
            </a:r>
            <a:r>
              <a:rPr lang="en-US" sz="1400" dirty="0" err="1"/>
              <a:t>Circana</a:t>
            </a:r>
            <a:r>
              <a:rPr lang="en-US" sz="1400" dirty="0"/>
              <a:t>, a private sector market research company</a:t>
            </a:r>
          </a:p>
        </p:txBody>
      </p:sp>
    </p:spTree>
    <p:extLst>
      <p:ext uri="{BB962C8B-B14F-4D97-AF65-F5344CB8AC3E}">
        <p14:creationId xmlns:p14="http://schemas.microsoft.com/office/powerpoint/2010/main" val="803133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39" grpId="0"/>
      <p:bldP spid="40" grpId="0"/>
      <p:bldP spid="41" grpId="0"/>
      <p:bldP spid="42" grpId="0"/>
      <p:bldP spid="43" grpId="0"/>
      <p:bldP spid="44" grpId="0"/>
      <p:bldP spid="4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93F6A-0534-FCE9-D85D-38E58E9581BE}"/>
              </a:ext>
            </a:extLst>
          </p:cNvPr>
          <p:cNvSpPr>
            <a:spLocks noGrp="1"/>
          </p:cNvSpPr>
          <p:nvPr>
            <p:ph type="title"/>
          </p:nvPr>
        </p:nvSpPr>
        <p:spPr>
          <a:xfrm>
            <a:off x="-1" y="17628"/>
            <a:ext cx="12160045" cy="1325563"/>
          </a:xfrm>
        </p:spPr>
        <p:txBody>
          <a:bodyPr/>
          <a:lstStyle/>
          <a:p>
            <a:pPr algn="ctr"/>
            <a:r>
              <a:rPr lang="en-US" dirty="0"/>
              <a:t>Develop Methodology</a:t>
            </a:r>
          </a:p>
        </p:txBody>
      </p:sp>
      <p:sp>
        <p:nvSpPr>
          <p:cNvPr id="5" name="Slide Number Placeholder 4">
            <a:extLst>
              <a:ext uri="{FF2B5EF4-FFF2-40B4-BE49-F238E27FC236}">
                <a16:creationId xmlns:a16="http://schemas.microsoft.com/office/drawing/2014/main" id="{830ED1E4-73F7-8CAA-4D29-DC58FEB6255A}"/>
              </a:ext>
            </a:extLst>
          </p:cNvPr>
          <p:cNvSpPr>
            <a:spLocks noGrp="1"/>
          </p:cNvSpPr>
          <p:nvPr>
            <p:ph type="sldNum" sz="quarter" idx="12"/>
          </p:nvPr>
        </p:nvSpPr>
        <p:spPr/>
        <p:txBody>
          <a:bodyPr/>
          <a:lstStyle/>
          <a:p>
            <a:fld id="{9C658748-2B26-4E3C-915E-57E09821524E}" type="slidenum">
              <a:rPr lang="en-US" smtClean="0"/>
              <a:t>12</a:t>
            </a:fld>
            <a:endParaRPr lang="en-US"/>
          </a:p>
        </p:txBody>
      </p:sp>
      <p:graphicFrame>
        <p:nvGraphicFramePr>
          <p:cNvPr id="7" name="Diagram 6">
            <a:extLst>
              <a:ext uri="{FF2B5EF4-FFF2-40B4-BE49-F238E27FC236}">
                <a16:creationId xmlns:a16="http://schemas.microsoft.com/office/drawing/2014/main" id="{A9241C1C-4CD3-CE79-D2A4-171C05E79564}"/>
              </a:ext>
            </a:extLst>
          </p:cNvPr>
          <p:cNvGraphicFramePr/>
          <p:nvPr>
            <p:extLst>
              <p:ext uri="{D42A27DB-BD31-4B8C-83A1-F6EECF244321}">
                <p14:modId xmlns:p14="http://schemas.microsoft.com/office/powerpoint/2010/main" val="2698012868"/>
              </p:ext>
            </p:extLst>
          </p:nvPr>
        </p:nvGraphicFramePr>
        <p:xfrm>
          <a:off x="838201" y="1225203"/>
          <a:ext cx="10913806" cy="51311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 name="TextBox 11">
            <a:extLst>
              <a:ext uri="{FF2B5EF4-FFF2-40B4-BE49-F238E27FC236}">
                <a16:creationId xmlns:a16="http://schemas.microsoft.com/office/drawing/2014/main" id="{E926F0A9-F27A-9B06-AF8A-43F05ABC423F}"/>
              </a:ext>
            </a:extLst>
          </p:cNvPr>
          <p:cNvSpPr txBox="1"/>
          <p:nvPr/>
        </p:nvSpPr>
        <p:spPr>
          <a:xfrm>
            <a:off x="430164" y="2000440"/>
            <a:ext cx="1713271" cy="1384995"/>
          </a:xfrm>
          <a:prstGeom prst="rect">
            <a:avLst/>
          </a:prstGeom>
          <a:noFill/>
        </p:spPr>
        <p:txBody>
          <a:bodyPr wrap="square" rtlCol="0">
            <a:spAutoFit/>
          </a:bodyPr>
          <a:lstStyle/>
          <a:p>
            <a:r>
              <a:rPr lang="en-US" sz="2800" b="1" dirty="0">
                <a:solidFill>
                  <a:schemeClr val="accent1">
                    <a:lumMod val="20000"/>
                    <a:lumOff val="80000"/>
                  </a:schemeClr>
                </a:solidFill>
              </a:rPr>
              <a:t>123=123</a:t>
            </a:r>
          </a:p>
          <a:p>
            <a:r>
              <a:rPr lang="en-US" sz="2800" b="1" dirty="0">
                <a:solidFill>
                  <a:schemeClr val="accent1">
                    <a:lumMod val="20000"/>
                    <a:lumOff val="80000"/>
                  </a:schemeClr>
                </a:solidFill>
              </a:rPr>
              <a:t>ABC=ABC</a:t>
            </a:r>
          </a:p>
          <a:p>
            <a:r>
              <a:rPr lang="en-US" sz="2800" b="1" dirty="0">
                <a:solidFill>
                  <a:schemeClr val="accent1">
                    <a:lumMod val="20000"/>
                    <a:lumOff val="80000"/>
                  </a:schemeClr>
                </a:solidFill>
              </a:rPr>
              <a:t>5XY=5XY</a:t>
            </a:r>
          </a:p>
        </p:txBody>
      </p:sp>
    </p:spTree>
    <p:extLst>
      <p:ext uri="{BB962C8B-B14F-4D97-AF65-F5344CB8AC3E}">
        <p14:creationId xmlns:p14="http://schemas.microsoft.com/office/powerpoint/2010/main" val="35336559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93F6A-0534-FCE9-D85D-38E58E9581BE}"/>
              </a:ext>
            </a:extLst>
          </p:cNvPr>
          <p:cNvSpPr>
            <a:spLocks noGrp="1"/>
          </p:cNvSpPr>
          <p:nvPr>
            <p:ph type="title"/>
          </p:nvPr>
        </p:nvSpPr>
        <p:spPr>
          <a:xfrm>
            <a:off x="0" y="217940"/>
            <a:ext cx="12192000" cy="732146"/>
          </a:xfrm>
        </p:spPr>
        <p:txBody>
          <a:bodyPr>
            <a:normAutofit/>
          </a:bodyPr>
          <a:lstStyle/>
          <a:p>
            <a:pPr algn="ctr"/>
            <a:r>
              <a:rPr lang="en-US" dirty="0"/>
              <a:t>Apply Methodology</a:t>
            </a:r>
          </a:p>
        </p:txBody>
      </p:sp>
      <p:sp>
        <p:nvSpPr>
          <p:cNvPr id="5" name="Slide Number Placeholder 4">
            <a:extLst>
              <a:ext uri="{FF2B5EF4-FFF2-40B4-BE49-F238E27FC236}">
                <a16:creationId xmlns:a16="http://schemas.microsoft.com/office/drawing/2014/main" id="{830ED1E4-73F7-8CAA-4D29-DC58FEB6255A}"/>
              </a:ext>
            </a:extLst>
          </p:cNvPr>
          <p:cNvSpPr>
            <a:spLocks noGrp="1"/>
          </p:cNvSpPr>
          <p:nvPr>
            <p:ph type="sldNum" sz="quarter" idx="12"/>
          </p:nvPr>
        </p:nvSpPr>
        <p:spPr/>
        <p:txBody>
          <a:bodyPr/>
          <a:lstStyle/>
          <a:p>
            <a:fld id="{9C658748-2B26-4E3C-915E-57E09821524E}" type="slidenum">
              <a:rPr lang="en-US" smtClean="0"/>
              <a:t>13</a:t>
            </a:fld>
            <a:endParaRPr lang="en-US" dirty="0"/>
          </a:p>
        </p:txBody>
      </p:sp>
      <p:sp>
        <p:nvSpPr>
          <p:cNvPr id="14" name="TextBox 13">
            <a:extLst>
              <a:ext uri="{FF2B5EF4-FFF2-40B4-BE49-F238E27FC236}">
                <a16:creationId xmlns:a16="http://schemas.microsoft.com/office/drawing/2014/main" id="{EB692E49-7594-F3A2-E132-27299BF52F4B}"/>
              </a:ext>
            </a:extLst>
          </p:cNvPr>
          <p:cNvSpPr txBox="1"/>
          <p:nvPr/>
        </p:nvSpPr>
        <p:spPr>
          <a:xfrm>
            <a:off x="6041922" y="3572722"/>
            <a:ext cx="6364236" cy="523220"/>
          </a:xfrm>
          <a:prstGeom prst="rect">
            <a:avLst/>
          </a:prstGeom>
          <a:noFill/>
        </p:spPr>
        <p:txBody>
          <a:bodyPr wrap="square" rtlCol="0">
            <a:spAutoFit/>
          </a:bodyPr>
          <a:lstStyle/>
          <a:p>
            <a:pPr algn="ctr"/>
            <a:r>
              <a:rPr lang="en-US" sz="2400" dirty="0">
                <a:solidFill>
                  <a:srgbClr val="0070C0"/>
                </a:solidFill>
              </a:rPr>
              <a:t>Governments Master Address File (GMAF</a:t>
            </a:r>
            <a:r>
              <a:rPr lang="en-US" sz="2800" dirty="0">
                <a:solidFill>
                  <a:srgbClr val="0070C0"/>
                </a:solidFill>
              </a:rPr>
              <a:t>)</a:t>
            </a:r>
            <a:endParaRPr lang="en-US" i="1" dirty="0">
              <a:latin typeface="Calibri" panose="020F0502020204030204" pitchFamily="34" charset="0"/>
              <a:cs typeface="Times New Roman" panose="02020603050405020304" pitchFamily="18" charset="0"/>
            </a:endParaRPr>
          </a:p>
        </p:txBody>
      </p:sp>
      <p:cxnSp>
        <p:nvCxnSpPr>
          <p:cNvPr id="32" name="Straight Connector 31">
            <a:extLst>
              <a:ext uri="{FF2B5EF4-FFF2-40B4-BE49-F238E27FC236}">
                <a16:creationId xmlns:a16="http://schemas.microsoft.com/office/drawing/2014/main" id="{E147A011-6FBD-99C5-E07C-E5B7D91DEC05}"/>
              </a:ext>
            </a:extLst>
          </p:cNvPr>
          <p:cNvCxnSpPr>
            <a:cxnSpLocks/>
            <a:stCxn id="40" idx="1"/>
          </p:cNvCxnSpPr>
          <p:nvPr/>
        </p:nvCxnSpPr>
        <p:spPr>
          <a:xfrm>
            <a:off x="6381135" y="1294153"/>
            <a:ext cx="0" cy="4556671"/>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66DDDE58-71AA-48A4-C320-72D78D6006B4}"/>
              </a:ext>
            </a:extLst>
          </p:cNvPr>
          <p:cNvCxnSpPr/>
          <p:nvPr/>
        </p:nvCxnSpPr>
        <p:spPr>
          <a:xfrm>
            <a:off x="103239" y="3429000"/>
            <a:ext cx="11830662" cy="0"/>
          </a:xfrm>
          <a:prstGeom prst="line">
            <a:avLst/>
          </a:prstGeom>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F7F2B331-5E78-6A46-40A4-F7836EFC6F9B}"/>
              </a:ext>
            </a:extLst>
          </p:cNvPr>
          <p:cNvSpPr txBox="1"/>
          <p:nvPr/>
        </p:nvSpPr>
        <p:spPr>
          <a:xfrm>
            <a:off x="6463790" y="4193976"/>
            <a:ext cx="5942368" cy="1785104"/>
          </a:xfrm>
          <a:prstGeom prst="rect">
            <a:avLst/>
          </a:prstGeom>
          <a:noFill/>
        </p:spPr>
        <p:txBody>
          <a:bodyPr wrap="square" rtlCol="0">
            <a:spAutoFit/>
          </a:bodyPr>
          <a:lstStyle/>
          <a:p>
            <a:r>
              <a:rPr lang="en-US" sz="2200" b="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What</a:t>
            </a:r>
            <a:r>
              <a:rPr lang="en-US" sz="22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 List of state &amp; local governments, and </a:t>
            </a:r>
          </a:p>
          <a:p>
            <a:r>
              <a:rPr lang="en-US" sz="2200" dirty="0">
                <a:solidFill>
                  <a:schemeClr val="bg2"/>
                </a:solidFill>
                <a:latin typeface="Calibri" panose="020F0502020204030204" pitchFamily="34" charset="0"/>
                <a:ea typeface="Calibri" panose="020F0502020204030204" pitchFamily="34" charset="0"/>
                <a:cs typeface="Times New Roman" panose="02020603050405020304" pitchFamily="18" charset="0"/>
              </a:rPr>
              <a:t>	</a:t>
            </a:r>
            <a:r>
              <a:rPr lang="en-US" sz="22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core attributes </a:t>
            </a:r>
            <a:endParaRPr lang="en-US" sz="2200" dirty="0">
              <a:solidFill>
                <a:schemeClr val="bg2"/>
              </a:solidFill>
              <a:latin typeface="Calibri" panose="020F0502020204030204" pitchFamily="34" charset="0"/>
              <a:ea typeface="Calibri" panose="020F0502020204030204" pitchFamily="34" charset="0"/>
              <a:cs typeface="Times New Roman" panose="02020603050405020304" pitchFamily="18" charset="0"/>
            </a:endParaRPr>
          </a:p>
          <a:p>
            <a:r>
              <a:rPr lang="en-US" sz="2200" b="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Why</a:t>
            </a:r>
            <a:r>
              <a:rPr lang="en-US" sz="22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 Known overlap with BR, share/validate	coverage, classification, financial data </a:t>
            </a:r>
          </a:p>
          <a:p>
            <a:r>
              <a:rPr lang="en-US" sz="2200" dirty="0">
                <a:solidFill>
                  <a:schemeClr val="bg2"/>
                </a:solidFill>
                <a:latin typeface="Calibri" panose="020F0502020204030204" pitchFamily="34" charset="0"/>
                <a:ea typeface="Calibri" panose="020F0502020204030204" pitchFamily="34" charset="0"/>
                <a:cs typeface="Times New Roman" panose="02020603050405020304" pitchFamily="18" charset="0"/>
              </a:rPr>
              <a:t>	</a:t>
            </a:r>
            <a:r>
              <a:rPr lang="en-US" sz="22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and contact information</a:t>
            </a:r>
          </a:p>
        </p:txBody>
      </p:sp>
      <p:sp>
        <p:nvSpPr>
          <p:cNvPr id="40" name="TextBox 39">
            <a:extLst>
              <a:ext uri="{FF2B5EF4-FFF2-40B4-BE49-F238E27FC236}">
                <a16:creationId xmlns:a16="http://schemas.microsoft.com/office/drawing/2014/main" id="{FFB70FDC-ED57-1046-BB5F-1BCC749E32C3}"/>
              </a:ext>
            </a:extLst>
          </p:cNvPr>
          <p:cNvSpPr txBox="1"/>
          <p:nvPr/>
        </p:nvSpPr>
        <p:spPr>
          <a:xfrm>
            <a:off x="6381135" y="1063320"/>
            <a:ext cx="5793964" cy="461665"/>
          </a:xfrm>
          <a:prstGeom prst="rect">
            <a:avLst/>
          </a:prstGeom>
          <a:noFill/>
        </p:spPr>
        <p:txBody>
          <a:bodyPr wrap="square" rtlCol="0" anchor="ctr">
            <a:spAutoFit/>
          </a:bodyPr>
          <a:lstStyle/>
          <a:p>
            <a:pPr algn="ctr"/>
            <a:r>
              <a:rPr lang="en-US" sz="2400" dirty="0">
                <a:solidFill>
                  <a:srgbClr val="0070C0"/>
                </a:solidFill>
              </a:rPr>
              <a:t>Longitudinal Business Database (LBD)</a:t>
            </a:r>
            <a:endParaRPr lang="en-US" i="1" dirty="0">
              <a:latin typeface="Calibri" panose="020F0502020204030204" pitchFamily="34" charset="0"/>
              <a:cs typeface="Times New Roman" panose="02020603050405020304" pitchFamily="18" charset="0"/>
            </a:endParaRPr>
          </a:p>
        </p:txBody>
      </p:sp>
      <p:sp>
        <p:nvSpPr>
          <p:cNvPr id="41" name="TextBox 40">
            <a:extLst>
              <a:ext uri="{FF2B5EF4-FFF2-40B4-BE49-F238E27FC236}">
                <a16:creationId xmlns:a16="http://schemas.microsoft.com/office/drawing/2014/main" id="{C58EDF78-8607-C7D0-4493-CE25FC9B36F7}"/>
              </a:ext>
            </a:extLst>
          </p:cNvPr>
          <p:cNvSpPr txBox="1"/>
          <p:nvPr/>
        </p:nvSpPr>
        <p:spPr>
          <a:xfrm>
            <a:off x="6583311" y="1570456"/>
            <a:ext cx="5766618" cy="2062103"/>
          </a:xfrm>
          <a:prstGeom prst="rect">
            <a:avLst/>
          </a:prstGeom>
          <a:noFill/>
        </p:spPr>
        <p:txBody>
          <a:bodyPr wrap="square" rtlCol="0">
            <a:spAutoFit/>
          </a:bodyPr>
          <a:lstStyle/>
          <a:p>
            <a:r>
              <a:rPr lang="en-US" sz="2200" b="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What</a:t>
            </a:r>
            <a:r>
              <a:rPr lang="en-US" sz="22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 Links BR establishments over time, </a:t>
            </a:r>
          </a:p>
          <a:p>
            <a:r>
              <a:rPr lang="en-US" sz="2200" dirty="0">
                <a:solidFill>
                  <a:schemeClr val="bg2"/>
                </a:solidFill>
                <a:latin typeface="Calibri" panose="020F0502020204030204" pitchFamily="34" charset="0"/>
                <a:ea typeface="Calibri" panose="020F0502020204030204" pitchFamily="34" charset="0"/>
                <a:cs typeface="Times New Roman" panose="02020603050405020304" pitchFamily="18" charset="0"/>
              </a:rPr>
              <a:t>	</a:t>
            </a:r>
            <a:r>
              <a:rPr lang="en-US" sz="22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calculates firm age and size</a:t>
            </a:r>
            <a:endParaRPr lang="en-US" sz="2200" dirty="0">
              <a:solidFill>
                <a:schemeClr val="bg2"/>
              </a:solidFill>
              <a:latin typeface="Calibri" panose="020F0502020204030204" pitchFamily="34" charset="0"/>
              <a:ea typeface="Calibri" panose="020F0502020204030204" pitchFamily="34" charset="0"/>
              <a:cs typeface="Times New Roman" panose="02020603050405020304" pitchFamily="18" charset="0"/>
            </a:endParaRPr>
          </a:p>
          <a:p>
            <a:r>
              <a:rPr lang="en-US" sz="2200" b="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Why</a:t>
            </a:r>
            <a:r>
              <a:rPr lang="en-US" sz="22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 Longitudinal dimension for use in </a:t>
            </a:r>
          </a:p>
          <a:p>
            <a:r>
              <a:rPr lang="en-US" sz="2200" dirty="0">
                <a:solidFill>
                  <a:schemeClr val="bg2"/>
                </a:solidFill>
                <a:latin typeface="Calibri" panose="020F0502020204030204" pitchFamily="34" charset="0"/>
                <a:ea typeface="Calibri" panose="020F0502020204030204" pitchFamily="34" charset="0"/>
                <a:cs typeface="Times New Roman" panose="02020603050405020304" pitchFamily="18" charset="0"/>
              </a:rPr>
              <a:t>	</a:t>
            </a:r>
            <a:r>
              <a:rPr lang="en-US" sz="22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sampling parameter, measuring </a:t>
            </a:r>
          </a:p>
          <a:p>
            <a:r>
              <a:rPr lang="en-US" sz="2200" dirty="0">
                <a:solidFill>
                  <a:schemeClr val="bg2"/>
                </a:solidFill>
                <a:latin typeface="Calibri" panose="020F0502020204030204" pitchFamily="34" charset="0"/>
                <a:ea typeface="Calibri" panose="020F0502020204030204" pitchFamily="34" charset="0"/>
                <a:cs typeface="Times New Roman" panose="02020603050405020304" pitchFamily="18" charset="0"/>
              </a:rPr>
              <a:t>	</a:t>
            </a:r>
            <a:r>
              <a:rPr lang="en-US" sz="22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business dynamism</a:t>
            </a:r>
          </a:p>
          <a:p>
            <a:pPr algn="ctr"/>
            <a:endParaRPr lang="en-US" i="1" dirty="0">
              <a:solidFill>
                <a:schemeClr val="bg2"/>
              </a:solidFill>
              <a:latin typeface="Calibri" panose="020F0502020204030204" pitchFamily="34" charset="0"/>
              <a:cs typeface="Times New Roman" panose="02020603050405020304" pitchFamily="18" charset="0"/>
            </a:endParaRPr>
          </a:p>
        </p:txBody>
      </p:sp>
      <p:sp>
        <p:nvSpPr>
          <p:cNvPr id="42" name="TextBox 41">
            <a:extLst>
              <a:ext uri="{FF2B5EF4-FFF2-40B4-BE49-F238E27FC236}">
                <a16:creationId xmlns:a16="http://schemas.microsoft.com/office/drawing/2014/main" id="{C366866B-946D-269B-5A0F-6F8A7F36370D}"/>
              </a:ext>
            </a:extLst>
          </p:cNvPr>
          <p:cNvSpPr txBox="1"/>
          <p:nvPr/>
        </p:nvSpPr>
        <p:spPr>
          <a:xfrm>
            <a:off x="-16282" y="1093256"/>
            <a:ext cx="5793965" cy="461665"/>
          </a:xfrm>
          <a:prstGeom prst="rect">
            <a:avLst/>
          </a:prstGeom>
          <a:noFill/>
        </p:spPr>
        <p:txBody>
          <a:bodyPr wrap="square" rtlCol="0" anchor="ctr">
            <a:spAutoFit/>
          </a:bodyPr>
          <a:lstStyle/>
          <a:p>
            <a:pPr algn="ctr"/>
            <a:r>
              <a:rPr lang="en-US" sz="2400" dirty="0">
                <a:solidFill>
                  <a:srgbClr val="0070C0"/>
                </a:solidFill>
              </a:rPr>
              <a:t>Point-of-sale data provided by Third Party*</a:t>
            </a:r>
            <a:endParaRPr lang="en-US" i="1" dirty="0">
              <a:latin typeface="Calibri" panose="020F0502020204030204" pitchFamily="34" charset="0"/>
              <a:cs typeface="Times New Roman" panose="02020603050405020304" pitchFamily="18" charset="0"/>
            </a:endParaRPr>
          </a:p>
        </p:txBody>
      </p:sp>
      <p:sp>
        <p:nvSpPr>
          <p:cNvPr id="43" name="TextBox 42">
            <a:extLst>
              <a:ext uri="{FF2B5EF4-FFF2-40B4-BE49-F238E27FC236}">
                <a16:creationId xmlns:a16="http://schemas.microsoft.com/office/drawing/2014/main" id="{ADAD2D11-271D-360C-50CE-8F27EE2EE7F0}"/>
              </a:ext>
            </a:extLst>
          </p:cNvPr>
          <p:cNvSpPr txBox="1"/>
          <p:nvPr/>
        </p:nvSpPr>
        <p:spPr>
          <a:xfrm>
            <a:off x="236592" y="1573014"/>
            <a:ext cx="5942368" cy="2062103"/>
          </a:xfrm>
          <a:prstGeom prst="rect">
            <a:avLst/>
          </a:prstGeom>
          <a:noFill/>
        </p:spPr>
        <p:txBody>
          <a:bodyPr wrap="square" rtlCol="0">
            <a:spAutoFit/>
          </a:bodyPr>
          <a:lstStyle/>
          <a:p>
            <a:r>
              <a:rPr lang="en-US" sz="2200" b="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What</a:t>
            </a:r>
            <a:r>
              <a:rPr lang="en-US" sz="22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 monthly credit card transactions        	aggregated to the product level for select 	retailers</a:t>
            </a:r>
            <a:endParaRPr lang="en-US" sz="2200" dirty="0">
              <a:solidFill>
                <a:schemeClr val="bg2"/>
              </a:solidFill>
              <a:latin typeface="Calibri" panose="020F0502020204030204" pitchFamily="34" charset="0"/>
              <a:ea typeface="Calibri" panose="020F0502020204030204" pitchFamily="34" charset="0"/>
              <a:cs typeface="Times New Roman" panose="02020603050405020304" pitchFamily="18" charset="0"/>
            </a:endParaRPr>
          </a:p>
          <a:p>
            <a:r>
              <a:rPr lang="en-US" sz="2200" b="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Why</a:t>
            </a:r>
            <a:r>
              <a:rPr lang="en-US" sz="22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 Timeliness of data (more current than BR), 	new level of granularity</a:t>
            </a:r>
          </a:p>
          <a:p>
            <a:pPr algn="ctr"/>
            <a:endParaRPr lang="en-US" i="1" dirty="0">
              <a:solidFill>
                <a:schemeClr val="bg2"/>
              </a:solidFill>
              <a:latin typeface="Calibri" panose="020F0502020204030204" pitchFamily="34" charset="0"/>
              <a:cs typeface="Times New Roman" panose="02020603050405020304" pitchFamily="18" charset="0"/>
            </a:endParaRPr>
          </a:p>
        </p:txBody>
      </p:sp>
      <p:sp>
        <p:nvSpPr>
          <p:cNvPr id="44" name="TextBox 43">
            <a:extLst>
              <a:ext uri="{FF2B5EF4-FFF2-40B4-BE49-F238E27FC236}">
                <a16:creationId xmlns:a16="http://schemas.microsoft.com/office/drawing/2014/main" id="{C018FFC3-A2E7-4CB4-4D31-ACD57C9AF3FD}"/>
              </a:ext>
            </a:extLst>
          </p:cNvPr>
          <p:cNvSpPr txBox="1"/>
          <p:nvPr/>
        </p:nvSpPr>
        <p:spPr>
          <a:xfrm>
            <a:off x="16900" y="3548164"/>
            <a:ext cx="6617109" cy="461665"/>
          </a:xfrm>
          <a:prstGeom prst="rect">
            <a:avLst/>
          </a:prstGeom>
          <a:noFill/>
        </p:spPr>
        <p:txBody>
          <a:bodyPr wrap="square" rtlCol="0">
            <a:spAutoFit/>
          </a:bodyPr>
          <a:lstStyle/>
          <a:p>
            <a:r>
              <a:rPr lang="en-US" sz="2400" dirty="0">
                <a:solidFill>
                  <a:srgbClr val="0070C0"/>
                </a:solidFill>
                <a:latin typeface="Calibri" panose="020F0502020204030204" pitchFamily="34" charset="0"/>
                <a:cs typeface="Times New Roman" panose="02020603050405020304" pitchFamily="18" charset="0"/>
              </a:rPr>
              <a:t>Non-Employer Statistics by Demographics (NES-D)</a:t>
            </a:r>
            <a:endParaRPr lang="en-US" dirty="0">
              <a:latin typeface="Calibri" panose="020F0502020204030204" pitchFamily="34" charset="0"/>
              <a:cs typeface="Times New Roman" panose="02020603050405020304" pitchFamily="18" charset="0"/>
            </a:endParaRPr>
          </a:p>
        </p:txBody>
      </p:sp>
      <p:sp>
        <p:nvSpPr>
          <p:cNvPr id="45" name="TextBox 44">
            <a:extLst>
              <a:ext uri="{FF2B5EF4-FFF2-40B4-BE49-F238E27FC236}">
                <a16:creationId xmlns:a16="http://schemas.microsoft.com/office/drawing/2014/main" id="{437647B6-9418-9311-BE09-004A8B92490D}"/>
              </a:ext>
            </a:extLst>
          </p:cNvPr>
          <p:cNvSpPr txBox="1"/>
          <p:nvPr/>
        </p:nvSpPr>
        <p:spPr>
          <a:xfrm>
            <a:off x="185894" y="4065720"/>
            <a:ext cx="5942368" cy="1785104"/>
          </a:xfrm>
          <a:prstGeom prst="rect">
            <a:avLst/>
          </a:prstGeom>
          <a:noFill/>
        </p:spPr>
        <p:txBody>
          <a:bodyPr wrap="square" rtlCol="0">
            <a:spAutoFit/>
          </a:bodyPr>
          <a:lstStyle/>
          <a:p>
            <a:r>
              <a:rPr lang="en-US" sz="2200" b="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What</a:t>
            </a:r>
            <a:r>
              <a:rPr lang="en-US" sz="22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 Administrative data product assigning 	</a:t>
            </a:r>
            <a:r>
              <a:rPr lang="en-US" sz="2200" dirty="0">
                <a:solidFill>
                  <a:schemeClr val="bg2"/>
                </a:solidFill>
                <a:latin typeface="Calibri" panose="020F0502020204030204" pitchFamily="34" charset="0"/>
                <a:ea typeface="Calibri" panose="020F0502020204030204" pitchFamily="34" charset="0"/>
                <a:cs typeface="Times New Roman" panose="02020603050405020304" pitchFamily="18" charset="0"/>
              </a:rPr>
              <a:t>business </a:t>
            </a:r>
            <a:r>
              <a:rPr lang="en-US" sz="22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level demographic characteristics 	to non-employer companies</a:t>
            </a:r>
            <a:endParaRPr lang="en-US" sz="2200" dirty="0">
              <a:solidFill>
                <a:schemeClr val="bg2"/>
              </a:solidFill>
              <a:latin typeface="Calibri" panose="020F0502020204030204" pitchFamily="34" charset="0"/>
              <a:ea typeface="Calibri" panose="020F0502020204030204" pitchFamily="34" charset="0"/>
              <a:cs typeface="Times New Roman" panose="02020603050405020304" pitchFamily="18" charset="0"/>
            </a:endParaRPr>
          </a:p>
          <a:p>
            <a:r>
              <a:rPr lang="en-US" sz="2200" b="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Why</a:t>
            </a:r>
            <a:r>
              <a:rPr lang="en-US" sz="22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 Demographic dimension to business data,</a:t>
            </a:r>
          </a:p>
          <a:p>
            <a:r>
              <a:rPr lang="en-US" sz="2200" dirty="0">
                <a:solidFill>
                  <a:schemeClr val="bg2"/>
                </a:solidFill>
                <a:latin typeface="Calibri" panose="020F0502020204030204" pitchFamily="34" charset="0"/>
                <a:cs typeface="Times New Roman" panose="02020603050405020304" pitchFamily="18" charset="0"/>
              </a:rPr>
              <a:t>	Linking mechanism to Demographic Frame</a:t>
            </a:r>
            <a:endParaRPr lang="en-US" dirty="0">
              <a:solidFill>
                <a:schemeClr val="bg2"/>
              </a:solidFill>
              <a:latin typeface="Calibri" panose="020F0502020204030204" pitchFamily="34" charset="0"/>
              <a:cs typeface="Times New Roman" panose="02020603050405020304" pitchFamily="18" charset="0"/>
            </a:endParaRPr>
          </a:p>
        </p:txBody>
      </p:sp>
      <p:sp>
        <p:nvSpPr>
          <p:cNvPr id="46" name="TextBox 45">
            <a:extLst>
              <a:ext uri="{FF2B5EF4-FFF2-40B4-BE49-F238E27FC236}">
                <a16:creationId xmlns:a16="http://schemas.microsoft.com/office/drawing/2014/main" id="{AE108F87-C3C5-434B-A44E-8E51303923F2}"/>
              </a:ext>
            </a:extLst>
          </p:cNvPr>
          <p:cNvSpPr txBox="1"/>
          <p:nvPr/>
        </p:nvSpPr>
        <p:spPr>
          <a:xfrm>
            <a:off x="7829242" y="6232700"/>
            <a:ext cx="3128810" cy="523220"/>
          </a:xfrm>
          <a:prstGeom prst="rect">
            <a:avLst/>
          </a:prstGeom>
          <a:noFill/>
        </p:spPr>
        <p:txBody>
          <a:bodyPr wrap="square" rtlCol="0">
            <a:spAutoFit/>
          </a:bodyPr>
          <a:lstStyle/>
          <a:p>
            <a:r>
              <a:rPr lang="en-US" sz="1400" dirty="0"/>
              <a:t>*Data purchased from </a:t>
            </a:r>
            <a:r>
              <a:rPr lang="en-US" sz="1400" dirty="0" err="1"/>
              <a:t>Cirana</a:t>
            </a:r>
            <a:r>
              <a:rPr lang="en-US" sz="1400" dirty="0"/>
              <a:t>, a private sector market research company</a:t>
            </a:r>
          </a:p>
        </p:txBody>
      </p:sp>
      <p:sp>
        <p:nvSpPr>
          <p:cNvPr id="3" name="TextBox 2">
            <a:extLst>
              <a:ext uri="{FF2B5EF4-FFF2-40B4-BE49-F238E27FC236}">
                <a16:creationId xmlns:a16="http://schemas.microsoft.com/office/drawing/2014/main" id="{4FDE5338-E171-80B9-7A99-C0D0C410AEB2}"/>
              </a:ext>
            </a:extLst>
          </p:cNvPr>
          <p:cNvSpPr txBox="1"/>
          <p:nvPr/>
        </p:nvSpPr>
        <p:spPr>
          <a:xfrm rot="20252712">
            <a:off x="1773022" y="2012736"/>
            <a:ext cx="2455480" cy="523220"/>
          </a:xfrm>
          <a:prstGeom prst="rect">
            <a:avLst/>
          </a:prstGeom>
          <a:noFill/>
        </p:spPr>
        <p:txBody>
          <a:bodyPr wrap="none" rtlCol="0">
            <a:spAutoFit/>
          </a:bodyPr>
          <a:lstStyle/>
          <a:p>
            <a:r>
              <a:rPr lang="en-US" sz="2800" b="1" dirty="0"/>
              <a:t>Analyst Review</a:t>
            </a:r>
          </a:p>
        </p:txBody>
      </p:sp>
      <p:sp>
        <p:nvSpPr>
          <p:cNvPr id="6" name="TextBox 5">
            <a:extLst>
              <a:ext uri="{FF2B5EF4-FFF2-40B4-BE49-F238E27FC236}">
                <a16:creationId xmlns:a16="http://schemas.microsoft.com/office/drawing/2014/main" id="{C9C792EC-49A6-197F-6B29-0172716FF704}"/>
              </a:ext>
            </a:extLst>
          </p:cNvPr>
          <p:cNvSpPr txBox="1"/>
          <p:nvPr/>
        </p:nvSpPr>
        <p:spPr>
          <a:xfrm rot="20252712">
            <a:off x="7290854" y="1594591"/>
            <a:ext cx="2981778" cy="954107"/>
          </a:xfrm>
          <a:prstGeom prst="rect">
            <a:avLst/>
          </a:prstGeom>
          <a:noFill/>
        </p:spPr>
        <p:txBody>
          <a:bodyPr wrap="none" rtlCol="0">
            <a:spAutoFit/>
          </a:bodyPr>
          <a:lstStyle/>
          <a:p>
            <a:endParaRPr lang="en-US" sz="2800" b="1" dirty="0"/>
          </a:p>
          <a:p>
            <a:r>
              <a:rPr lang="en-US" sz="2800" b="1" dirty="0"/>
              <a:t>Common Identifier</a:t>
            </a:r>
          </a:p>
        </p:txBody>
      </p:sp>
      <p:sp>
        <p:nvSpPr>
          <p:cNvPr id="7" name="TextBox 6">
            <a:extLst>
              <a:ext uri="{FF2B5EF4-FFF2-40B4-BE49-F238E27FC236}">
                <a16:creationId xmlns:a16="http://schemas.microsoft.com/office/drawing/2014/main" id="{C8515FD9-9977-B7C2-038C-9E3C04783BE0}"/>
              </a:ext>
            </a:extLst>
          </p:cNvPr>
          <p:cNvSpPr txBox="1"/>
          <p:nvPr/>
        </p:nvSpPr>
        <p:spPr>
          <a:xfrm rot="20252712">
            <a:off x="7387952" y="4676356"/>
            <a:ext cx="3505640" cy="523220"/>
          </a:xfrm>
          <a:prstGeom prst="rect">
            <a:avLst/>
          </a:prstGeom>
          <a:noFill/>
        </p:spPr>
        <p:txBody>
          <a:bodyPr wrap="none" rtlCol="0">
            <a:spAutoFit/>
          </a:bodyPr>
          <a:lstStyle/>
          <a:p>
            <a:r>
              <a:rPr lang="en-US" sz="2800" b="1" dirty="0"/>
              <a:t>Probabilistic Matching</a:t>
            </a:r>
          </a:p>
        </p:txBody>
      </p:sp>
      <p:sp>
        <p:nvSpPr>
          <p:cNvPr id="8" name="TextBox 7">
            <a:extLst>
              <a:ext uri="{FF2B5EF4-FFF2-40B4-BE49-F238E27FC236}">
                <a16:creationId xmlns:a16="http://schemas.microsoft.com/office/drawing/2014/main" id="{42B8ECAE-FA78-61C7-9718-1A23B32BD9EC}"/>
              </a:ext>
            </a:extLst>
          </p:cNvPr>
          <p:cNvSpPr txBox="1"/>
          <p:nvPr/>
        </p:nvSpPr>
        <p:spPr>
          <a:xfrm rot="20252712">
            <a:off x="1538523" y="4290490"/>
            <a:ext cx="2981778" cy="954107"/>
          </a:xfrm>
          <a:prstGeom prst="rect">
            <a:avLst/>
          </a:prstGeom>
          <a:noFill/>
        </p:spPr>
        <p:txBody>
          <a:bodyPr wrap="none" rtlCol="0">
            <a:spAutoFit/>
          </a:bodyPr>
          <a:lstStyle/>
          <a:p>
            <a:endParaRPr lang="en-US" sz="2800" b="1" dirty="0"/>
          </a:p>
          <a:p>
            <a:r>
              <a:rPr lang="en-US" sz="2800" b="1" dirty="0"/>
              <a:t>Common Identifier</a:t>
            </a:r>
          </a:p>
        </p:txBody>
      </p:sp>
    </p:spTree>
    <p:extLst>
      <p:ext uri="{BB962C8B-B14F-4D97-AF65-F5344CB8AC3E}">
        <p14:creationId xmlns:p14="http://schemas.microsoft.com/office/powerpoint/2010/main" val="1320649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93F6A-0534-FCE9-D85D-38E58E9581BE}"/>
              </a:ext>
            </a:extLst>
          </p:cNvPr>
          <p:cNvSpPr>
            <a:spLocks noGrp="1"/>
          </p:cNvSpPr>
          <p:nvPr>
            <p:ph type="title"/>
          </p:nvPr>
        </p:nvSpPr>
        <p:spPr>
          <a:xfrm>
            <a:off x="-1" y="17628"/>
            <a:ext cx="12160045" cy="1325563"/>
          </a:xfrm>
        </p:spPr>
        <p:txBody>
          <a:bodyPr/>
          <a:lstStyle/>
          <a:p>
            <a:pPr algn="ctr"/>
            <a:r>
              <a:rPr lang="en-US" dirty="0"/>
              <a:t>Design the Data Architecture</a:t>
            </a:r>
          </a:p>
        </p:txBody>
      </p:sp>
      <p:sp>
        <p:nvSpPr>
          <p:cNvPr id="5" name="Slide Number Placeholder 4">
            <a:extLst>
              <a:ext uri="{FF2B5EF4-FFF2-40B4-BE49-F238E27FC236}">
                <a16:creationId xmlns:a16="http://schemas.microsoft.com/office/drawing/2014/main" id="{830ED1E4-73F7-8CAA-4D29-DC58FEB6255A}"/>
              </a:ext>
            </a:extLst>
          </p:cNvPr>
          <p:cNvSpPr>
            <a:spLocks noGrp="1"/>
          </p:cNvSpPr>
          <p:nvPr>
            <p:ph type="sldNum" sz="quarter" idx="12"/>
          </p:nvPr>
        </p:nvSpPr>
        <p:spPr/>
        <p:txBody>
          <a:bodyPr/>
          <a:lstStyle/>
          <a:p>
            <a:fld id="{9C658748-2B26-4E3C-915E-57E09821524E}" type="slidenum">
              <a:rPr lang="en-US" smtClean="0"/>
              <a:t>14</a:t>
            </a:fld>
            <a:endParaRPr lang="en-US"/>
          </a:p>
        </p:txBody>
      </p:sp>
      <p:sp>
        <p:nvSpPr>
          <p:cNvPr id="3" name="TextBox 2">
            <a:extLst>
              <a:ext uri="{FF2B5EF4-FFF2-40B4-BE49-F238E27FC236}">
                <a16:creationId xmlns:a16="http://schemas.microsoft.com/office/drawing/2014/main" id="{CC131869-9F41-26D2-86BB-79B382AC5BB7}"/>
              </a:ext>
            </a:extLst>
          </p:cNvPr>
          <p:cNvSpPr txBox="1"/>
          <p:nvPr/>
        </p:nvSpPr>
        <p:spPr>
          <a:xfrm>
            <a:off x="117987" y="1887794"/>
            <a:ext cx="12042057" cy="1446550"/>
          </a:xfrm>
          <a:prstGeom prst="rect">
            <a:avLst/>
          </a:prstGeom>
          <a:noFill/>
        </p:spPr>
        <p:txBody>
          <a:bodyPr wrap="square" rtlCol="0">
            <a:spAutoFit/>
          </a:bodyPr>
          <a:lstStyle/>
          <a:p>
            <a:r>
              <a:rPr lang="en-US" sz="4400" dirty="0"/>
              <a:t>Expandable			Adaptable			Sustainable</a:t>
            </a:r>
          </a:p>
          <a:p>
            <a:pPr marL="571500" indent="-571500">
              <a:buFont typeface="Arial" panose="020B0604020202020204" pitchFamily="34" charset="0"/>
              <a:buChar char="•"/>
            </a:pPr>
            <a:endParaRPr lang="en-US" sz="4400" dirty="0"/>
          </a:p>
        </p:txBody>
      </p:sp>
      <p:sp>
        <p:nvSpPr>
          <p:cNvPr id="7" name="TextBox 6">
            <a:extLst>
              <a:ext uri="{FF2B5EF4-FFF2-40B4-BE49-F238E27FC236}">
                <a16:creationId xmlns:a16="http://schemas.microsoft.com/office/drawing/2014/main" id="{71B2D0D2-DEA2-8CB2-6E9A-A511B6FCCE56}"/>
              </a:ext>
            </a:extLst>
          </p:cNvPr>
          <p:cNvSpPr txBox="1"/>
          <p:nvPr/>
        </p:nvSpPr>
        <p:spPr>
          <a:xfrm>
            <a:off x="1121231" y="3333414"/>
            <a:ext cx="10035568" cy="707886"/>
          </a:xfrm>
          <a:prstGeom prst="rect">
            <a:avLst/>
          </a:prstGeom>
          <a:noFill/>
        </p:spPr>
        <p:txBody>
          <a:bodyPr wrap="none" rtlCol="0">
            <a:spAutoFit/>
          </a:bodyPr>
          <a:lstStyle/>
          <a:p>
            <a:r>
              <a:rPr lang="en-US" sz="4000" dirty="0"/>
              <a:t>What does every data source have in common?</a:t>
            </a:r>
          </a:p>
        </p:txBody>
      </p:sp>
      <p:sp>
        <p:nvSpPr>
          <p:cNvPr id="8" name="TextBox 7">
            <a:extLst>
              <a:ext uri="{FF2B5EF4-FFF2-40B4-BE49-F238E27FC236}">
                <a16:creationId xmlns:a16="http://schemas.microsoft.com/office/drawing/2014/main" id="{3B5E78B7-D22A-6F06-9081-2D1390ED2FF4}"/>
              </a:ext>
            </a:extLst>
          </p:cNvPr>
          <p:cNvSpPr txBox="1"/>
          <p:nvPr/>
        </p:nvSpPr>
        <p:spPr>
          <a:xfrm>
            <a:off x="2023689" y="4571246"/>
            <a:ext cx="8230651" cy="1785104"/>
          </a:xfrm>
          <a:prstGeom prst="rect">
            <a:avLst/>
          </a:prstGeom>
          <a:noFill/>
        </p:spPr>
        <p:txBody>
          <a:bodyPr wrap="none" rtlCol="0">
            <a:spAutoFit/>
          </a:bodyPr>
          <a:lstStyle/>
          <a:p>
            <a:r>
              <a:rPr lang="en-US" sz="11000" dirty="0"/>
              <a:t>UNITS &amp; DATA</a:t>
            </a:r>
          </a:p>
        </p:txBody>
      </p:sp>
    </p:spTree>
    <p:extLst>
      <p:ext uri="{BB962C8B-B14F-4D97-AF65-F5344CB8AC3E}">
        <p14:creationId xmlns:p14="http://schemas.microsoft.com/office/powerpoint/2010/main" val="1912260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1000"/>
                                        <p:tgtEl>
                                          <p:spTgt spid="7"/>
                                        </p:tgtEl>
                                      </p:cBhvr>
                                    </p:animEffect>
                                    <p:anim calcmode="lin" valueType="num">
                                      <p:cBhvr>
                                        <p:cTn id="12" dur="1000" fill="hold"/>
                                        <p:tgtEl>
                                          <p:spTgt spid="7"/>
                                        </p:tgtEl>
                                        <p:attrNameLst>
                                          <p:attrName>ppt_x</p:attrName>
                                        </p:attrNameLst>
                                      </p:cBhvr>
                                      <p:tavLst>
                                        <p:tav tm="0">
                                          <p:val>
                                            <p:strVal val="#ppt_x"/>
                                          </p:val>
                                        </p:tav>
                                        <p:tav tm="100000">
                                          <p:val>
                                            <p:strVal val="#ppt_x"/>
                                          </p:val>
                                        </p:tav>
                                      </p:tavLst>
                                    </p:anim>
                                    <p:anim calcmode="lin" valueType="num">
                                      <p:cBhvr>
                                        <p:cTn id="1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1" presetClass="entr" presetSubtype="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p:cTn id="18" dur="1000" fill="hold"/>
                                        <p:tgtEl>
                                          <p:spTgt spid="8"/>
                                        </p:tgtEl>
                                        <p:attrNameLst>
                                          <p:attrName>ppt_w</p:attrName>
                                        </p:attrNameLst>
                                      </p:cBhvr>
                                      <p:tavLst>
                                        <p:tav tm="0">
                                          <p:val>
                                            <p:fltVal val="0"/>
                                          </p:val>
                                        </p:tav>
                                        <p:tav tm="100000">
                                          <p:val>
                                            <p:strVal val="#ppt_w"/>
                                          </p:val>
                                        </p:tav>
                                      </p:tavLst>
                                    </p:anim>
                                    <p:anim calcmode="lin" valueType="num">
                                      <p:cBhvr>
                                        <p:cTn id="19" dur="1000" fill="hold"/>
                                        <p:tgtEl>
                                          <p:spTgt spid="8"/>
                                        </p:tgtEl>
                                        <p:attrNameLst>
                                          <p:attrName>ppt_h</p:attrName>
                                        </p:attrNameLst>
                                      </p:cBhvr>
                                      <p:tavLst>
                                        <p:tav tm="0">
                                          <p:val>
                                            <p:fltVal val="0"/>
                                          </p:val>
                                        </p:tav>
                                        <p:tav tm="100000">
                                          <p:val>
                                            <p:strVal val="#ppt_h"/>
                                          </p:val>
                                        </p:tav>
                                      </p:tavLst>
                                    </p:anim>
                                    <p:anim calcmode="lin" valueType="num">
                                      <p:cBhvr>
                                        <p:cTn id="20" dur="1000" fill="hold"/>
                                        <p:tgtEl>
                                          <p:spTgt spid="8"/>
                                        </p:tgtEl>
                                        <p:attrNameLst>
                                          <p:attrName>style.rotation</p:attrName>
                                        </p:attrNameLst>
                                      </p:cBhvr>
                                      <p:tavLst>
                                        <p:tav tm="0">
                                          <p:val>
                                            <p:fltVal val="90"/>
                                          </p:val>
                                        </p:tav>
                                        <p:tav tm="100000">
                                          <p:val>
                                            <p:fltVal val="0"/>
                                          </p:val>
                                        </p:tav>
                                      </p:tavLst>
                                    </p:anim>
                                    <p:animEffect transition="in" filter="fade">
                                      <p:cBhvr>
                                        <p:cTn id="21"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93F6A-0534-FCE9-D85D-38E58E9581BE}"/>
              </a:ext>
            </a:extLst>
          </p:cNvPr>
          <p:cNvSpPr>
            <a:spLocks noGrp="1"/>
          </p:cNvSpPr>
          <p:nvPr>
            <p:ph type="title"/>
          </p:nvPr>
        </p:nvSpPr>
        <p:spPr>
          <a:xfrm>
            <a:off x="-1" y="17628"/>
            <a:ext cx="12160045" cy="1325563"/>
          </a:xfrm>
        </p:spPr>
        <p:txBody>
          <a:bodyPr/>
          <a:lstStyle/>
          <a:p>
            <a:pPr algn="ctr"/>
            <a:r>
              <a:rPr lang="en-US" dirty="0"/>
              <a:t>Design the Data Architecture</a:t>
            </a:r>
          </a:p>
        </p:txBody>
      </p:sp>
      <p:sp>
        <p:nvSpPr>
          <p:cNvPr id="5" name="Slide Number Placeholder 4">
            <a:extLst>
              <a:ext uri="{FF2B5EF4-FFF2-40B4-BE49-F238E27FC236}">
                <a16:creationId xmlns:a16="http://schemas.microsoft.com/office/drawing/2014/main" id="{830ED1E4-73F7-8CAA-4D29-DC58FEB6255A}"/>
              </a:ext>
            </a:extLst>
          </p:cNvPr>
          <p:cNvSpPr>
            <a:spLocks noGrp="1"/>
          </p:cNvSpPr>
          <p:nvPr>
            <p:ph type="sldNum" sz="quarter" idx="12"/>
          </p:nvPr>
        </p:nvSpPr>
        <p:spPr/>
        <p:txBody>
          <a:bodyPr/>
          <a:lstStyle/>
          <a:p>
            <a:fld id="{9C658748-2B26-4E3C-915E-57E09821524E}" type="slidenum">
              <a:rPr lang="en-US" smtClean="0"/>
              <a:t>15</a:t>
            </a:fld>
            <a:endParaRPr lang="en-US"/>
          </a:p>
        </p:txBody>
      </p:sp>
      <p:sp>
        <p:nvSpPr>
          <p:cNvPr id="6" name="Rectangle 5">
            <a:extLst>
              <a:ext uri="{FF2B5EF4-FFF2-40B4-BE49-F238E27FC236}">
                <a16:creationId xmlns:a16="http://schemas.microsoft.com/office/drawing/2014/main" id="{1D9EABC6-D72A-FD45-9660-2359ED91DF16}"/>
              </a:ext>
            </a:extLst>
          </p:cNvPr>
          <p:cNvSpPr/>
          <p:nvPr/>
        </p:nvSpPr>
        <p:spPr>
          <a:xfrm>
            <a:off x="3329153" y="1629697"/>
            <a:ext cx="2020529" cy="1799303"/>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UNIT TABLE</a:t>
            </a:r>
          </a:p>
        </p:txBody>
      </p:sp>
      <p:sp>
        <p:nvSpPr>
          <p:cNvPr id="10" name="Rectangle 9">
            <a:extLst>
              <a:ext uri="{FF2B5EF4-FFF2-40B4-BE49-F238E27FC236}">
                <a16:creationId xmlns:a16="http://schemas.microsoft.com/office/drawing/2014/main" id="{FAF89A5B-EE2A-0519-A772-0FE5D4D933DE}"/>
              </a:ext>
            </a:extLst>
          </p:cNvPr>
          <p:cNvSpPr/>
          <p:nvPr/>
        </p:nvSpPr>
        <p:spPr>
          <a:xfrm>
            <a:off x="463049" y="3993024"/>
            <a:ext cx="2020529" cy="17993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DATA TABLES</a:t>
            </a:r>
          </a:p>
        </p:txBody>
      </p:sp>
      <p:sp>
        <p:nvSpPr>
          <p:cNvPr id="11" name="Rectangle 10">
            <a:extLst>
              <a:ext uri="{FF2B5EF4-FFF2-40B4-BE49-F238E27FC236}">
                <a16:creationId xmlns:a16="http://schemas.microsoft.com/office/drawing/2014/main" id="{BBB0ED3B-19F4-EE15-DFFF-FB17982F1A0E}"/>
              </a:ext>
            </a:extLst>
          </p:cNvPr>
          <p:cNvSpPr/>
          <p:nvPr/>
        </p:nvSpPr>
        <p:spPr>
          <a:xfrm>
            <a:off x="3329153" y="4328651"/>
            <a:ext cx="2020529" cy="17993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DATA TABLES</a:t>
            </a:r>
          </a:p>
        </p:txBody>
      </p:sp>
      <p:sp>
        <p:nvSpPr>
          <p:cNvPr id="12" name="Rectangle 11">
            <a:extLst>
              <a:ext uri="{FF2B5EF4-FFF2-40B4-BE49-F238E27FC236}">
                <a16:creationId xmlns:a16="http://schemas.microsoft.com/office/drawing/2014/main" id="{19434E7B-7894-908E-E67E-045B1234048C}"/>
              </a:ext>
            </a:extLst>
          </p:cNvPr>
          <p:cNvSpPr/>
          <p:nvPr/>
        </p:nvSpPr>
        <p:spPr>
          <a:xfrm>
            <a:off x="442330" y="1601523"/>
            <a:ext cx="2020529" cy="17993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DATA  TABLES</a:t>
            </a:r>
          </a:p>
        </p:txBody>
      </p:sp>
      <p:cxnSp>
        <p:nvCxnSpPr>
          <p:cNvPr id="14" name="Straight Connector 13">
            <a:extLst>
              <a:ext uri="{FF2B5EF4-FFF2-40B4-BE49-F238E27FC236}">
                <a16:creationId xmlns:a16="http://schemas.microsoft.com/office/drawing/2014/main" id="{EDFDB123-2786-02A9-C005-EE4E443CF8F9}"/>
              </a:ext>
            </a:extLst>
          </p:cNvPr>
          <p:cNvCxnSpPr>
            <a:cxnSpLocks/>
            <a:stCxn id="12" idx="3"/>
          </p:cNvCxnSpPr>
          <p:nvPr/>
        </p:nvCxnSpPr>
        <p:spPr>
          <a:xfrm>
            <a:off x="2462859" y="2501175"/>
            <a:ext cx="866294" cy="1"/>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7FE87542-8DC8-7288-E5A7-6BECF8F2E5DA}"/>
              </a:ext>
            </a:extLst>
          </p:cNvPr>
          <p:cNvCxnSpPr>
            <a:cxnSpLocks/>
          </p:cNvCxnSpPr>
          <p:nvPr/>
        </p:nvCxnSpPr>
        <p:spPr>
          <a:xfrm flipV="1">
            <a:off x="2483578" y="3429000"/>
            <a:ext cx="845575" cy="564024"/>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Connector 16">
            <a:extLst>
              <a:ext uri="{FF2B5EF4-FFF2-40B4-BE49-F238E27FC236}">
                <a16:creationId xmlns:a16="http://schemas.microsoft.com/office/drawing/2014/main" id="{D13F5476-49D5-CAFB-4C5B-36EDF778BB7E}"/>
              </a:ext>
            </a:extLst>
          </p:cNvPr>
          <p:cNvCxnSpPr>
            <a:cxnSpLocks/>
            <a:endCxn id="11" idx="0"/>
          </p:cNvCxnSpPr>
          <p:nvPr/>
        </p:nvCxnSpPr>
        <p:spPr>
          <a:xfrm>
            <a:off x="4339417" y="3429000"/>
            <a:ext cx="1" cy="899651"/>
          </a:xfrm>
          <a:prstGeom prst="line">
            <a:avLst/>
          </a:prstGeom>
        </p:spPr>
        <p:style>
          <a:lnRef idx="1">
            <a:schemeClr val="dk1"/>
          </a:lnRef>
          <a:fillRef idx="0">
            <a:schemeClr val="dk1"/>
          </a:fillRef>
          <a:effectRef idx="0">
            <a:schemeClr val="dk1"/>
          </a:effectRef>
          <a:fontRef idx="minor">
            <a:schemeClr val="tx1"/>
          </a:fontRef>
        </p:style>
      </p:cxnSp>
      <p:sp>
        <p:nvSpPr>
          <p:cNvPr id="29" name="Rectangle 28">
            <a:extLst>
              <a:ext uri="{FF2B5EF4-FFF2-40B4-BE49-F238E27FC236}">
                <a16:creationId xmlns:a16="http://schemas.microsoft.com/office/drawing/2014/main" id="{4E495FF9-EAEB-939D-3F90-8DBE56A1DB58}"/>
              </a:ext>
            </a:extLst>
          </p:cNvPr>
          <p:cNvSpPr/>
          <p:nvPr/>
        </p:nvSpPr>
        <p:spPr>
          <a:xfrm>
            <a:off x="6903532" y="1630552"/>
            <a:ext cx="2020529" cy="1799303"/>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UNIT TABLE</a:t>
            </a:r>
          </a:p>
        </p:txBody>
      </p:sp>
      <p:sp>
        <p:nvSpPr>
          <p:cNvPr id="30" name="Rectangle 29">
            <a:extLst>
              <a:ext uri="{FF2B5EF4-FFF2-40B4-BE49-F238E27FC236}">
                <a16:creationId xmlns:a16="http://schemas.microsoft.com/office/drawing/2014/main" id="{5B70F994-A4C8-B4E3-E65E-143C461BCDF9}"/>
              </a:ext>
            </a:extLst>
          </p:cNvPr>
          <p:cNvSpPr/>
          <p:nvPr/>
        </p:nvSpPr>
        <p:spPr>
          <a:xfrm>
            <a:off x="7040014" y="4324157"/>
            <a:ext cx="2020529" cy="17993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DATA TABLES</a:t>
            </a:r>
          </a:p>
        </p:txBody>
      </p:sp>
      <p:sp>
        <p:nvSpPr>
          <p:cNvPr id="31" name="Rectangle 30">
            <a:extLst>
              <a:ext uri="{FF2B5EF4-FFF2-40B4-BE49-F238E27FC236}">
                <a16:creationId xmlns:a16="http://schemas.microsoft.com/office/drawing/2014/main" id="{D2BF8994-C1BE-742B-D215-FCB5A9AEDC23}"/>
              </a:ext>
            </a:extLst>
          </p:cNvPr>
          <p:cNvSpPr/>
          <p:nvPr/>
        </p:nvSpPr>
        <p:spPr>
          <a:xfrm>
            <a:off x="9903015" y="4270541"/>
            <a:ext cx="2020529" cy="17993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DATA TABLES</a:t>
            </a:r>
          </a:p>
        </p:txBody>
      </p:sp>
      <p:sp>
        <p:nvSpPr>
          <p:cNvPr id="32" name="Rectangle 31">
            <a:extLst>
              <a:ext uri="{FF2B5EF4-FFF2-40B4-BE49-F238E27FC236}">
                <a16:creationId xmlns:a16="http://schemas.microsoft.com/office/drawing/2014/main" id="{1F25F376-EE6C-078E-9E35-109F70679D57}"/>
              </a:ext>
            </a:extLst>
          </p:cNvPr>
          <p:cNvSpPr/>
          <p:nvPr/>
        </p:nvSpPr>
        <p:spPr>
          <a:xfrm>
            <a:off x="9783213" y="1588525"/>
            <a:ext cx="2020530" cy="17801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DATA TABLES</a:t>
            </a:r>
          </a:p>
        </p:txBody>
      </p:sp>
      <p:cxnSp>
        <p:nvCxnSpPr>
          <p:cNvPr id="33" name="Straight Connector 32">
            <a:extLst>
              <a:ext uri="{FF2B5EF4-FFF2-40B4-BE49-F238E27FC236}">
                <a16:creationId xmlns:a16="http://schemas.microsoft.com/office/drawing/2014/main" id="{2C193B94-CED9-1D91-89C7-FBEE6763F8A2}"/>
              </a:ext>
            </a:extLst>
          </p:cNvPr>
          <p:cNvCxnSpPr>
            <a:cxnSpLocks/>
            <a:endCxn id="32" idx="1"/>
          </p:cNvCxnSpPr>
          <p:nvPr/>
        </p:nvCxnSpPr>
        <p:spPr>
          <a:xfrm>
            <a:off x="8922510" y="2478584"/>
            <a:ext cx="860703" cy="0"/>
          </a:xfrm>
          <a:prstGeom prst="line">
            <a:avLst/>
          </a:prstGeom>
        </p:spPr>
        <p:style>
          <a:lnRef idx="1">
            <a:schemeClr val="dk1"/>
          </a:lnRef>
          <a:fillRef idx="0">
            <a:schemeClr val="dk1"/>
          </a:fillRef>
          <a:effectRef idx="0">
            <a:schemeClr val="dk1"/>
          </a:effectRef>
          <a:fontRef idx="minor">
            <a:schemeClr val="tx1"/>
          </a:fontRef>
        </p:style>
      </p:cxnSp>
      <p:cxnSp>
        <p:nvCxnSpPr>
          <p:cNvPr id="34" name="Straight Connector 33">
            <a:extLst>
              <a:ext uri="{FF2B5EF4-FFF2-40B4-BE49-F238E27FC236}">
                <a16:creationId xmlns:a16="http://schemas.microsoft.com/office/drawing/2014/main" id="{8A2AF728-E417-0C09-7622-C9C36E67FE41}"/>
              </a:ext>
            </a:extLst>
          </p:cNvPr>
          <p:cNvCxnSpPr>
            <a:cxnSpLocks/>
          </p:cNvCxnSpPr>
          <p:nvPr/>
        </p:nvCxnSpPr>
        <p:spPr>
          <a:xfrm>
            <a:off x="8922510" y="3420012"/>
            <a:ext cx="980505" cy="850529"/>
          </a:xfrm>
          <a:prstGeom prst="line">
            <a:avLst/>
          </a:prstGeom>
        </p:spPr>
        <p:style>
          <a:lnRef idx="1">
            <a:schemeClr val="dk1"/>
          </a:lnRef>
          <a:fillRef idx="0">
            <a:schemeClr val="dk1"/>
          </a:fillRef>
          <a:effectRef idx="0">
            <a:schemeClr val="dk1"/>
          </a:effectRef>
          <a:fontRef idx="minor">
            <a:schemeClr val="tx1"/>
          </a:fontRef>
        </p:style>
      </p:cxnSp>
      <p:cxnSp>
        <p:nvCxnSpPr>
          <p:cNvPr id="35" name="Straight Connector 34">
            <a:extLst>
              <a:ext uri="{FF2B5EF4-FFF2-40B4-BE49-F238E27FC236}">
                <a16:creationId xmlns:a16="http://schemas.microsoft.com/office/drawing/2014/main" id="{1E085A4E-4A50-D575-84CC-C16257D3E853}"/>
              </a:ext>
            </a:extLst>
          </p:cNvPr>
          <p:cNvCxnSpPr>
            <a:cxnSpLocks/>
            <a:endCxn id="31" idx="0"/>
          </p:cNvCxnSpPr>
          <p:nvPr/>
        </p:nvCxnSpPr>
        <p:spPr>
          <a:xfrm>
            <a:off x="10913279" y="3370890"/>
            <a:ext cx="1" cy="899651"/>
          </a:xfrm>
          <a:prstGeom prst="line">
            <a:avLst/>
          </a:prstGeom>
        </p:spPr>
        <p:style>
          <a:lnRef idx="1">
            <a:schemeClr val="dk1"/>
          </a:lnRef>
          <a:fillRef idx="0">
            <a:schemeClr val="dk1"/>
          </a:fillRef>
          <a:effectRef idx="0">
            <a:schemeClr val="dk1"/>
          </a:effectRef>
          <a:fontRef idx="minor">
            <a:schemeClr val="tx1"/>
          </a:fontRef>
        </p:style>
      </p:cxnSp>
      <p:cxnSp>
        <p:nvCxnSpPr>
          <p:cNvPr id="41" name="Straight Connector 40">
            <a:extLst>
              <a:ext uri="{FF2B5EF4-FFF2-40B4-BE49-F238E27FC236}">
                <a16:creationId xmlns:a16="http://schemas.microsoft.com/office/drawing/2014/main" id="{E7253643-19FF-8E47-A248-CDE9FB48CB29}"/>
              </a:ext>
            </a:extLst>
          </p:cNvPr>
          <p:cNvCxnSpPr>
            <a:cxnSpLocks/>
          </p:cNvCxnSpPr>
          <p:nvPr/>
        </p:nvCxnSpPr>
        <p:spPr>
          <a:xfrm>
            <a:off x="7916924" y="3420012"/>
            <a:ext cx="1" cy="899651"/>
          </a:xfrm>
          <a:prstGeom prst="line">
            <a:avLst/>
          </a:prstGeom>
        </p:spPr>
        <p:style>
          <a:lnRef idx="1">
            <a:schemeClr val="dk1"/>
          </a:lnRef>
          <a:fillRef idx="0">
            <a:schemeClr val="dk1"/>
          </a:fillRef>
          <a:effectRef idx="0">
            <a:schemeClr val="dk1"/>
          </a:effectRef>
          <a:fontRef idx="minor">
            <a:schemeClr val="tx1"/>
          </a:fontRef>
        </p:style>
      </p:cxnSp>
      <p:cxnSp>
        <p:nvCxnSpPr>
          <p:cNvPr id="51" name="Straight Connector 50">
            <a:extLst>
              <a:ext uri="{FF2B5EF4-FFF2-40B4-BE49-F238E27FC236}">
                <a16:creationId xmlns:a16="http://schemas.microsoft.com/office/drawing/2014/main" id="{EDA53A84-9DC1-909D-D68D-B8E1617C539A}"/>
              </a:ext>
            </a:extLst>
          </p:cNvPr>
          <p:cNvCxnSpPr>
            <a:stCxn id="6" idx="3"/>
            <a:endCxn id="29" idx="1"/>
          </p:cNvCxnSpPr>
          <p:nvPr/>
        </p:nvCxnSpPr>
        <p:spPr>
          <a:xfrm>
            <a:off x="5349682" y="2529349"/>
            <a:ext cx="1553850" cy="855"/>
          </a:xfrm>
          <a:prstGeom prst="line">
            <a:avLst/>
          </a:prstGeom>
          <a:ln w="215900" cmpd="sng">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070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1"/>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4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P spid="11" grpId="0" animBg="1"/>
      <p:bldP spid="12" grpId="0" animBg="1"/>
      <p:bldP spid="29" grpId="0" animBg="1"/>
      <p:bldP spid="30" grpId="0" animBg="1"/>
      <p:bldP spid="31" grpId="0" animBg="1"/>
      <p:bldP spid="3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93F6A-0534-FCE9-D85D-38E58E9581BE}"/>
              </a:ext>
            </a:extLst>
          </p:cNvPr>
          <p:cNvSpPr>
            <a:spLocks noGrp="1"/>
          </p:cNvSpPr>
          <p:nvPr>
            <p:ph type="title"/>
          </p:nvPr>
        </p:nvSpPr>
        <p:spPr>
          <a:xfrm>
            <a:off x="0" y="217940"/>
            <a:ext cx="12192000" cy="732146"/>
          </a:xfrm>
        </p:spPr>
        <p:txBody>
          <a:bodyPr>
            <a:normAutofit/>
          </a:bodyPr>
          <a:lstStyle/>
          <a:p>
            <a:pPr algn="ctr"/>
            <a:r>
              <a:rPr lang="en-US" dirty="0"/>
              <a:t>Design the Data Architecture</a:t>
            </a:r>
          </a:p>
        </p:txBody>
      </p:sp>
      <p:sp>
        <p:nvSpPr>
          <p:cNvPr id="5" name="Slide Number Placeholder 4">
            <a:extLst>
              <a:ext uri="{FF2B5EF4-FFF2-40B4-BE49-F238E27FC236}">
                <a16:creationId xmlns:a16="http://schemas.microsoft.com/office/drawing/2014/main" id="{830ED1E4-73F7-8CAA-4D29-DC58FEB6255A}"/>
              </a:ext>
            </a:extLst>
          </p:cNvPr>
          <p:cNvSpPr>
            <a:spLocks noGrp="1"/>
          </p:cNvSpPr>
          <p:nvPr>
            <p:ph type="sldNum" sz="quarter" idx="12"/>
          </p:nvPr>
        </p:nvSpPr>
        <p:spPr/>
        <p:txBody>
          <a:bodyPr/>
          <a:lstStyle/>
          <a:p>
            <a:fld id="{9C658748-2B26-4E3C-915E-57E09821524E}" type="slidenum">
              <a:rPr lang="en-US" smtClean="0"/>
              <a:t>16</a:t>
            </a:fld>
            <a:endParaRPr lang="en-US" dirty="0"/>
          </a:p>
        </p:txBody>
      </p:sp>
      <p:sp>
        <p:nvSpPr>
          <p:cNvPr id="14" name="TextBox 13">
            <a:extLst>
              <a:ext uri="{FF2B5EF4-FFF2-40B4-BE49-F238E27FC236}">
                <a16:creationId xmlns:a16="http://schemas.microsoft.com/office/drawing/2014/main" id="{EB692E49-7594-F3A2-E132-27299BF52F4B}"/>
              </a:ext>
            </a:extLst>
          </p:cNvPr>
          <p:cNvSpPr txBox="1"/>
          <p:nvPr/>
        </p:nvSpPr>
        <p:spPr>
          <a:xfrm>
            <a:off x="6225518" y="3587123"/>
            <a:ext cx="6364236" cy="892552"/>
          </a:xfrm>
          <a:prstGeom prst="rect">
            <a:avLst/>
          </a:prstGeom>
          <a:noFill/>
        </p:spPr>
        <p:txBody>
          <a:bodyPr wrap="square" rtlCol="0">
            <a:spAutoFit/>
          </a:bodyPr>
          <a:lstStyle/>
          <a:p>
            <a:pPr algn="ctr"/>
            <a:r>
              <a:rPr lang="en-US" sz="2400" dirty="0">
                <a:solidFill>
                  <a:srgbClr val="0070C0"/>
                </a:solidFill>
              </a:rPr>
              <a:t>Governments Master Address File </a:t>
            </a:r>
          </a:p>
          <a:p>
            <a:pPr algn="ctr"/>
            <a:r>
              <a:rPr lang="en-US" sz="2400" dirty="0">
                <a:solidFill>
                  <a:srgbClr val="0070C0"/>
                </a:solidFill>
              </a:rPr>
              <a:t>(GMAF</a:t>
            </a:r>
            <a:r>
              <a:rPr lang="en-US" sz="2800" dirty="0">
                <a:solidFill>
                  <a:srgbClr val="0070C0"/>
                </a:solidFill>
              </a:rPr>
              <a:t>)</a:t>
            </a:r>
            <a:endParaRPr lang="en-US" i="1" dirty="0">
              <a:latin typeface="Calibri" panose="020F0502020204030204" pitchFamily="34" charset="0"/>
              <a:cs typeface="Times New Roman" panose="02020603050405020304" pitchFamily="18" charset="0"/>
            </a:endParaRPr>
          </a:p>
        </p:txBody>
      </p:sp>
      <p:cxnSp>
        <p:nvCxnSpPr>
          <p:cNvPr id="32" name="Straight Connector 31">
            <a:extLst>
              <a:ext uri="{FF2B5EF4-FFF2-40B4-BE49-F238E27FC236}">
                <a16:creationId xmlns:a16="http://schemas.microsoft.com/office/drawing/2014/main" id="{E147A011-6FBD-99C5-E07C-E5B7D91DEC05}"/>
              </a:ext>
            </a:extLst>
          </p:cNvPr>
          <p:cNvCxnSpPr>
            <a:cxnSpLocks/>
            <a:stCxn id="40" idx="1"/>
          </p:cNvCxnSpPr>
          <p:nvPr/>
        </p:nvCxnSpPr>
        <p:spPr>
          <a:xfrm>
            <a:off x="6398036" y="1076010"/>
            <a:ext cx="0" cy="4556671"/>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66DDDE58-71AA-48A4-C320-72D78D6006B4}"/>
              </a:ext>
            </a:extLst>
          </p:cNvPr>
          <p:cNvCxnSpPr/>
          <p:nvPr/>
        </p:nvCxnSpPr>
        <p:spPr>
          <a:xfrm>
            <a:off x="103239" y="3429000"/>
            <a:ext cx="11830662" cy="0"/>
          </a:xfrm>
          <a:prstGeom prst="line">
            <a:avLst/>
          </a:prstGeom>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FFB70FDC-ED57-1046-BB5F-1BCC749E32C3}"/>
              </a:ext>
            </a:extLst>
          </p:cNvPr>
          <p:cNvSpPr txBox="1"/>
          <p:nvPr/>
        </p:nvSpPr>
        <p:spPr>
          <a:xfrm>
            <a:off x="6398036" y="845177"/>
            <a:ext cx="5793964" cy="461665"/>
          </a:xfrm>
          <a:prstGeom prst="rect">
            <a:avLst/>
          </a:prstGeom>
          <a:noFill/>
        </p:spPr>
        <p:txBody>
          <a:bodyPr wrap="square" rtlCol="0" anchor="ctr">
            <a:spAutoFit/>
          </a:bodyPr>
          <a:lstStyle/>
          <a:p>
            <a:pPr algn="ctr"/>
            <a:r>
              <a:rPr lang="en-US" sz="2400" dirty="0">
                <a:solidFill>
                  <a:srgbClr val="0070C0"/>
                </a:solidFill>
              </a:rPr>
              <a:t>Longitudinal Business Database (LBD)</a:t>
            </a:r>
            <a:endParaRPr lang="en-US" i="1" dirty="0">
              <a:latin typeface="Calibri" panose="020F0502020204030204" pitchFamily="34" charset="0"/>
              <a:cs typeface="Times New Roman" panose="02020603050405020304" pitchFamily="18" charset="0"/>
            </a:endParaRPr>
          </a:p>
        </p:txBody>
      </p:sp>
      <p:sp>
        <p:nvSpPr>
          <p:cNvPr id="42" name="TextBox 41">
            <a:extLst>
              <a:ext uri="{FF2B5EF4-FFF2-40B4-BE49-F238E27FC236}">
                <a16:creationId xmlns:a16="http://schemas.microsoft.com/office/drawing/2014/main" id="{C366866B-946D-269B-5A0F-6F8A7F36370D}"/>
              </a:ext>
            </a:extLst>
          </p:cNvPr>
          <p:cNvSpPr txBox="1"/>
          <p:nvPr/>
        </p:nvSpPr>
        <p:spPr>
          <a:xfrm>
            <a:off x="0" y="915821"/>
            <a:ext cx="5793965" cy="461665"/>
          </a:xfrm>
          <a:prstGeom prst="rect">
            <a:avLst/>
          </a:prstGeom>
          <a:noFill/>
        </p:spPr>
        <p:txBody>
          <a:bodyPr wrap="square" rtlCol="0" anchor="ctr">
            <a:spAutoFit/>
          </a:bodyPr>
          <a:lstStyle/>
          <a:p>
            <a:pPr algn="ctr"/>
            <a:r>
              <a:rPr lang="en-US" sz="2400" dirty="0">
                <a:solidFill>
                  <a:srgbClr val="0070C0"/>
                </a:solidFill>
              </a:rPr>
              <a:t>Point-of-sale data provided by Third Party*</a:t>
            </a:r>
            <a:endParaRPr lang="en-US" i="1" dirty="0">
              <a:latin typeface="Calibri" panose="020F0502020204030204" pitchFamily="34" charset="0"/>
              <a:cs typeface="Times New Roman" panose="02020603050405020304" pitchFamily="18" charset="0"/>
            </a:endParaRPr>
          </a:p>
        </p:txBody>
      </p:sp>
      <p:sp>
        <p:nvSpPr>
          <p:cNvPr id="44" name="TextBox 43">
            <a:extLst>
              <a:ext uri="{FF2B5EF4-FFF2-40B4-BE49-F238E27FC236}">
                <a16:creationId xmlns:a16="http://schemas.microsoft.com/office/drawing/2014/main" id="{C018FFC3-A2E7-4CB4-4D31-ACD57C9AF3FD}"/>
              </a:ext>
            </a:extLst>
          </p:cNvPr>
          <p:cNvSpPr txBox="1"/>
          <p:nvPr/>
        </p:nvSpPr>
        <p:spPr>
          <a:xfrm>
            <a:off x="16900" y="3548164"/>
            <a:ext cx="6617109" cy="830997"/>
          </a:xfrm>
          <a:prstGeom prst="rect">
            <a:avLst/>
          </a:prstGeom>
          <a:noFill/>
        </p:spPr>
        <p:txBody>
          <a:bodyPr wrap="square" rtlCol="0">
            <a:spAutoFit/>
          </a:bodyPr>
          <a:lstStyle/>
          <a:p>
            <a:r>
              <a:rPr lang="en-US" sz="2400" dirty="0">
                <a:solidFill>
                  <a:srgbClr val="0070C0"/>
                </a:solidFill>
                <a:latin typeface="Calibri" panose="020F0502020204030204" pitchFamily="34" charset="0"/>
                <a:cs typeface="Times New Roman" panose="02020603050405020304" pitchFamily="18" charset="0"/>
              </a:rPr>
              <a:t>Non-Employer Statistics by Demographics </a:t>
            </a:r>
          </a:p>
          <a:p>
            <a:r>
              <a:rPr lang="en-US" sz="2400" dirty="0">
                <a:solidFill>
                  <a:srgbClr val="0070C0"/>
                </a:solidFill>
                <a:latin typeface="Calibri" panose="020F0502020204030204" pitchFamily="34" charset="0"/>
                <a:cs typeface="Times New Roman" panose="02020603050405020304" pitchFamily="18" charset="0"/>
              </a:rPr>
              <a:t>			(NES-D)</a:t>
            </a:r>
            <a:endParaRPr lang="en-US" dirty="0">
              <a:latin typeface="Calibri" panose="020F0502020204030204" pitchFamily="34" charset="0"/>
              <a:cs typeface="Times New Roman" panose="02020603050405020304" pitchFamily="18" charset="0"/>
            </a:endParaRPr>
          </a:p>
        </p:txBody>
      </p:sp>
      <p:sp>
        <p:nvSpPr>
          <p:cNvPr id="46" name="TextBox 45">
            <a:extLst>
              <a:ext uri="{FF2B5EF4-FFF2-40B4-BE49-F238E27FC236}">
                <a16:creationId xmlns:a16="http://schemas.microsoft.com/office/drawing/2014/main" id="{AE108F87-C3C5-434B-A44E-8E51303923F2}"/>
              </a:ext>
            </a:extLst>
          </p:cNvPr>
          <p:cNvSpPr txBox="1"/>
          <p:nvPr/>
        </p:nvSpPr>
        <p:spPr>
          <a:xfrm>
            <a:off x="1987413" y="6198255"/>
            <a:ext cx="3128810" cy="523220"/>
          </a:xfrm>
          <a:prstGeom prst="rect">
            <a:avLst/>
          </a:prstGeom>
          <a:noFill/>
        </p:spPr>
        <p:txBody>
          <a:bodyPr wrap="square" rtlCol="0">
            <a:spAutoFit/>
          </a:bodyPr>
          <a:lstStyle/>
          <a:p>
            <a:r>
              <a:rPr lang="en-US" sz="1400" dirty="0"/>
              <a:t>*Data purchased from </a:t>
            </a:r>
            <a:r>
              <a:rPr lang="en-US" sz="1400" dirty="0" err="1"/>
              <a:t>Cirana</a:t>
            </a:r>
            <a:r>
              <a:rPr lang="en-US" sz="1400" dirty="0"/>
              <a:t>, a private sector market research company</a:t>
            </a:r>
          </a:p>
        </p:txBody>
      </p:sp>
      <p:sp>
        <p:nvSpPr>
          <p:cNvPr id="10" name="Rectangle 9">
            <a:extLst>
              <a:ext uri="{FF2B5EF4-FFF2-40B4-BE49-F238E27FC236}">
                <a16:creationId xmlns:a16="http://schemas.microsoft.com/office/drawing/2014/main" id="{7306347D-2DE2-1D23-94D9-E6804E84FF3B}"/>
              </a:ext>
            </a:extLst>
          </p:cNvPr>
          <p:cNvSpPr/>
          <p:nvPr/>
        </p:nvSpPr>
        <p:spPr>
          <a:xfrm>
            <a:off x="5659006" y="2783164"/>
            <a:ext cx="1441065" cy="1451663"/>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BR UNITS</a:t>
            </a:r>
          </a:p>
        </p:txBody>
      </p:sp>
      <p:sp>
        <p:nvSpPr>
          <p:cNvPr id="11" name="Rectangle 10">
            <a:extLst>
              <a:ext uri="{FF2B5EF4-FFF2-40B4-BE49-F238E27FC236}">
                <a16:creationId xmlns:a16="http://schemas.microsoft.com/office/drawing/2014/main" id="{726127CF-7319-56F5-276D-F9796F31F66F}"/>
              </a:ext>
            </a:extLst>
          </p:cNvPr>
          <p:cNvSpPr/>
          <p:nvPr/>
        </p:nvSpPr>
        <p:spPr>
          <a:xfrm>
            <a:off x="10443678" y="1712002"/>
            <a:ext cx="1441065" cy="14516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LBD DATA</a:t>
            </a:r>
          </a:p>
        </p:txBody>
      </p:sp>
      <p:sp>
        <p:nvSpPr>
          <p:cNvPr id="12" name="Rectangle 11">
            <a:extLst>
              <a:ext uri="{FF2B5EF4-FFF2-40B4-BE49-F238E27FC236}">
                <a16:creationId xmlns:a16="http://schemas.microsoft.com/office/drawing/2014/main" id="{D36496E2-D36E-7564-C1FF-A12A7A6E1519}"/>
              </a:ext>
            </a:extLst>
          </p:cNvPr>
          <p:cNvSpPr/>
          <p:nvPr/>
        </p:nvSpPr>
        <p:spPr>
          <a:xfrm>
            <a:off x="1069876" y="1736993"/>
            <a:ext cx="1441065" cy="14516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Point of Sale Data</a:t>
            </a:r>
          </a:p>
        </p:txBody>
      </p:sp>
      <p:sp>
        <p:nvSpPr>
          <p:cNvPr id="13" name="Rectangle 12">
            <a:extLst>
              <a:ext uri="{FF2B5EF4-FFF2-40B4-BE49-F238E27FC236}">
                <a16:creationId xmlns:a16="http://schemas.microsoft.com/office/drawing/2014/main" id="{48A566D0-0920-1CDE-C493-BF358D64D427}"/>
              </a:ext>
            </a:extLst>
          </p:cNvPr>
          <p:cNvSpPr/>
          <p:nvPr/>
        </p:nvSpPr>
        <p:spPr>
          <a:xfrm>
            <a:off x="8899048" y="4391679"/>
            <a:ext cx="1441065" cy="1451663"/>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GMAF </a:t>
            </a:r>
          </a:p>
          <a:p>
            <a:pPr algn="ctr"/>
            <a:r>
              <a:rPr lang="en-US" dirty="0"/>
              <a:t>UNIT</a:t>
            </a:r>
          </a:p>
        </p:txBody>
      </p:sp>
      <p:sp>
        <p:nvSpPr>
          <p:cNvPr id="7" name="TextBox 6">
            <a:extLst>
              <a:ext uri="{FF2B5EF4-FFF2-40B4-BE49-F238E27FC236}">
                <a16:creationId xmlns:a16="http://schemas.microsoft.com/office/drawing/2014/main" id="{C8515FD9-9977-B7C2-038C-9E3C04783BE0}"/>
              </a:ext>
            </a:extLst>
          </p:cNvPr>
          <p:cNvSpPr txBox="1"/>
          <p:nvPr/>
        </p:nvSpPr>
        <p:spPr>
          <a:xfrm rot="1413566">
            <a:off x="6136981" y="4409096"/>
            <a:ext cx="3505640" cy="523220"/>
          </a:xfrm>
          <a:prstGeom prst="rect">
            <a:avLst/>
          </a:prstGeom>
          <a:noFill/>
        </p:spPr>
        <p:txBody>
          <a:bodyPr wrap="none" rtlCol="0">
            <a:spAutoFit/>
          </a:bodyPr>
          <a:lstStyle/>
          <a:p>
            <a:r>
              <a:rPr lang="en-US" sz="2800" b="1" dirty="0"/>
              <a:t>Probabilistic Matching</a:t>
            </a:r>
          </a:p>
        </p:txBody>
      </p:sp>
      <p:sp>
        <p:nvSpPr>
          <p:cNvPr id="15" name="Rectangle 14">
            <a:extLst>
              <a:ext uri="{FF2B5EF4-FFF2-40B4-BE49-F238E27FC236}">
                <a16:creationId xmlns:a16="http://schemas.microsoft.com/office/drawing/2014/main" id="{22791ED8-99AB-2FC0-342A-0F64E967FC4D}"/>
              </a:ext>
            </a:extLst>
          </p:cNvPr>
          <p:cNvSpPr/>
          <p:nvPr/>
        </p:nvSpPr>
        <p:spPr>
          <a:xfrm>
            <a:off x="10543043" y="4379161"/>
            <a:ext cx="1441065" cy="14516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GMAF DATA</a:t>
            </a:r>
          </a:p>
        </p:txBody>
      </p:sp>
      <p:sp>
        <p:nvSpPr>
          <p:cNvPr id="17" name="Rectangle 16">
            <a:extLst>
              <a:ext uri="{FF2B5EF4-FFF2-40B4-BE49-F238E27FC236}">
                <a16:creationId xmlns:a16="http://schemas.microsoft.com/office/drawing/2014/main" id="{6A5AA118-1322-1A24-21A5-E034D069C93F}"/>
              </a:ext>
            </a:extLst>
          </p:cNvPr>
          <p:cNvSpPr/>
          <p:nvPr/>
        </p:nvSpPr>
        <p:spPr>
          <a:xfrm>
            <a:off x="2788423" y="1722153"/>
            <a:ext cx="1441065" cy="1451663"/>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THIRD PARTY UNIT</a:t>
            </a:r>
          </a:p>
        </p:txBody>
      </p:sp>
      <p:sp>
        <p:nvSpPr>
          <p:cNvPr id="19" name="Rectangle 18">
            <a:extLst>
              <a:ext uri="{FF2B5EF4-FFF2-40B4-BE49-F238E27FC236}">
                <a16:creationId xmlns:a16="http://schemas.microsoft.com/office/drawing/2014/main" id="{945C9483-6DC6-7784-8F6A-09BADC7A3388}"/>
              </a:ext>
            </a:extLst>
          </p:cNvPr>
          <p:cNvSpPr/>
          <p:nvPr/>
        </p:nvSpPr>
        <p:spPr>
          <a:xfrm>
            <a:off x="1107010" y="4467320"/>
            <a:ext cx="1441065" cy="14516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NESD DATA</a:t>
            </a:r>
          </a:p>
        </p:txBody>
      </p:sp>
      <p:sp>
        <p:nvSpPr>
          <p:cNvPr id="3" name="TextBox 2">
            <a:extLst>
              <a:ext uri="{FF2B5EF4-FFF2-40B4-BE49-F238E27FC236}">
                <a16:creationId xmlns:a16="http://schemas.microsoft.com/office/drawing/2014/main" id="{4FDE5338-E171-80B9-7A99-C0D0C410AEB2}"/>
              </a:ext>
            </a:extLst>
          </p:cNvPr>
          <p:cNvSpPr txBox="1"/>
          <p:nvPr/>
        </p:nvSpPr>
        <p:spPr>
          <a:xfrm rot="1644671">
            <a:off x="3882538" y="2384105"/>
            <a:ext cx="2455480" cy="523220"/>
          </a:xfrm>
          <a:prstGeom prst="rect">
            <a:avLst/>
          </a:prstGeom>
          <a:noFill/>
        </p:spPr>
        <p:txBody>
          <a:bodyPr wrap="none" rtlCol="0">
            <a:spAutoFit/>
          </a:bodyPr>
          <a:lstStyle/>
          <a:p>
            <a:r>
              <a:rPr lang="en-US" sz="2800" b="1" dirty="0"/>
              <a:t>Analyst Review</a:t>
            </a:r>
          </a:p>
        </p:txBody>
      </p:sp>
      <p:sp>
        <p:nvSpPr>
          <p:cNvPr id="23" name="Rectangle 22">
            <a:extLst>
              <a:ext uri="{FF2B5EF4-FFF2-40B4-BE49-F238E27FC236}">
                <a16:creationId xmlns:a16="http://schemas.microsoft.com/office/drawing/2014/main" id="{81EE5613-5EC0-C144-7380-07277D8AC0A7}"/>
              </a:ext>
            </a:extLst>
          </p:cNvPr>
          <p:cNvSpPr/>
          <p:nvPr/>
        </p:nvSpPr>
        <p:spPr>
          <a:xfrm>
            <a:off x="2746464" y="4467320"/>
            <a:ext cx="1441065" cy="1451663"/>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NES-D</a:t>
            </a:r>
          </a:p>
          <a:p>
            <a:pPr algn="ctr"/>
            <a:r>
              <a:rPr lang="en-US" dirty="0"/>
              <a:t>UNIT</a:t>
            </a:r>
          </a:p>
        </p:txBody>
      </p:sp>
      <p:sp>
        <p:nvSpPr>
          <p:cNvPr id="8" name="TextBox 7">
            <a:extLst>
              <a:ext uri="{FF2B5EF4-FFF2-40B4-BE49-F238E27FC236}">
                <a16:creationId xmlns:a16="http://schemas.microsoft.com/office/drawing/2014/main" id="{42B8ECAE-FA78-61C7-9718-1A23B32BD9EC}"/>
              </a:ext>
            </a:extLst>
          </p:cNvPr>
          <p:cNvSpPr txBox="1"/>
          <p:nvPr/>
        </p:nvSpPr>
        <p:spPr>
          <a:xfrm rot="20252712">
            <a:off x="3272721" y="3628432"/>
            <a:ext cx="2981778" cy="954107"/>
          </a:xfrm>
          <a:prstGeom prst="rect">
            <a:avLst/>
          </a:prstGeom>
          <a:noFill/>
        </p:spPr>
        <p:txBody>
          <a:bodyPr wrap="none" rtlCol="0">
            <a:spAutoFit/>
          </a:bodyPr>
          <a:lstStyle/>
          <a:p>
            <a:endParaRPr lang="en-US" sz="2800" b="1" dirty="0"/>
          </a:p>
          <a:p>
            <a:r>
              <a:rPr lang="en-US" sz="2800" b="1" dirty="0"/>
              <a:t>Common Identifier</a:t>
            </a:r>
          </a:p>
        </p:txBody>
      </p:sp>
      <p:sp>
        <p:nvSpPr>
          <p:cNvPr id="25" name="Rectangle 24">
            <a:extLst>
              <a:ext uri="{FF2B5EF4-FFF2-40B4-BE49-F238E27FC236}">
                <a16:creationId xmlns:a16="http://schemas.microsoft.com/office/drawing/2014/main" id="{CE16B1BE-FBE2-69F3-5F74-E1359803DE3C}"/>
              </a:ext>
            </a:extLst>
          </p:cNvPr>
          <p:cNvSpPr/>
          <p:nvPr/>
        </p:nvSpPr>
        <p:spPr>
          <a:xfrm>
            <a:off x="8826131" y="1717600"/>
            <a:ext cx="1441065" cy="1451663"/>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a:t>LBD </a:t>
            </a:r>
          </a:p>
          <a:p>
            <a:pPr algn="ctr"/>
            <a:r>
              <a:rPr lang="en-US" dirty="0"/>
              <a:t>UNIT</a:t>
            </a:r>
          </a:p>
        </p:txBody>
      </p:sp>
      <p:sp>
        <p:nvSpPr>
          <p:cNvPr id="6" name="TextBox 5">
            <a:extLst>
              <a:ext uri="{FF2B5EF4-FFF2-40B4-BE49-F238E27FC236}">
                <a16:creationId xmlns:a16="http://schemas.microsoft.com/office/drawing/2014/main" id="{C9C792EC-49A6-197F-6B29-0172716FF704}"/>
              </a:ext>
            </a:extLst>
          </p:cNvPr>
          <p:cNvSpPr txBox="1"/>
          <p:nvPr/>
        </p:nvSpPr>
        <p:spPr>
          <a:xfrm rot="20252712">
            <a:off x="6294693" y="1930350"/>
            <a:ext cx="2981778" cy="954107"/>
          </a:xfrm>
          <a:prstGeom prst="rect">
            <a:avLst/>
          </a:prstGeom>
          <a:noFill/>
        </p:spPr>
        <p:txBody>
          <a:bodyPr wrap="none" rtlCol="0">
            <a:spAutoFit/>
          </a:bodyPr>
          <a:lstStyle/>
          <a:p>
            <a:endParaRPr lang="en-US" sz="2800" b="1" dirty="0"/>
          </a:p>
          <a:p>
            <a:r>
              <a:rPr lang="en-US" sz="2800" b="1" dirty="0"/>
              <a:t>Common Identifier</a:t>
            </a:r>
          </a:p>
        </p:txBody>
      </p:sp>
      <p:cxnSp>
        <p:nvCxnSpPr>
          <p:cNvPr id="30" name="Straight Connector 29">
            <a:extLst>
              <a:ext uri="{FF2B5EF4-FFF2-40B4-BE49-F238E27FC236}">
                <a16:creationId xmlns:a16="http://schemas.microsoft.com/office/drawing/2014/main" id="{15E1F403-D13A-A1F0-11E7-C45B5928E2FC}"/>
              </a:ext>
            </a:extLst>
          </p:cNvPr>
          <p:cNvCxnSpPr>
            <a:stCxn id="12" idx="3"/>
            <a:endCxn id="17" idx="1"/>
          </p:cNvCxnSpPr>
          <p:nvPr/>
        </p:nvCxnSpPr>
        <p:spPr>
          <a:xfrm flipV="1">
            <a:off x="2510941" y="2447985"/>
            <a:ext cx="277482" cy="14840"/>
          </a:xfrm>
          <a:prstGeom prst="line">
            <a:avLst/>
          </a:prstGeom>
        </p:spPr>
        <p:style>
          <a:lnRef idx="1">
            <a:schemeClr val="dk1"/>
          </a:lnRef>
          <a:fillRef idx="0">
            <a:schemeClr val="dk1"/>
          </a:fillRef>
          <a:effectRef idx="0">
            <a:schemeClr val="dk1"/>
          </a:effectRef>
          <a:fontRef idx="minor">
            <a:schemeClr val="tx1"/>
          </a:fontRef>
        </p:style>
      </p:cxnSp>
      <p:cxnSp>
        <p:nvCxnSpPr>
          <p:cNvPr id="31" name="Straight Connector 30">
            <a:extLst>
              <a:ext uri="{FF2B5EF4-FFF2-40B4-BE49-F238E27FC236}">
                <a16:creationId xmlns:a16="http://schemas.microsoft.com/office/drawing/2014/main" id="{7CDB49F0-DFCE-8F52-5B72-323086617DB3}"/>
              </a:ext>
            </a:extLst>
          </p:cNvPr>
          <p:cNvCxnSpPr/>
          <p:nvPr/>
        </p:nvCxnSpPr>
        <p:spPr>
          <a:xfrm flipV="1">
            <a:off x="2501367" y="5097572"/>
            <a:ext cx="277482" cy="14840"/>
          </a:xfrm>
          <a:prstGeom prst="line">
            <a:avLst/>
          </a:prstGeom>
        </p:spPr>
        <p:style>
          <a:lnRef idx="1">
            <a:schemeClr val="dk1"/>
          </a:lnRef>
          <a:fillRef idx="0">
            <a:schemeClr val="dk1"/>
          </a:fillRef>
          <a:effectRef idx="0">
            <a:schemeClr val="dk1"/>
          </a:effectRef>
          <a:fontRef idx="minor">
            <a:schemeClr val="tx1"/>
          </a:fontRef>
        </p:style>
      </p:cxnSp>
      <p:cxnSp>
        <p:nvCxnSpPr>
          <p:cNvPr id="33" name="Straight Connector 32">
            <a:extLst>
              <a:ext uri="{FF2B5EF4-FFF2-40B4-BE49-F238E27FC236}">
                <a16:creationId xmlns:a16="http://schemas.microsoft.com/office/drawing/2014/main" id="{11A54596-F161-5AF2-FBE8-B1AF30300BD5}"/>
              </a:ext>
            </a:extLst>
          </p:cNvPr>
          <p:cNvCxnSpPr/>
          <p:nvPr/>
        </p:nvCxnSpPr>
        <p:spPr>
          <a:xfrm flipV="1">
            <a:off x="10268876" y="2345661"/>
            <a:ext cx="277482" cy="14840"/>
          </a:xfrm>
          <a:prstGeom prst="line">
            <a:avLst/>
          </a:prstGeom>
        </p:spPr>
        <p:style>
          <a:lnRef idx="1">
            <a:schemeClr val="dk1"/>
          </a:lnRef>
          <a:fillRef idx="0">
            <a:schemeClr val="dk1"/>
          </a:fillRef>
          <a:effectRef idx="0">
            <a:schemeClr val="dk1"/>
          </a:effectRef>
          <a:fontRef idx="minor">
            <a:schemeClr val="tx1"/>
          </a:fontRef>
        </p:style>
      </p:cxnSp>
      <p:cxnSp>
        <p:nvCxnSpPr>
          <p:cNvPr id="34" name="Straight Connector 33">
            <a:extLst>
              <a:ext uri="{FF2B5EF4-FFF2-40B4-BE49-F238E27FC236}">
                <a16:creationId xmlns:a16="http://schemas.microsoft.com/office/drawing/2014/main" id="{6085D902-F0D2-D3DF-7E81-DFA03782B3CB}"/>
              </a:ext>
            </a:extLst>
          </p:cNvPr>
          <p:cNvCxnSpPr/>
          <p:nvPr/>
        </p:nvCxnSpPr>
        <p:spPr>
          <a:xfrm flipV="1">
            <a:off x="10251702" y="4967444"/>
            <a:ext cx="277482" cy="1484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448965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1000"/>
                                        <p:tgtEl>
                                          <p:spTgt spid="17"/>
                                        </p:tgtEl>
                                      </p:cBhvr>
                                    </p:animEffect>
                                    <p:anim calcmode="lin" valueType="num">
                                      <p:cBhvr>
                                        <p:cTn id="18" dur="1000" fill="hold"/>
                                        <p:tgtEl>
                                          <p:spTgt spid="17"/>
                                        </p:tgtEl>
                                        <p:attrNameLst>
                                          <p:attrName>ppt_x</p:attrName>
                                        </p:attrNameLst>
                                      </p:cBhvr>
                                      <p:tavLst>
                                        <p:tav tm="0">
                                          <p:val>
                                            <p:strVal val="#ppt_x"/>
                                          </p:val>
                                        </p:tav>
                                        <p:tav tm="100000">
                                          <p:val>
                                            <p:strVal val="#ppt_x"/>
                                          </p:val>
                                        </p:tav>
                                      </p:tavLst>
                                    </p:anim>
                                    <p:anim calcmode="lin" valueType="num">
                                      <p:cBhvr>
                                        <p:cTn id="19" dur="1000" fill="hold"/>
                                        <p:tgtEl>
                                          <p:spTgt spid="17"/>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fade">
                                      <p:cBhvr>
                                        <p:cTn id="22" dur="1000"/>
                                        <p:tgtEl>
                                          <p:spTgt spid="25"/>
                                        </p:tgtEl>
                                      </p:cBhvr>
                                    </p:animEffect>
                                    <p:anim calcmode="lin" valueType="num">
                                      <p:cBhvr>
                                        <p:cTn id="23" dur="1000" fill="hold"/>
                                        <p:tgtEl>
                                          <p:spTgt spid="25"/>
                                        </p:tgtEl>
                                        <p:attrNameLst>
                                          <p:attrName>ppt_x</p:attrName>
                                        </p:attrNameLst>
                                      </p:cBhvr>
                                      <p:tavLst>
                                        <p:tav tm="0">
                                          <p:val>
                                            <p:strVal val="#ppt_x"/>
                                          </p:val>
                                        </p:tav>
                                        <p:tav tm="100000">
                                          <p:val>
                                            <p:strVal val="#ppt_x"/>
                                          </p:val>
                                        </p:tav>
                                      </p:tavLst>
                                    </p:anim>
                                    <p:anim calcmode="lin" valueType="num">
                                      <p:cBhvr>
                                        <p:cTn id="24" dur="1000" fill="hold"/>
                                        <p:tgtEl>
                                          <p:spTgt spid="25"/>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1000"/>
                                        <p:tgtEl>
                                          <p:spTgt spid="13"/>
                                        </p:tgtEl>
                                      </p:cBhvr>
                                    </p:animEffect>
                                    <p:anim calcmode="lin" valueType="num">
                                      <p:cBhvr>
                                        <p:cTn id="28" dur="1000" fill="hold"/>
                                        <p:tgtEl>
                                          <p:spTgt spid="13"/>
                                        </p:tgtEl>
                                        <p:attrNameLst>
                                          <p:attrName>ppt_x</p:attrName>
                                        </p:attrNameLst>
                                      </p:cBhvr>
                                      <p:tavLst>
                                        <p:tav tm="0">
                                          <p:val>
                                            <p:strVal val="#ppt_x"/>
                                          </p:val>
                                        </p:tav>
                                        <p:tav tm="100000">
                                          <p:val>
                                            <p:strVal val="#ppt_x"/>
                                          </p:val>
                                        </p:tav>
                                      </p:tavLst>
                                    </p:anim>
                                    <p:anim calcmode="lin" valueType="num">
                                      <p:cBhvr>
                                        <p:cTn id="29" dur="1000" fill="hold"/>
                                        <p:tgtEl>
                                          <p:spTgt spid="13"/>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fade">
                                      <p:cBhvr>
                                        <p:cTn id="32" dur="1000"/>
                                        <p:tgtEl>
                                          <p:spTgt spid="23"/>
                                        </p:tgtEl>
                                      </p:cBhvr>
                                    </p:animEffect>
                                    <p:anim calcmode="lin" valueType="num">
                                      <p:cBhvr>
                                        <p:cTn id="33" dur="1000" fill="hold"/>
                                        <p:tgtEl>
                                          <p:spTgt spid="23"/>
                                        </p:tgtEl>
                                        <p:attrNameLst>
                                          <p:attrName>ppt_x</p:attrName>
                                        </p:attrNameLst>
                                      </p:cBhvr>
                                      <p:tavLst>
                                        <p:tav tm="0">
                                          <p:val>
                                            <p:strVal val="#ppt_x"/>
                                          </p:val>
                                        </p:tav>
                                        <p:tav tm="100000">
                                          <p:val>
                                            <p:strVal val="#ppt_x"/>
                                          </p:val>
                                        </p:tav>
                                      </p:tavLst>
                                    </p:anim>
                                    <p:anim calcmode="lin" valueType="num">
                                      <p:cBhvr>
                                        <p:cTn id="34"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0"/>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3"/>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4"/>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Effect transition="in" filter="fade">
                                      <p:cBhvr>
                                        <p:cTn id="49" dur="1000"/>
                                        <p:tgtEl>
                                          <p:spTgt spid="10"/>
                                        </p:tgtEl>
                                      </p:cBhvr>
                                    </p:animEffect>
                                    <p:anim calcmode="lin" valueType="num">
                                      <p:cBhvr>
                                        <p:cTn id="50" dur="1000" fill="hold"/>
                                        <p:tgtEl>
                                          <p:spTgt spid="10"/>
                                        </p:tgtEl>
                                        <p:attrNameLst>
                                          <p:attrName>ppt_x</p:attrName>
                                        </p:attrNameLst>
                                      </p:cBhvr>
                                      <p:tavLst>
                                        <p:tav tm="0">
                                          <p:val>
                                            <p:strVal val="#ppt_x"/>
                                          </p:val>
                                        </p:tav>
                                        <p:tav tm="100000">
                                          <p:val>
                                            <p:strVal val="#ppt_x"/>
                                          </p:val>
                                        </p:tav>
                                      </p:tavLst>
                                    </p:anim>
                                    <p:anim calcmode="lin" valueType="num">
                                      <p:cBhvr>
                                        <p:cTn id="51"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6"/>
                                        </p:tgtEl>
                                        <p:attrNameLst>
                                          <p:attrName>style.visibility</p:attrName>
                                        </p:attrNameLst>
                                      </p:cBhvr>
                                      <p:to>
                                        <p:strVal val="visible"/>
                                      </p:to>
                                    </p:set>
                                    <p:animEffect transition="in" filter="fade">
                                      <p:cBhvr>
                                        <p:cTn id="56" dur="1000"/>
                                        <p:tgtEl>
                                          <p:spTgt spid="6"/>
                                        </p:tgtEl>
                                      </p:cBhvr>
                                    </p:animEffect>
                                    <p:anim calcmode="lin" valueType="num">
                                      <p:cBhvr>
                                        <p:cTn id="57" dur="1000" fill="hold"/>
                                        <p:tgtEl>
                                          <p:spTgt spid="6"/>
                                        </p:tgtEl>
                                        <p:attrNameLst>
                                          <p:attrName>ppt_x</p:attrName>
                                        </p:attrNameLst>
                                      </p:cBhvr>
                                      <p:tavLst>
                                        <p:tav tm="0">
                                          <p:val>
                                            <p:strVal val="#ppt_x"/>
                                          </p:val>
                                        </p:tav>
                                        <p:tav tm="100000">
                                          <p:val>
                                            <p:strVal val="#ppt_x"/>
                                          </p:val>
                                        </p:tav>
                                      </p:tavLst>
                                    </p:anim>
                                    <p:anim calcmode="lin" valueType="num">
                                      <p:cBhvr>
                                        <p:cTn id="58"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8"/>
                                        </p:tgtEl>
                                        <p:attrNameLst>
                                          <p:attrName>style.visibility</p:attrName>
                                        </p:attrNameLst>
                                      </p:cBhvr>
                                      <p:to>
                                        <p:strVal val="visible"/>
                                      </p:to>
                                    </p:set>
                                    <p:animEffect transition="in" filter="fade">
                                      <p:cBhvr>
                                        <p:cTn id="63" dur="1000"/>
                                        <p:tgtEl>
                                          <p:spTgt spid="8"/>
                                        </p:tgtEl>
                                      </p:cBhvr>
                                    </p:animEffect>
                                    <p:anim calcmode="lin" valueType="num">
                                      <p:cBhvr>
                                        <p:cTn id="64" dur="1000" fill="hold"/>
                                        <p:tgtEl>
                                          <p:spTgt spid="8"/>
                                        </p:tgtEl>
                                        <p:attrNameLst>
                                          <p:attrName>ppt_x</p:attrName>
                                        </p:attrNameLst>
                                      </p:cBhvr>
                                      <p:tavLst>
                                        <p:tav tm="0">
                                          <p:val>
                                            <p:strVal val="#ppt_x"/>
                                          </p:val>
                                        </p:tav>
                                        <p:tav tm="100000">
                                          <p:val>
                                            <p:strVal val="#ppt_x"/>
                                          </p:val>
                                        </p:tav>
                                      </p:tavLst>
                                    </p:anim>
                                    <p:anim calcmode="lin" valueType="num">
                                      <p:cBhvr>
                                        <p:cTn id="65"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7"/>
                                        </p:tgtEl>
                                        <p:attrNameLst>
                                          <p:attrName>style.visibility</p:attrName>
                                        </p:attrNameLst>
                                      </p:cBhvr>
                                      <p:to>
                                        <p:strVal val="visible"/>
                                      </p:to>
                                    </p:set>
                                    <p:animEffect transition="in" filter="fade">
                                      <p:cBhvr>
                                        <p:cTn id="70" dur="1000"/>
                                        <p:tgtEl>
                                          <p:spTgt spid="7"/>
                                        </p:tgtEl>
                                      </p:cBhvr>
                                    </p:animEffect>
                                    <p:anim calcmode="lin" valueType="num">
                                      <p:cBhvr>
                                        <p:cTn id="71" dur="1000" fill="hold"/>
                                        <p:tgtEl>
                                          <p:spTgt spid="7"/>
                                        </p:tgtEl>
                                        <p:attrNameLst>
                                          <p:attrName>ppt_x</p:attrName>
                                        </p:attrNameLst>
                                      </p:cBhvr>
                                      <p:tavLst>
                                        <p:tav tm="0">
                                          <p:val>
                                            <p:strVal val="#ppt_x"/>
                                          </p:val>
                                        </p:tav>
                                        <p:tav tm="100000">
                                          <p:val>
                                            <p:strVal val="#ppt_x"/>
                                          </p:val>
                                        </p:tav>
                                      </p:tavLst>
                                    </p:anim>
                                    <p:anim calcmode="lin" valueType="num">
                                      <p:cBhvr>
                                        <p:cTn id="72"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7" grpId="0"/>
      <p:bldP spid="15" grpId="0" animBg="1"/>
      <p:bldP spid="17" grpId="0" animBg="1"/>
      <p:bldP spid="19" grpId="0" animBg="1"/>
      <p:bldP spid="23" grpId="0" animBg="1"/>
      <p:bldP spid="8" grpId="0"/>
      <p:bldP spid="25" grpId="0" animBg="1"/>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74972-CB9F-A517-269D-E66282B5A7F2}"/>
              </a:ext>
            </a:extLst>
          </p:cNvPr>
          <p:cNvSpPr>
            <a:spLocks noGrp="1"/>
          </p:cNvSpPr>
          <p:nvPr>
            <p:ph type="title"/>
          </p:nvPr>
        </p:nvSpPr>
        <p:spPr/>
        <p:txBody>
          <a:bodyPr>
            <a:normAutofit/>
          </a:bodyPr>
          <a:lstStyle/>
          <a:p>
            <a:r>
              <a:rPr lang="en-US" dirty="0">
                <a:effectLst/>
                <a:ea typeface="Calibri" panose="020F0502020204030204" pitchFamily="34" charset="0"/>
                <a:cs typeface="Times New Roman" panose="02020603050405020304" pitchFamily="18" charset="0"/>
              </a:rPr>
              <a:t>Business Frame Conceptual Data Architecture</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4" name="Footer Placeholder 3">
            <a:extLst>
              <a:ext uri="{FF2B5EF4-FFF2-40B4-BE49-F238E27FC236}">
                <a16:creationId xmlns:a16="http://schemas.microsoft.com/office/drawing/2014/main" id="{908FE6DB-B2B2-CD1F-61ED-8DB9BE8722EF}"/>
              </a:ext>
            </a:extLst>
          </p:cNvPr>
          <p:cNvSpPr>
            <a:spLocks noGrp="1"/>
          </p:cNvSpPr>
          <p:nvPr>
            <p:ph type="ftr" sz="quarter" idx="11"/>
          </p:nvPr>
        </p:nvSpPr>
        <p:spPr/>
        <p:txBody>
          <a:bodyPr/>
          <a:lstStyle/>
          <a:p>
            <a:r>
              <a:rPr lang="en-US"/>
              <a:t>Internal Use Only</a:t>
            </a:r>
          </a:p>
        </p:txBody>
      </p:sp>
      <p:sp>
        <p:nvSpPr>
          <p:cNvPr id="5" name="Slide Number Placeholder 4">
            <a:extLst>
              <a:ext uri="{FF2B5EF4-FFF2-40B4-BE49-F238E27FC236}">
                <a16:creationId xmlns:a16="http://schemas.microsoft.com/office/drawing/2014/main" id="{01A39757-B0B5-9D13-D8CD-C263C6277017}"/>
              </a:ext>
            </a:extLst>
          </p:cNvPr>
          <p:cNvSpPr>
            <a:spLocks noGrp="1"/>
          </p:cNvSpPr>
          <p:nvPr>
            <p:ph type="sldNum" sz="quarter" idx="12"/>
          </p:nvPr>
        </p:nvSpPr>
        <p:spPr/>
        <p:txBody>
          <a:bodyPr/>
          <a:lstStyle/>
          <a:p>
            <a:fld id="{9C658748-2B26-4E3C-915E-57E09821524E}" type="slidenum">
              <a:rPr lang="en-US" smtClean="0"/>
              <a:t>17</a:t>
            </a:fld>
            <a:endParaRPr lang="en-US"/>
          </a:p>
        </p:txBody>
      </p:sp>
      <p:sp>
        <p:nvSpPr>
          <p:cNvPr id="6" name="Rectangle 2">
            <a:extLst>
              <a:ext uri="{FF2B5EF4-FFF2-40B4-BE49-F238E27FC236}">
                <a16:creationId xmlns:a16="http://schemas.microsoft.com/office/drawing/2014/main" id="{242F9606-7CA4-45EF-7489-47BF639F564C}"/>
              </a:ext>
            </a:extLst>
          </p:cNvPr>
          <p:cNvSpPr>
            <a:spLocks noChangeArrowheads="1"/>
          </p:cNvSpPr>
          <p:nvPr/>
        </p:nvSpPr>
        <p:spPr bwMode="auto">
          <a:xfrm>
            <a:off x="464456" y="1690688"/>
            <a:ext cx="22651599"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9" name="Picture 8">
            <a:extLst>
              <a:ext uri="{FF2B5EF4-FFF2-40B4-BE49-F238E27FC236}">
                <a16:creationId xmlns:a16="http://schemas.microsoft.com/office/drawing/2014/main" id="{0B829767-F719-902F-E0E8-9925A8DA1D82}"/>
              </a:ext>
            </a:extLst>
          </p:cNvPr>
          <p:cNvPicPr>
            <a:picLocks noChangeAspect="1"/>
          </p:cNvPicPr>
          <p:nvPr/>
        </p:nvPicPr>
        <p:blipFill>
          <a:blip r:embed="rId2"/>
          <a:stretch>
            <a:fillRect/>
          </a:stretch>
        </p:blipFill>
        <p:spPr>
          <a:xfrm>
            <a:off x="217714" y="1776604"/>
            <a:ext cx="11698515" cy="3304791"/>
          </a:xfrm>
          <a:prstGeom prst="rect">
            <a:avLst/>
          </a:prstGeom>
        </p:spPr>
      </p:pic>
    </p:spTree>
    <p:extLst>
      <p:ext uri="{BB962C8B-B14F-4D97-AF65-F5344CB8AC3E}">
        <p14:creationId xmlns:p14="http://schemas.microsoft.com/office/powerpoint/2010/main" val="2494902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0" name="Rectangle 332">
            <a:extLst>
              <a:ext uri="{FF2B5EF4-FFF2-40B4-BE49-F238E27FC236}">
                <a16:creationId xmlns:a16="http://schemas.microsoft.com/office/drawing/2014/main" id="{04868EBB-B19D-309C-7A94-77B9BEA1EC0E}"/>
              </a:ext>
            </a:extLst>
          </p:cNvPr>
          <p:cNvSpPr>
            <a:spLocks noChangeArrowheads="1"/>
          </p:cNvSpPr>
          <p:nvPr/>
        </p:nvSpPr>
        <p:spPr bwMode="auto">
          <a:xfrm>
            <a:off x="9783677" y="941874"/>
            <a:ext cx="970871" cy="933209"/>
          </a:xfrm>
          <a:prstGeom prst="rect">
            <a:avLst/>
          </a:prstGeom>
          <a:solidFill>
            <a:srgbClr val="D8D8D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9" name="Rectangle 535">
            <a:extLst>
              <a:ext uri="{FF2B5EF4-FFF2-40B4-BE49-F238E27FC236}">
                <a16:creationId xmlns:a16="http://schemas.microsoft.com/office/drawing/2014/main" id="{D40F6F05-B625-2D4F-022F-3BCD714141FA}"/>
              </a:ext>
            </a:extLst>
          </p:cNvPr>
          <p:cNvSpPr>
            <a:spLocks noChangeArrowheads="1"/>
          </p:cNvSpPr>
          <p:nvPr/>
        </p:nvSpPr>
        <p:spPr bwMode="auto">
          <a:xfrm>
            <a:off x="10570678" y="4047612"/>
            <a:ext cx="867418" cy="547111"/>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732" name="Rectangle 274">
            <a:extLst>
              <a:ext uri="{FF2B5EF4-FFF2-40B4-BE49-F238E27FC236}">
                <a16:creationId xmlns:a16="http://schemas.microsoft.com/office/drawing/2014/main" id="{6EB307FD-CC5C-B7D9-3F5A-5A63AE3F1D84}"/>
              </a:ext>
            </a:extLst>
          </p:cNvPr>
          <p:cNvSpPr>
            <a:spLocks noChangeArrowheads="1"/>
          </p:cNvSpPr>
          <p:nvPr/>
        </p:nvSpPr>
        <p:spPr bwMode="auto">
          <a:xfrm>
            <a:off x="2697954" y="2688658"/>
            <a:ext cx="901241" cy="644596"/>
          </a:xfrm>
          <a:prstGeom prst="rect">
            <a:avLst/>
          </a:prstGeom>
          <a:solidFill>
            <a:srgbClr val="B7DD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1" name="Rectangle 274">
            <a:extLst>
              <a:ext uri="{FF2B5EF4-FFF2-40B4-BE49-F238E27FC236}">
                <a16:creationId xmlns:a16="http://schemas.microsoft.com/office/drawing/2014/main" id="{8EFB65F3-B59A-529D-D67E-861138037B0D}"/>
              </a:ext>
            </a:extLst>
          </p:cNvPr>
          <p:cNvSpPr>
            <a:spLocks noChangeArrowheads="1"/>
          </p:cNvSpPr>
          <p:nvPr/>
        </p:nvSpPr>
        <p:spPr bwMode="auto">
          <a:xfrm>
            <a:off x="10984253" y="928086"/>
            <a:ext cx="901241" cy="859459"/>
          </a:xfrm>
          <a:prstGeom prst="rect">
            <a:avLst/>
          </a:prstGeom>
          <a:solidFill>
            <a:srgbClr val="B7DD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0" name="Rectangle 274">
            <a:extLst>
              <a:ext uri="{FF2B5EF4-FFF2-40B4-BE49-F238E27FC236}">
                <a16:creationId xmlns:a16="http://schemas.microsoft.com/office/drawing/2014/main" id="{2D630CC8-FC76-01C2-3C67-0EB053819B77}"/>
              </a:ext>
            </a:extLst>
          </p:cNvPr>
          <p:cNvSpPr>
            <a:spLocks noChangeArrowheads="1"/>
          </p:cNvSpPr>
          <p:nvPr/>
        </p:nvSpPr>
        <p:spPr bwMode="auto">
          <a:xfrm>
            <a:off x="6292673" y="1549138"/>
            <a:ext cx="947994" cy="115489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729" name="Rectangle 274">
            <a:extLst>
              <a:ext uri="{FF2B5EF4-FFF2-40B4-BE49-F238E27FC236}">
                <a16:creationId xmlns:a16="http://schemas.microsoft.com/office/drawing/2014/main" id="{8CD7BF1F-D3BC-7A84-37DA-79A8B30E1CAB}"/>
              </a:ext>
            </a:extLst>
          </p:cNvPr>
          <p:cNvSpPr>
            <a:spLocks noChangeArrowheads="1"/>
          </p:cNvSpPr>
          <p:nvPr/>
        </p:nvSpPr>
        <p:spPr bwMode="auto">
          <a:xfrm>
            <a:off x="2914110" y="1145142"/>
            <a:ext cx="653549" cy="1056045"/>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09693F6A-0534-FCE9-D85D-38E58E9581BE}"/>
              </a:ext>
            </a:extLst>
          </p:cNvPr>
          <p:cNvSpPr>
            <a:spLocks noGrp="1"/>
          </p:cNvSpPr>
          <p:nvPr>
            <p:ph type="title"/>
          </p:nvPr>
        </p:nvSpPr>
        <p:spPr>
          <a:xfrm>
            <a:off x="171463" y="-219483"/>
            <a:ext cx="12160045" cy="1325563"/>
          </a:xfrm>
        </p:spPr>
        <p:txBody>
          <a:bodyPr/>
          <a:lstStyle/>
          <a:p>
            <a:pPr algn="ctr"/>
            <a:r>
              <a:rPr lang="en-US" dirty="0"/>
              <a:t>Construct the Database</a:t>
            </a:r>
          </a:p>
        </p:txBody>
      </p:sp>
      <p:sp>
        <p:nvSpPr>
          <p:cNvPr id="5" name="Slide Number Placeholder 4">
            <a:extLst>
              <a:ext uri="{FF2B5EF4-FFF2-40B4-BE49-F238E27FC236}">
                <a16:creationId xmlns:a16="http://schemas.microsoft.com/office/drawing/2014/main" id="{830ED1E4-73F7-8CAA-4D29-DC58FEB6255A}"/>
              </a:ext>
            </a:extLst>
          </p:cNvPr>
          <p:cNvSpPr>
            <a:spLocks noGrp="1"/>
          </p:cNvSpPr>
          <p:nvPr>
            <p:ph type="sldNum" sz="quarter" idx="12"/>
          </p:nvPr>
        </p:nvSpPr>
        <p:spPr>
          <a:xfrm>
            <a:off x="8610600" y="6761192"/>
            <a:ext cx="2743200" cy="365125"/>
          </a:xfrm>
        </p:spPr>
        <p:txBody>
          <a:bodyPr/>
          <a:lstStyle/>
          <a:p>
            <a:fld id="{9C658748-2B26-4E3C-915E-57E09821524E}" type="slidenum">
              <a:rPr lang="en-US" smtClean="0"/>
              <a:t>18</a:t>
            </a:fld>
            <a:endParaRPr lang="en-US"/>
          </a:p>
        </p:txBody>
      </p:sp>
      <p:sp>
        <p:nvSpPr>
          <p:cNvPr id="7" name="TextBox 6">
            <a:extLst>
              <a:ext uri="{FF2B5EF4-FFF2-40B4-BE49-F238E27FC236}">
                <a16:creationId xmlns:a16="http://schemas.microsoft.com/office/drawing/2014/main" id="{7179D5FF-005E-613A-42B1-089F77D7F136}"/>
              </a:ext>
            </a:extLst>
          </p:cNvPr>
          <p:cNvSpPr txBox="1"/>
          <p:nvPr/>
        </p:nvSpPr>
        <p:spPr>
          <a:xfrm>
            <a:off x="175177" y="655427"/>
            <a:ext cx="6096000" cy="5016758"/>
          </a:xfrm>
          <a:prstGeom prst="rect">
            <a:avLst/>
          </a:prstGeom>
          <a:noFill/>
        </p:spPr>
        <p:txBody>
          <a:bodyPr wrap="square">
            <a:spAutoFit/>
          </a:bodyPr>
          <a:lstStyle/>
          <a:p>
            <a:pPr marL="285750" indent="-285750">
              <a:buFont typeface="Arial" panose="020B0604020202020204" pitchFamily="34" charset="0"/>
              <a:buChar char="•"/>
            </a:pPr>
            <a:endParaRPr lang="en-US" sz="4000" dirty="0"/>
          </a:p>
          <a:p>
            <a:pPr marL="285750" indent="-285750">
              <a:buFont typeface="Arial" panose="020B0604020202020204" pitchFamily="34" charset="0"/>
              <a:buChar char="•"/>
            </a:pPr>
            <a:r>
              <a:rPr lang="en-US" sz="4000" dirty="0"/>
              <a:t>5 Data </a:t>
            </a:r>
          </a:p>
          <a:p>
            <a:r>
              <a:rPr lang="en-US" sz="4000" dirty="0"/>
              <a:t>   Sources</a:t>
            </a:r>
          </a:p>
          <a:p>
            <a:pPr lvl="1"/>
            <a:endParaRPr lang="en-US" sz="4000" dirty="0"/>
          </a:p>
          <a:p>
            <a:pPr marL="285750" indent="-285750">
              <a:buFont typeface="Arial" panose="020B0604020202020204" pitchFamily="34" charset="0"/>
              <a:buChar char="•"/>
            </a:pPr>
            <a:r>
              <a:rPr lang="en-US" sz="4000" dirty="0"/>
              <a:t>43 Tables</a:t>
            </a:r>
          </a:p>
          <a:p>
            <a:endParaRPr lang="en-US" sz="4000" dirty="0"/>
          </a:p>
          <a:p>
            <a:pPr marL="285750" indent="-285750">
              <a:buFont typeface="Arial" panose="020B0604020202020204" pitchFamily="34" charset="0"/>
              <a:buChar char="•"/>
            </a:pPr>
            <a:r>
              <a:rPr lang="en-US" sz="4000" dirty="0"/>
              <a:t>1141</a:t>
            </a:r>
          </a:p>
          <a:p>
            <a:r>
              <a:rPr lang="en-US" sz="4000" dirty="0"/>
              <a:t>   Columns</a:t>
            </a:r>
          </a:p>
        </p:txBody>
      </p:sp>
      <p:grpSp>
        <p:nvGrpSpPr>
          <p:cNvPr id="3" name="Group 4">
            <a:extLst>
              <a:ext uri="{FF2B5EF4-FFF2-40B4-BE49-F238E27FC236}">
                <a16:creationId xmlns:a16="http://schemas.microsoft.com/office/drawing/2014/main" id="{77B53996-A68A-6B39-060E-CA6CC4D1BF46}"/>
              </a:ext>
            </a:extLst>
          </p:cNvPr>
          <p:cNvGrpSpPr>
            <a:grpSpLocks noChangeAspect="1"/>
          </p:cNvGrpSpPr>
          <p:nvPr/>
        </p:nvGrpSpPr>
        <p:grpSpPr bwMode="auto">
          <a:xfrm>
            <a:off x="2682334" y="772906"/>
            <a:ext cx="9380464" cy="5749636"/>
            <a:chOff x="2870" y="968"/>
            <a:chExt cx="4715" cy="2890"/>
          </a:xfrm>
        </p:grpSpPr>
        <p:grpSp>
          <p:nvGrpSpPr>
            <p:cNvPr id="8" name="Group 205">
              <a:extLst>
                <a:ext uri="{FF2B5EF4-FFF2-40B4-BE49-F238E27FC236}">
                  <a16:creationId xmlns:a16="http://schemas.microsoft.com/office/drawing/2014/main" id="{1A171DB2-ADA1-C525-42FA-5AD1E49C908C}"/>
                </a:ext>
              </a:extLst>
            </p:cNvPr>
            <p:cNvGrpSpPr>
              <a:grpSpLocks/>
            </p:cNvGrpSpPr>
            <p:nvPr/>
          </p:nvGrpSpPr>
          <p:grpSpPr bwMode="auto">
            <a:xfrm>
              <a:off x="2870" y="1068"/>
              <a:ext cx="4715" cy="2790"/>
              <a:chOff x="2870" y="1068"/>
              <a:chExt cx="4715" cy="2790"/>
            </a:xfrm>
          </p:grpSpPr>
          <p:sp>
            <p:nvSpPr>
              <p:cNvPr id="529" name="Rectangle 5">
                <a:extLst>
                  <a:ext uri="{FF2B5EF4-FFF2-40B4-BE49-F238E27FC236}">
                    <a16:creationId xmlns:a16="http://schemas.microsoft.com/office/drawing/2014/main" id="{ED076692-1C71-22B4-A194-E684086F0724}"/>
                  </a:ext>
                </a:extLst>
              </p:cNvPr>
              <p:cNvSpPr>
                <a:spLocks noChangeArrowheads="1"/>
              </p:cNvSpPr>
              <p:nvPr/>
            </p:nvSpPr>
            <p:spPr bwMode="auto">
              <a:xfrm>
                <a:off x="4251" y="1669"/>
                <a:ext cx="430" cy="81"/>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0" name="Rectangle 6">
                <a:extLst>
                  <a:ext uri="{FF2B5EF4-FFF2-40B4-BE49-F238E27FC236}">
                    <a16:creationId xmlns:a16="http://schemas.microsoft.com/office/drawing/2014/main" id="{53419C5E-9247-11BD-8964-6D45065EDA69}"/>
                  </a:ext>
                </a:extLst>
              </p:cNvPr>
              <p:cNvSpPr>
                <a:spLocks noChangeArrowheads="1"/>
              </p:cNvSpPr>
              <p:nvPr/>
            </p:nvSpPr>
            <p:spPr bwMode="auto">
              <a:xfrm>
                <a:off x="4251" y="1669"/>
                <a:ext cx="430" cy="81"/>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1" name="Rectangle 7">
                <a:extLst>
                  <a:ext uri="{FF2B5EF4-FFF2-40B4-BE49-F238E27FC236}">
                    <a16:creationId xmlns:a16="http://schemas.microsoft.com/office/drawing/2014/main" id="{02EC4076-7256-050F-383E-38FEA21CDE0B}"/>
                  </a:ext>
                </a:extLst>
              </p:cNvPr>
              <p:cNvSpPr>
                <a:spLocks noChangeArrowheads="1"/>
              </p:cNvSpPr>
              <p:nvPr/>
            </p:nvSpPr>
            <p:spPr bwMode="auto">
              <a:xfrm>
                <a:off x="4386" y="1683"/>
                <a:ext cx="132" cy="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dirty="0">
                    <a:ln>
                      <a:noFill/>
                    </a:ln>
                    <a:solidFill>
                      <a:srgbClr val="000000"/>
                    </a:solidFill>
                    <a:effectLst/>
                    <a:latin typeface="Calibri" panose="020F0502020204030204" pitchFamily="34" charset="0"/>
                  </a:rPr>
                  <a:t>EIN UNITS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32" name="Rectangle 8">
                <a:extLst>
                  <a:ext uri="{FF2B5EF4-FFF2-40B4-BE49-F238E27FC236}">
                    <a16:creationId xmlns:a16="http://schemas.microsoft.com/office/drawing/2014/main" id="{B63835B0-2BC9-3109-598C-91223B9A2F11}"/>
                  </a:ext>
                </a:extLst>
              </p:cNvPr>
              <p:cNvSpPr>
                <a:spLocks noChangeArrowheads="1"/>
              </p:cNvSpPr>
              <p:nvPr/>
            </p:nvSpPr>
            <p:spPr bwMode="auto">
              <a:xfrm>
                <a:off x="4251" y="1750"/>
                <a:ext cx="430" cy="568"/>
              </a:xfrm>
              <a:prstGeom prst="rect">
                <a:avLst/>
              </a:prstGeom>
              <a:solidFill>
                <a:srgbClr val="D8D8D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3" name="Rectangle 9">
                <a:extLst>
                  <a:ext uri="{FF2B5EF4-FFF2-40B4-BE49-F238E27FC236}">
                    <a16:creationId xmlns:a16="http://schemas.microsoft.com/office/drawing/2014/main" id="{0D18D1FE-CE71-0247-6D62-36888F57F346}"/>
                  </a:ext>
                </a:extLst>
              </p:cNvPr>
              <p:cNvSpPr>
                <a:spLocks noChangeArrowheads="1"/>
              </p:cNvSpPr>
              <p:nvPr/>
            </p:nvSpPr>
            <p:spPr bwMode="auto">
              <a:xfrm>
                <a:off x="4251" y="1750"/>
                <a:ext cx="430" cy="568"/>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4" name="Line 10">
                <a:extLst>
                  <a:ext uri="{FF2B5EF4-FFF2-40B4-BE49-F238E27FC236}">
                    <a16:creationId xmlns:a16="http://schemas.microsoft.com/office/drawing/2014/main" id="{FFCC787C-CEBB-1A5B-218C-E42EBC1827A7}"/>
                  </a:ext>
                </a:extLst>
              </p:cNvPr>
              <p:cNvSpPr>
                <a:spLocks noChangeShapeType="1"/>
              </p:cNvSpPr>
              <p:nvPr/>
            </p:nvSpPr>
            <p:spPr bwMode="auto">
              <a:xfrm flipV="1">
                <a:off x="4333" y="1750"/>
                <a:ext cx="0" cy="568"/>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5" name="Line 11">
                <a:extLst>
                  <a:ext uri="{FF2B5EF4-FFF2-40B4-BE49-F238E27FC236}">
                    <a16:creationId xmlns:a16="http://schemas.microsoft.com/office/drawing/2014/main" id="{582C41CA-91C6-3FB2-68E7-0EA091CD69B2}"/>
                  </a:ext>
                </a:extLst>
              </p:cNvPr>
              <p:cNvSpPr>
                <a:spLocks noChangeShapeType="1"/>
              </p:cNvSpPr>
              <p:nvPr/>
            </p:nvSpPr>
            <p:spPr bwMode="auto">
              <a:xfrm>
                <a:off x="4251" y="1827"/>
                <a:ext cx="430" cy="0"/>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6" name="Rectangle 12">
                <a:extLst>
                  <a:ext uri="{FF2B5EF4-FFF2-40B4-BE49-F238E27FC236}">
                    <a16:creationId xmlns:a16="http://schemas.microsoft.com/office/drawing/2014/main" id="{BFCBDC83-2BE0-2006-4AA9-959B44A88A6E}"/>
                  </a:ext>
                </a:extLst>
              </p:cNvPr>
              <p:cNvSpPr>
                <a:spLocks noChangeArrowheads="1"/>
              </p:cNvSpPr>
              <p:nvPr/>
            </p:nvSpPr>
            <p:spPr bwMode="auto">
              <a:xfrm>
                <a:off x="4267" y="1764"/>
                <a:ext cx="72"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39" name="Rectangle 15">
                <a:extLst>
                  <a:ext uri="{FF2B5EF4-FFF2-40B4-BE49-F238E27FC236}">
                    <a16:creationId xmlns:a16="http://schemas.microsoft.com/office/drawing/2014/main" id="{9168341D-DD79-3196-99BC-5CD6127DB670}"/>
                  </a:ext>
                </a:extLst>
              </p:cNvPr>
              <p:cNvSpPr>
                <a:spLocks noChangeArrowheads="1"/>
              </p:cNvSpPr>
              <p:nvPr/>
            </p:nvSpPr>
            <p:spPr bwMode="auto">
              <a:xfrm>
                <a:off x="4267" y="1863"/>
                <a:ext cx="27"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41" name="Rectangle 17">
                <a:extLst>
                  <a:ext uri="{FF2B5EF4-FFF2-40B4-BE49-F238E27FC236}">
                    <a16:creationId xmlns:a16="http://schemas.microsoft.com/office/drawing/2014/main" id="{ADC7F026-559C-8C42-84D7-2643A9AEB481}"/>
                  </a:ext>
                </a:extLst>
              </p:cNvPr>
              <p:cNvSpPr>
                <a:spLocks noChangeArrowheads="1"/>
              </p:cNvSpPr>
              <p:nvPr/>
            </p:nvSpPr>
            <p:spPr bwMode="auto">
              <a:xfrm>
                <a:off x="4267" y="1910"/>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43" name="Rectangle 19">
                <a:extLst>
                  <a:ext uri="{FF2B5EF4-FFF2-40B4-BE49-F238E27FC236}">
                    <a16:creationId xmlns:a16="http://schemas.microsoft.com/office/drawing/2014/main" id="{21F07674-0241-9BBA-D949-8381C24D93C7}"/>
                  </a:ext>
                </a:extLst>
              </p:cNvPr>
              <p:cNvSpPr>
                <a:spLocks noChangeArrowheads="1"/>
              </p:cNvSpPr>
              <p:nvPr/>
            </p:nvSpPr>
            <p:spPr bwMode="auto">
              <a:xfrm>
                <a:off x="4267" y="1959"/>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45" name="Rectangle 21">
                <a:extLst>
                  <a:ext uri="{FF2B5EF4-FFF2-40B4-BE49-F238E27FC236}">
                    <a16:creationId xmlns:a16="http://schemas.microsoft.com/office/drawing/2014/main" id="{F2913A84-5AE5-93E0-70A3-84E77BFC3549}"/>
                  </a:ext>
                </a:extLst>
              </p:cNvPr>
              <p:cNvSpPr>
                <a:spLocks noChangeArrowheads="1"/>
              </p:cNvSpPr>
              <p:nvPr/>
            </p:nvSpPr>
            <p:spPr bwMode="auto">
              <a:xfrm>
                <a:off x="4267" y="2009"/>
                <a:ext cx="27"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47" name="Rectangle 23">
                <a:extLst>
                  <a:ext uri="{FF2B5EF4-FFF2-40B4-BE49-F238E27FC236}">
                    <a16:creationId xmlns:a16="http://schemas.microsoft.com/office/drawing/2014/main" id="{80E06D12-9465-494A-AB4C-A0A2D9A52AAE}"/>
                  </a:ext>
                </a:extLst>
              </p:cNvPr>
              <p:cNvSpPr>
                <a:spLocks noChangeArrowheads="1"/>
              </p:cNvSpPr>
              <p:nvPr/>
            </p:nvSpPr>
            <p:spPr bwMode="auto">
              <a:xfrm>
                <a:off x="4267" y="2056"/>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49" name="Rectangle 25">
                <a:extLst>
                  <a:ext uri="{FF2B5EF4-FFF2-40B4-BE49-F238E27FC236}">
                    <a16:creationId xmlns:a16="http://schemas.microsoft.com/office/drawing/2014/main" id="{EA665174-C3AE-2165-0F49-B8F187568067}"/>
                  </a:ext>
                </a:extLst>
              </p:cNvPr>
              <p:cNvSpPr>
                <a:spLocks noChangeArrowheads="1"/>
              </p:cNvSpPr>
              <p:nvPr/>
            </p:nvSpPr>
            <p:spPr bwMode="auto">
              <a:xfrm>
                <a:off x="4267" y="2105"/>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51" name="Rectangle 27">
                <a:extLst>
                  <a:ext uri="{FF2B5EF4-FFF2-40B4-BE49-F238E27FC236}">
                    <a16:creationId xmlns:a16="http://schemas.microsoft.com/office/drawing/2014/main" id="{3002B55B-E0A0-8E32-812D-7BBD0312AD2F}"/>
                  </a:ext>
                </a:extLst>
              </p:cNvPr>
              <p:cNvSpPr>
                <a:spLocks noChangeArrowheads="1"/>
              </p:cNvSpPr>
              <p:nvPr/>
            </p:nvSpPr>
            <p:spPr bwMode="auto">
              <a:xfrm>
                <a:off x="4267" y="2155"/>
                <a:ext cx="25"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53" name="Rectangle 29">
                <a:extLst>
                  <a:ext uri="{FF2B5EF4-FFF2-40B4-BE49-F238E27FC236}">
                    <a16:creationId xmlns:a16="http://schemas.microsoft.com/office/drawing/2014/main" id="{3743B9E5-21F2-2189-8981-5693AC17A813}"/>
                  </a:ext>
                </a:extLst>
              </p:cNvPr>
              <p:cNvSpPr>
                <a:spLocks noChangeArrowheads="1"/>
              </p:cNvSpPr>
              <p:nvPr/>
            </p:nvSpPr>
            <p:spPr bwMode="auto">
              <a:xfrm>
                <a:off x="4267" y="2202"/>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54" name="Rectangle 30">
                <a:extLst>
                  <a:ext uri="{FF2B5EF4-FFF2-40B4-BE49-F238E27FC236}">
                    <a16:creationId xmlns:a16="http://schemas.microsoft.com/office/drawing/2014/main" id="{5691AAEE-1F08-FB22-FE63-EC745FA0DCD6}"/>
                  </a:ext>
                </a:extLst>
              </p:cNvPr>
              <p:cNvSpPr>
                <a:spLocks noChangeArrowheads="1"/>
              </p:cNvSpPr>
              <p:nvPr/>
            </p:nvSpPr>
            <p:spPr bwMode="auto">
              <a:xfrm>
                <a:off x="4349" y="2202"/>
                <a:ext cx="68"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55" name="Rectangle 31">
                <a:extLst>
                  <a:ext uri="{FF2B5EF4-FFF2-40B4-BE49-F238E27FC236}">
                    <a16:creationId xmlns:a16="http://schemas.microsoft.com/office/drawing/2014/main" id="{CF5CC54D-31FB-2403-13E9-19A5348C21B6}"/>
                  </a:ext>
                </a:extLst>
              </p:cNvPr>
              <p:cNvSpPr>
                <a:spLocks noChangeArrowheads="1"/>
              </p:cNvSpPr>
              <p:nvPr/>
            </p:nvSpPr>
            <p:spPr bwMode="auto">
              <a:xfrm>
                <a:off x="4267" y="2251"/>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57" name="Rectangle 33">
                <a:extLst>
                  <a:ext uri="{FF2B5EF4-FFF2-40B4-BE49-F238E27FC236}">
                    <a16:creationId xmlns:a16="http://schemas.microsoft.com/office/drawing/2014/main" id="{22FF2C3D-8193-A8B1-1F6E-16F5582FD6E8}"/>
                  </a:ext>
                </a:extLst>
              </p:cNvPr>
              <p:cNvSpPr>
                <a:spLocks noChangeArrowheads="1"/>
              </p:cNvSpPr>
              <p:nvPr/>
            </p:nvSpPr>
            <p:spPr bwMode="auto">
              <a:xfrm>
                <a:off x="5773" y="1094"/>
                <a:ext cx="419" cy="82"/>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8" name="Rectangle 34">
                <a:extLst>
                  <a:ext uri="{FF2B5EF4-FFF2-40B4-BE49-F238E27FC236}">
                    <a16:creationId xmlns:a16="http://schemas.microsoft.com/office/drawing/2014/main" id="{76856572-2196-10B4-748E-B12C8ED805A9}"/>
                  </a:ext>
                </a:extLst>
              </p:cNvPr>
              <p:cNvSpPr>
                <a:spLocks noChangeArrowheads="1"/>
              </p:cNvSpPr>
              <p:nvPr/>
            </p:nvSpPr>
            <p:spPr bwMode="auto">
              <a:xfrm>
                <a:off x="5773" y="1094"/>
                <a:ext cx="419" cy="82"/>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9" name="Rectangle 35">
                <a:extLst>
                  <a:ext uri="{FF2B5EF4-FFF2-40B4-BE49-F238E27FC236}">
                    <a16:creationId xmlns:a16="http://schemas.microsoft.com/office/drawing/2014/main" id="{612DC8A8-EF53-CA41-6B55-8E8496D86F0A}"/>
                  </a:ext>
                </a:extLst>
              </p:cNvPr>
              <p:cNvSpPr>
                <a:spLocks noChangeArrowheads="1"/>
              </p:cNvSpPr>
              <p:nvPr/>
            </p:nvSpPr>
            <p:spPr bwMode="auto">
              <a:xfrm>
                <a:off x="5893" y="1109"/>
                <a:ext cx="201" cy="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500" dirty="0">
                    <a:solidFill>
                      <a:srgbClr val="000000"/>
                    </a:solidFill>
                    <a:latin typeface="Calibri" panose="020F0502020204030204" pitchFamily="34" charset="0"/>
                  </a:rPr>
                  <a:t>Employer Units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61" name="Rectangle 37">
                <a:extLst>
                  <a:ext uri="{FF2B5EF4-FFF2-40B4-BE49-F238E27FC236}">
                    <a16:creationId xmlns:a16="http://schemas.microsoft.com/office/drawing/2014/main" id="{D0785A49-2614-220D-FB6C-674A7EDE01A2}"/>
                  </a:ext>
                </a:extLst>
              </p:cNvPr>
              <p:cNvSpPr>
                <a:spLocks noChangeArrowheads="1"/>
              </p:cNvSpPr>
              <p:nvPr/>
            </p:nvSpPr>
            <p:spPr bwMode="auto">
              <a:xfrm>
                <a:off x="5773" y="1176"/>
                <a:ext cx="419" cy="616"/>
              </a:xfrm>
              <a:prstGeom prst="rect">
                <a:avLst/>
              </a:prstGeom>
              <a:solidFill>
                <a:schemeClr val="bg1">
                  <a:lumMod val="85000"/>
                </a:schemeClr>
              </a:solidFill>
              <a:ln w="4763"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62" name="Line 38">
                <a:extLst>
                  <a:ext uri="{FF2B5EF4-FFF2-40B4-BE49-F238E27FC236}">
                    <a16:creationId xmlns:a16="http://schemas.microsoft.com/office/drawing/2014/main" id="{2299CA6D-980C-8895-C67F-6425CCC1CE8E}"/>
                  </a:ext>
                </a:extLst>
              </p:cNvPr>
              <p:cNvSpPr>
                <a:spLocks noChangeShapeType="1"/>
              </p:cNvSpPr>
              <p:nvPr/>
            </p:nvSpPr>
            <p:spPr bwMode="auto">
              <a:xfrm flipV="1">
                <a:off x="5856" y="1176"/>
                <a:ext cx="0" cy="616"/>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3" name="Line 39">
                <a:extLst>
                  <a:ext uri="{FF2B5EF4-FFF2-40B4-BE49-F238E27FC236}">
                    <a16:creationId xmlns:a16="http://schemas.microsoft.com/office/drawing/2014/main" id="{CA7F7795-3280-D73E-F5F5-D598BE547382}"/>
                  </a:ext>
                </a:extLst>
              </p:cNvPr>
              <p:cNvSpPr>
                <a:spLocks noChangeShapeType="1"/>
              </p:cNvSpPr>
              <p:nvPr/>
            </p:nvSpPr>
            <p:spPr bwMode="auto">
              <a:xfrm>
                <a:off x="5773" y="1253"/>
                <a:ext cx="419" cy="0"/>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4" name="Rectangle 40">
                <a:extLst>
                  <a:ext uri="{FF2B5EF4-FFF2-40B4-BE49-F238E27FC236}">
                    <a16:creationId xmlns:a16="http://schemas.microsoft.com/office/drawing/2014/main" id="{BDFBAA35-0275-5674-6C4D-294DA24BF118}"/>
                  </a:ext>
                </a:extLst>
              </p:cNvPr>
              <p:cNvSpPr>
                <a:spLocks noChangeArrowheads="1"/>
              </p:cNvSpPr>
              <p:nvPr/>
            </p:nvSpPr>
            <p:spPr bwMode="auto">
              <a:xfrm>
                <a:off x="5789" y="1190"/>
                <a:ext cx="72"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7" name="Rectangle 43">
                <a:extLst>
                  <a:ext uri="{FF2B5EF4-FFF2-40B4-BE49-F238E27FC236}">
                    <a16:creationId xmlns:a16="http://schemas.microsoft.com/office/drawing/2014/main" id="{78B3A21B-D144-4348-877F-1B455573B068}"/>
                  </a:ext>
                </a:extLst>
              </p:cNvPr>
              <p:cNvSpPr>
                <a:spLocks noChangeArrowheads="1"/>
              </p:cNvSpPr>
              <p:nvPr/>
            </p:nvSpPr>
            <p:spPr bwMode="auto">
              <a:xfrm>
                <a:off x="5789" y="1289"/>
                <a:ext cx="26" cy="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9" name="Rectangle 45">
                <a:extLst>
                  <a:ext uri="{FF2B5EF4-FFF2-40B4-BE49-F238E27FC236}">
                    <a16:creationId xmlns:a16="http://schemas.microsoft.com/office/drawing/2014/main" id="{315ABD00-5FAB-6BBD-DB42-F10A2671AA4C}"/>
                  </a:ext>
                </a:extLst>
              </p:cNvPr>
              <p:cNvSpPr>
                <a:spLocks noChangeArrowheads="1"/>
              </p:cNvSpPr>
              <p:nvPr/>
            </p:nvSpPr>
            <p:spPr bwMode="auto">
              <a:xfrm>
                <a:off x="5789" y="1336"/>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1" name="Rectangle 47">
                <a:extLst>
                  <a:ext uri="{FF2B5EF4-FFF2-40B4-BE49-F238E27FC236}">
                    <a16:creationId xmlns:a16="http://schemas.microsoft.com/office/drawing/2014/main" id="{2F48BFE6-6A94-8AAE-4108-744ECBADE313}"/>
                  </a:ext>
                </a:extLst>
              </p:cNvPr>
              <p:cNvSpPr>
                <a:spLocks noChangeArrowheads="1"/>
              </p:cNvSpPr>
              <p:nvPr/>
            </p:nvSpPr>
            <p:spPr bwMode="auto">
              <a:xfrm>
                <a:off x="5789" y="1386"/>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3" name="Rectangle 49">
                <a:extLst>
                  <a:ext uri="{FF2B5EF4-FFF2-40B4-BE49-F238E27FC236}">
                    <a16:creationId xmlns:a16="http://schemas.microsoft.com/office/drawing/2014/main" id="{FC6DCB7A-05D8-8E66-E1A6-F29AB6F85A51}"/>
                  </a:ext>
                </a:extLst>
              </p:cNvPr>
              <p:cNvSpPr>
                <a:spLocks noChangeArrowheads="1"/>
              </p:cNvSpPr>
              <p:nvPr/>
            </p:nvSpPr>
            <p:spPr bwMode="auto">
              <a:xfrm>
                <a:off x="5789" y="1435"/>
                <a:ext cx="26" cy="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5" name="Rectangle 51">
                <a:extLst>
                  <a:ext uri="{FF2B5EF4-FFF2-40B4-BE49-F238E27FC236}">
                    <a16:creationId xmlns:a16="http://schemas.microsoft.com/office/drawing/2014/main" id="{28672059-19AB-2014-7EEA-51BE79FA1FDB}"/>
                  </a:ext>
                </a:extLst>
              </p:cNvPr>
              <p:cNvSpPr>
                <a:spLocks noChangeArrowheads="1"/>
              </p:cNvSpPr>
              <p:nvPr/>
            </p:nvSpPr>
            <p:spPr bwMode="auto">
              <a:xfrm>
                <a:off x="5789" y="1482"/>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7" name="Rectangle 53">
                <a:extLst>
                  <a:ext uri="{FF2B5EF4-FFF2-40B4-BE49-F238E27FC236}">
                    <a16:creationId xmlns:a16="http://schemas.microsoft.com/office/drawing/2014/main" id="{1B8A95AF-F5DB-7C79-71DA-E6041A743722}"/>
                  </a:ext>
                </a:extLst>
              </p:cNvPr>
              <p:cNvSpPr>
                <a:spLocks noChangeArrowheads="1"/>
              </p:cNvSpPr>
              <p:nvPr/>
            </p:nvSpPr>
            <p:spPr bwMode="auto">
              <a:xfrm>
                <a:off x="5789" y="1532"/>
                <a:ext cx="27"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9" name="Rectangle 55">
                <a:extLst>
                  <a:ext uri="{FF2B5EF4-FFF2-40B4-BE49-F238E27FC236}">
                    <a16:creationId xmlns:a16="http://schemas.microsoft.com/office/drawing/2014/main" id="{56EF2BE3-F5EA-1271-C8EB-B2BC306CAC33}"/>
                  </a:ext>
                </a:extLst>
              </p:cNvPr>
              <p:cNvSpPr>
                <a:spLocks noChangeArrowheads="1"/>
              </p:cNvSpPr>
              <p:nvPr/>
            </p:nvSpPr>
            <p:spPr bwMode="auto">
              <a:xfrm>
                <a:off x="5789" y="1581"/>
                <a:ext cx="27" cy="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1" name="Rectangle 57">
                <a:extLst>
                  <a:ext uri="{FF2B5EF4-FFF2-40B4-BE49-F238E27FC236}">
                    <a16:creationId xmlns:a16="http://schemas.microsoft.com/office/drawing/2014/main" id="{A2DC033B-365D-BEB1-39E0-2916D3330BE8}"/>
                  </a:ext>
                </a:extLst>
              </p:cNvPr>
              <p:cNvSpPr>
                <a:spLocks noChangeArrowheads="1"/>
              </p:cNvSpPr>
              <p:nvPr/>
            </p:nvSpPr>
            <p:spPr bwMode="auto">
              <a:xfrm>
                <a:off x="5789" y="1628"/>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3" name="Rectangle 59">
                <a:extLst>
                  <a:ext uri="{FF2B5EF4-FFF2-40B4-BE49-F238E27FC236}">
                    <a16:creationId xmlns:a16="http://schemas.microsoft.com/office/drawing/2014/main" id="{943A6059-24FC-8D07-2D8B-E5F2C4C26BE9}"/>
                  </a:ext>
                </a:extLst>
              </p:cNvPr>
              <p:cNvSpPr>
                <a:spLocks noChangeArrowheads="1"/>
              </p:cNvSpPr>
              <p:nvPr/>
            </p:nvSpPr>
            <p:spPr bwMode="auto">
              <a:xfrm>
                <a:off x="5789" y="1678"/>
                <a:ext cx="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4" name="Rectangle 60">
                <a:extLst>
                  <a:ext uri="{FF2B5EF4-FFF2-40B4-BE49-F238E27FC236}">
                    <a16:creationId xmlns:a16="http://schemas.microsoft.com/office/drawing/2014/main" id="{EA428F52-0B34-6D48-49CB-2E06799CB559}"/>
                  </a:ext>
                </a:extLst>
              </p:cNvPr>
              <p:cNvSpPr>
                <a:spLocks noChangeArrowheads="1"/>
              </p:cNvSpPr>
              <p:nvPr/>
            </p:nvSpPr>
            <p:spPr bwMode="auto">
              <a:xfrm>
                <a:off x="5872" y="1678"/>
                <a:ext cx="53"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5" name="Rectangle 61">
                <a:extLst>
                  <a:ext uri="{FF2B5EF4-FFF2-40B4-BE49-F238E27FC236}">
                    <a16:creationId xmlns:a16="http://schemas.microsoft.com/office/drawing/2014/main" id="{61570980-DB45-05DE-32A0-6D0C51BDE78F}"/>
                  </a:ext>
                </a:extLst>
              </p:cNvPr>
              <p:cNvSpPr>
                <a:spLocks noChangeArrowheads="1"/>
              </p:cNvSpPr>
              <p:nvPr/>
            </p:nvSpPr>
            <p:spPr bwMode="auto">
              <a:xfrm>
                <a:off x="5789" y="1727"/>
                <a:ext cx="27" cy="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7" name="Rectangle 63">
                <a:extLst>
                  <a:ext uri="{FF2B5EF4-FFF2-40B4-BE49-F238E27FC236}">
                    <a16:creationId xmlns:a16="http://schemas.microsoft.com/office/drawing/2014/main" id="{63C4E899-C162-ABCD-DE64-05F50689F9A3}"/>
                  </a:ext>
                </a:extLst>
              </p:cNvPr>
              <p:cNvSpPr>
                <a:spLocks noChangeArrowheads="1"/>
              </p:cNvSpPr>
              <p:nvPr/>
            </p:nvSpPr>
            <p:spPr bwMode="auto">
              <a:xfrm>
                <a:off x="2984" y="1072"/>
                <a:ext cx="329" cy="82"/>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8" name="Rectangle 64">
                <a:extLst>
                  <a:ext uri="{FF2B5EF4-FFF2-40B4-BE49-F238E27FC236}">
                    <a16:creationId xmlns:a16="http://schemas.microsoft.com/office/drawing/2014/main" id="{EC64DE28-F8F8-6D03-B999-9F59D064BE54}"/>
                  </a:ext>
                </a:extLst>
              </p:cNvPr>
              <p:cNvSpPr>
                <a:spLocks noChangeArrowheads="1"/>
              </p:cNvSpPr>
              <p:nvPr/>
            </p:nvSpPr>
            <p:spPr bwMode="auto">
              <a:xfrm>
                <a:off x="2987" y="1068"/>
                <a:ext cx="329" cy="82"/>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9" name="Rectangle 65">
                <a:extLst>
                  <a:ext uri="{FF2B5EF4-FFF2-40B4-BE49-F238E27FC236}">
                    <a16:creationId xmlns:a16="http://schemas.microsoft.com/office/drawing/2014/main" id="{6C7555AE-D9CA-AF36-DD56-A2BFC6095999}"/>
                  </a:ext>
                </a:extLst>
              </p:cNvPr>
              <p:cNvSpPr>
                <a:spLocks noChangeArrowheads="1"/>
              </p:cNvSpPr>
              <p:nvPr/>
            </p:nvSpPr>
            <p:spPr bwMode="auto">
              <a:xfrm>
                <a:off x="2997" y="1083"/>
                <a:ext cx="301" cy="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dirty="0">
                    <a:ln>
                      <a:noFill/>
                    </a:ln>
                    <a:solidFill>
                      <a:srgbClr val="000000"/>
                    </a:solidFill>
                    <a:effectLst/>
                    <a:latin typeface="Calibri" panose="020F0502020204030204" pitchFamily="34" charset="0"/>
                  </a:rPr>
                  <a:t>Employer Unit Address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91" name="Rectangle 67">
                <a:extLst>
                  <a:ext uri="{FF2B5EF4-FFF2-40B4-BE49-F238E27FC236}">
                    <a16:creationId xmlns:a16="http://schemas.microsoft.com/office/drawing/2014/main" id="{45518297-15C4-B919-4547-B381FA0F1A23}"/>
                  </a:ext>
                </a:extLst>
              </p:cNvPr>
              <p:cNvSpPr>
                <a:spLocks noChangeArrowheads="1"/>
              </p:cNvSpPr>
              <p:nvPr/>
            </p:nvSpPr>
            <p:spPr bwMode="auto">
              <a:xfrm>
                <a:off x="2987" y="1150"/>
                <a:ext cx="329" cy="519"/>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2" name="Line 68">
                <a:extLst>
                  <a:ext uri="{FF2B5EF4-FFF2-40B4-BE49-F238E27FC236}">
                    <a16:creationId xmlns:a16="http://schemas.microsoft.com/office/drawing/2014/main" id="{71C29628-99CE-3465-B587-A25559F1F551}"/>
                  </a:ext>
                </a:extLst>
              </p:cNvPr>
              <p:cNvSpPr>
                <a:spLocks noChangeShapeType="1"/>
              </p:cNvSpPr>
              <p:nvPr/>
            </p:nvSpPr>
            <p:spPr bwMode="auto">
              <a:xfrm flipV="1">
                <a:off x="3069" y="1150"/>
                <a:ext cx="0" cy="519"/>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3" name="Line 69">
                <a:extLst>
                  <a:ext uri="{FF2B5EF4-FFF2-40B4-BE49-F238E27FC236}">
                    <a16:creationId xmlns:a16="http://schemas.microsoft.com/office/drawing/2014/main" id="{0837D79A-2AEC-CC13-CF49-AC07E079423D}"/>
                  </a:ext>
                </a:extLst>
              </p:cNvPr>
              <p:cNvSpPr>
                <a:spLocks noChangeShapeType="1"/>
              </p:cNvSpPr>
              <p:nvPr/>
            </p:nvSpPr>
            <p:spPr bwMode="auto">
              <a:xfrm>
                <a:off x="2987" y="1228"/>
                <a:ext cx="329" cy="0"/>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4" name="Rectangle 70">
                <a:extLst>
                  <a:ext uri="{FF2B5EF4-FFF2-40B4-BE49-F238E27FC236}">
                    <a16:creationId xmlns:a16="http://schemas.microsoft.com/office/drawing/2014/main" id="{37A47260-13A8-F3FB-1C9E-6ABDC1A9BE46}"/>
                  </a:ext>
                </a:extLst>
              </p:cNvPr>
              <p:cNvSpPr>
                <a:spLocks noChangeArrowheads="1"/>
              </p:cNvSpPr>
              <p:nvPr/>
            </p:nvSpPr>
            <p:spPr bwMode="auto">
              <a:xfrm>
                <a:off x="3003" y="1164"/>
                <a:ext cx="72"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97" name="Rectangle 73">
                <a:extLst>
                  <a:ext uri="{FF2B5EF4-FFF2-40B4-BE49-F238E27FC236}">
                    <a16:creationId xmlns:a16="http://schemas.microsoft.com/office/drawing/2014/main" id="{ED4152B5-985F-4B87-A73C-87982B66BC6C}"/>
                  </a:ext>
                </a:extLst>
              </p:cNvPr>
              <p:cNvSpPr>
                <a:spLocks noChangeArrowheads="1"/>
              </p:cNvSpPr>
              <p:nvPr/>
            </p:nvSpPr>
            <p:spPr bwMode="auto">
              <a:xfrm>
                <a:off x="3003" y="1263"/>
                <a:ext cx="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99" name="Rectangle 75">
                <a:extLst>
                  <a:ext uri="{FF2B5EF4-FFF2-40B4-BE49-F238E27FC236}">
                    <a16:creationId xmlns:a16="http://schemas.microsoft.com/office/drawing/2014/main" id="{C0F18843-8C62-CCA3-F424-8EE7CF61FCD9}"/>
                  </a:ext>
                </a:extLst>
              </p:cNvPr>
              <p:cNvSpPr>
                <a:spLocks noChangeArrowheads="1"/>
              </p:cNvSpPr>
              <p:nvPr/>
            </p:nvSpPr>
            <p:spPr bwMode="auto">
              <a:xfrm>
                <a:off x="3003" y="1310"/>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01" name="Rectangle 77">
                <a:extLst>
                  <a:ext uri="{FF2B5EF4-FFF2-40B4-BE49-F238E27FC236}">
                    <a16:creationId xmlns:a16="http://schemas.microsoft.com/office/drawing/2014/main" id="{989E8CB1-5952-0D8E-51F6-4BD3CB5E7FD3}"/>
                  </a:ext>
                </a:extLst>
              </p:cNvPr>
              <p:cNvSpPr>
                <a:spLocks noChangeArrowheads="1"/>
              </p:cNvSpPr>
              <p:nvPr/>
            </p:nvSpPr>
            <p:spPr bwMode="auto">
              <a:xfrm>
                <a:off x="3003" y="1360"/>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02" name="Rectangle 78">
                <a:extLst>
                  <a:ext uri="{FF2B5EF4-FFF2-40B4-BE49-F238E27FC236}">
                    <a16:creationId xmlns:a16="http://schemas.microsoft.com/office/drawing/2014/main" id="{C6C3B934-45E0-0404-7EA7-E4F4F26DE3F0}"/>
                  </a:ext>
                </a:extLst>
              </p:cNvPr>
              <p:cNvSpPr>
                <a:spLocks noChangeArrowheads="1"/>
              </p:cNvSpPr>
              <p:nvPr/>
            </p:nvSpPr>
            <p:spPr bwMode="auto">
              <a:xfrm>
                <a:off x="3085" y="1360"/>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03" name="Rectangle 79">
                <a:extLst>
                  <a:ext uri="{FF2B5EF4-FFF2-40B4-BE49-F238E27FC236}">
                    <a16:creationId xmlns:a16="http://schemas.microsoft.com/office/drawing/2014/main" id="{28F41CE0-CF0C-18F6-C59D-B0D478506547}"/>
                  </a:ext>
                </a:extLst>
              </p:cNvPr>
              <p:cNvSpPr>
                <a:spLocks noChangeArrowheads="1"/>
              </p:cNvSpPr>
              <p:nvPr/>
            </p:nvSpPr>
            <p:spPr bwMode="auto">
              <a:xfrm>
                <a:off x="3003" y="1409"/>
                <a:ext cx="26" cy="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05" name="Rectangle 81">
                <a:extLst>
                  <a:ext uri="{FF2B5EF4-FFF2-40B4-BE49-F238E27FC236}">
                    <a16:creationId xmlns:a16="http://schemas.microsoft.com/office/drawing/2014/main" id="{2CF78CC7-D884-48FD-76CB-BF23C3C1CD45}"/>
                  </a:ext>
                </a:extLst>
              </p:cNvPr>
              <p:cNvSpPr>
                <a:spLocks noChangeArrowheads="1"/>
              </p:cNvSpPr>
              <p:nvPr/>
            </p:nvSpPr>
            <p:spPr bwMode="auto">
              <a:xfrm>
                <a:off x="3003" y="1456"/>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07" name="Rectangle 83">
                <a:extLst>
                  <a:ext uri="{FF2B5EF4-FFF2-40B4-BE49-F238E27FC236}">
                    <a16:creationId xmlns:a16="http://schemas.microsoft.com/office/drawing/2014/main" id="{3CCAD927-25E3-A879-CD4C-61B43C833F48}"/>
                  </a:ext>
                </a:extLst>
              </p:cNvPr>
              <p:cNvSpPr>
                <a:spLocks noChangeArrowheads="1"/>
              </p:cNvSpPr>
              <p:nvPr/>
            </p:nvSpPr>
            <p:spPr bwMode="auto">
              <a:xfrm>
                <a:off x="3003" y="1506"/>
                <a:ext cx="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09" name="Rectangle 85">
                <a:extLst>
                  <a:ext uri="{FF2B5EF4-FFF2-40B4-BE49-F238E27FC236}">
                    <a16:creationId xmlns:a16="http://schemas.microsoft.com/office/drawing/2014/main" id="{21FB65AE-AD6B-309B-E979-7DBE68D6D5A6}"/>
                  </a:ext>
                </a:extLst>
              </p:cNvPr>
              <p:cNvSpPr>
                <a:spLocks noChangeArrowheads="1"/>
              </p:cNvSpPr>
              <p:nvPr/>
            </p:nvSpPr>
            <p:spPr bwMode="auto">
              <a:xfrm>
                <a:off x="3003" y="1555"/>
                <a:ext cx="26" cy="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10" name="Rectangle 86">
                <a:extLst>
                  <a:ext uri="{FF2B5EF4-FFF2-40B4-BE49-F238E27FC236}">
                    <a16:creationId xmlns:a16="http://schemas.microsoft.com/office/drawing/2014/main" id="{A0135015-702D-6AE3-39EA-5211EFFF75D1}"/>
                  </a:ext>
                </a:extLst>
              </p:cNvPr>
              <p:cNvSpPr>
                <a:spLocks noChangeArrowheads="1"/>
              </p:cNvSpPr>
              <p:nvPr/>
            </p:nvSpPr>
            <p:spPr bwMode="auto">
              <a:xfrm>
                <a:off x="3085" y="1555"/>
                <a:ext cx="54" cy="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11" name="Rectangle 87">
                <a:extLst>
                  <a:ext uri="{FF2B5EF4-FFF2-40B4-BE49-F238E27FC236}">
                    <a16:creationId xmlns:a16="http://schemas.microsoft.com/office/drawing/2014/main" id="{2B36656E-5865-8CA7-DAA6-7688E403E770}"/>
                  </a:ext>
                </a:extLst>
              </p:cNvPr>
              <p:cNvSpPr>
                <a:spLocks noChangeArrowheads="1"/>
              </p:cNvSpPr>
              <p:nvPr/>
            </p:nvSpPr>
            <p:spPr bwMode="auto">
              <a:xfrm>
                <a:off x="3003" y="1602"/>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13" name="Rectangle 89">
                <a:extLst>
                  <a:ext uri="{FF2B5EF4-FFF2-40B4-BE49-F238E27FC236}">
                    <a16:creationId xmlns:a16="http://schemas.microsoft.com/office/drawing/2014/main" id="{4199155A-6A64-EF51-D87C-C6C701382914}"/>
                  </a:ext>
                </a:extLst>
              </p:cNvPr>
              <p:cNvSpPr>
                <a:spLocks noChangeArrowheads="1"/>
              </p:cNvSpPr>
              <p:nvPr/>
            </p:nvSpPr>
            <p:spPr bwMode="auto">
              <a:xfrm>
                <a:off x="4523" y="2914"/>
                <a:ext cx="529" cy="81"/>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 name="Rectangle 90">
                <a:extLst>
                  <a:ext uri="{FF2B5EF4-FFF2-40B4-BE49-F238E27FC236}">
                    <a16:creationId xmlns:a16="http://schemas.microsoft.com/office/drawing/2014/main" id="{6479C7AA-A903-9B0E-1C2C-50C5989BB43E}"/>
                  </a:ext>
                </a:extLst>
              </p:cNvPr>
              <p:cNvSpPr>
                <a:spLocks noChangeArrowheads="1"/>
              </p:cNvSpPr>
              <p:nvPr/>
            </p:nvSpPr>
            <p:spPr bwMode="auto">
              <a:xfrm>
                <a:off x="4523" y="2914"/>
                <a:ext cx="529" cy="81"/>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5" name="Rectangle 91">
                <a:extLst>
                  <a:ext uri="{FF2B5EF4-FFF2-40B4-BE49-F238E27FC236}">
                    <a16:creationId xmlns:a16="http://schemas.microsoft.com/office/drawing/2014/main" id="{B7B1B426-3404-61C8-965E-BD7442E74C73}"/>
                  </a:ext>
                </a:extLst>
              </p:cNvPr>
              <p:cNvSpPr>
                <a:spLocks noChangeArrowheads="1"/>
              </p:cNvSpPr>
              <p:nvPr/>
            </p:nvSpPr>
            <p:spPr bwMode="auto">
              <a:xfrm>
                <a:off x="4597" y="2929"/>
                <a:ext cx="359" cy="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dirty="0">
                    <a:ln>
                      <a:noFill/>
                    </a:ln>
                    <a:solidFill>
                      <a:srgbClr val="000000"/>
                    </a:solidFill>
                    <a:effectLst/>
                    <a:latin typeface="Calibri" panose="020F0502020204030204" pitchFamily="34" charset="0"/>
                  </a:rPr>
                  <a:t>EINUNIT to NONEMPLOYER</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16" name="Rectangle 92">
                <a:extLst>
                  <a:ext uri="{FF2B5EF4-FFF2-40B4-BE49-F238E27FC236}">
                    <a16:creationId xmlns:a16="http://schemas.microsoft.com/office/drawing/2014/main" id="{23B73B2A-29ED-4C4F-C267-0F574CDA6B62}"/>
                  </a:ext>
                </a:extLst>
              </p:cNvPr>
              <p:cNvSpPr>
                <a:spLocks noChangeArrowheads="1"/>
              </p:cNvSpPr>
              <p:nvPr/>
            </p:nvSpPr>
            <p:spPr bwMode="auto">
              <a:xfrm>
                <a:off x="4523" y="2995"/>
                <a:ext cx="529" cy="422"/>
              </a:xfrm>
              <a:prstGeom prst="rect">
                <a:avLst/>
              </a:prstGeom>
              <a:solidFill>
                <a:srgbClr val="D8D8D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7" name="Rectangle 93">
                <a:extLst>
                  <a:ext uri="{FF2B5EF4-FFF2-40B4-BE49-F238E27FC236}">
                    <a16:creationId xmlns:a16="http://schemas.microsoft.com/office/drawing/2014/main" id="{49E781D0-DBD7-1A4C-6CDD-31EE65AF94A7}"/>
                  </a:ext>
                </a:extLst>
              </p:cNvPr>
              <p:cNvSpPr>
                <a:spLocks noChangeArrowheads="1"/>
              </p:cNvSpPr>
              <p:nvPr/>
            </p:nvSpPr>
            <p:spPr bwMode="auto">
              <a:xfrm>
                <a:off x="4523" y="2995"/>
                <a:ext cx="529" cy="422"/>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8" name="Line 94">
                <a:extLst>
                  <a:ext uri="{FF2B5EF4-FFF2-40B4-BE49-F238E27FC236}">
                    <a16:creationId xmlns:a16="http://schemas.microsoft.com/office/drawing/2014/main" id="{8687F070-2B98-895F-5601-A5250AAB03F5}"/>
                  </a:ext>
                </a:extLst>
              </p:cNvPr>
              <p:cNvSpPr>
                <a:spLocks noChangeShapeType="1"/>
              </p:cNvSpPr>
              <p:nvPr/>
            </p:nvSpPr>
            <p:spPr bwMode="auto">
              <a:xfrm flipV="1">
                <a:off x="4672" y="2995"/>
                <a:ext cx="0" cy="422"/>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9" name="Line 95">
                <a:extLst>
                  <a:ext uri="{FF2B5EF4-FFF2-40B4-BE49-F238E27FC236}">
                    <a16:creationId xmlns:a16="http://schemas.microsoft.com/office/drawing/2014/main" id="{B31BBF6E-C332-43B0-64DA-AB5EA707F3CF}"/>
                  </a:ext>
                </a:extLst>
              </p:cNvPr>
              <p:cNvSpPr>
                <a:spLocks noChangeShapeType="1"/>
              </p:cNvSpPr>
              <p:nvPr/>
            </p:nvSpPr>
            <p:spPr bwMode="auto">
              <a:xfrm>
                <a:off x="4523" y="3127"/>
                <a:ext cx="529" cy="0"/>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20" name="Rectangle 96">
                <a:extLst>
                  <a:ext uri="{FF2B5EF4-FFF2-40B4-BE49-F238E27FC236}">
                    <a16:creationId xmlns:a16="http://schemas.microsoft.com/office/drawing/2014/main" id="{58DD3003-B527-566B-58AD-2CADA47B70D5}"/>
                  </a:ext>
                </a:extLst>
              </p:cNvPr>
              <p:cNvSpPr>
                <a:spLocks noChangeArrowheads="1"/>
              </p:cNvSpPr>
              <p:nvPr/>
            </p:nvSpPr>
            <p:spPr bwMode="auto">
              <a:xfrm>
                <a:off x="4538" y="3010"/>
                <a:ext cx="151"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23" name="Rectangle 99">
                <a:extLst>
                  <a:ext uri="{FF2B5EF4-FFF2-40B4-BE49-F238E27FC236}">
                    <a16:creationId xmlns:a16="http://schemas.microsoft.com/office/drawing/2014/main" id="{C70797DB-5DF9-9367-E847-10E0315C462A}"/>
                  </a:ext>
                </a:extLst>
              </p:cNvPr>
              <p:cNvSpPr>
                <a:spLocks noChangeArrowheads="1"/>
              </p:cNvSpPr>
              <p:nvPr/>
            </p:nvSpPr>
            <p:spPr bwMode="auto">
              <a:xfrm>
                <a:off x="4538" y="3060"/>
                <a:ext cx="1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26" name="Rectangle 102">
                <a:extLst>
                  <a:ext uri="{FF2B5EF4-FFF2-40B4-BE49-F238E27FC236}">
                    <a16:creationId xmlns:a16="http://schemas.microsoft.com/office/drawing/2014/main" id="{0B4AF936-1FE8-77DB-5D84-F25AA4788630}"/>
                  </a:ext>
                </a:extLst>
              </p:cNvPr>
              <p:cNvSpPr>
                <a:spLocks noChangeArrowheads="1"/>
              </p:cNvSpPr>
              <p:nvPr/>
            </p:nvSpPr>
            <p:spPr bwMode="auto">
              <a:xfrm>
                <a:off x="4538" y="3156"/>
                <a:ext cx="34"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28" name="Rectangle 104">
                <a:extLst>
                  <a:ext uri="{FF2B5EF4-FFF2-40B4-BE49-F238E27FC236}">
                    <a16:creationId xmlns:a16="http://schemas.microsoft.com/office/drawing/2014/main" id="{CEEEC270-6D28-0E5B-7894-A47758C50910}"/>
                  </a:ext>
                </a:extLst>
              </p:cNvPr>
              <p:cNvSpPr>
                <a:spLocks noChangeArrowheads="1"/>
              </p:cNvSpPr>
              <p:nvPr/>
            </p:nvSpPr>
            <p:spPr bwMode="auto">
              <a:xfrm>
                <a:off x="4538" y="3206"/>
                <a:ext cx="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0" name="Rectangle 106">
                <a:extLst>
                  <a:ext uri="{FF2B5EF4-FFF2-40B4-BE49-F238E27FC236}">
                    <a16:creationId xmlns:a16="http://schemas.microsoft.com/office/drawing/2014/main" id="{B8B661DB-8922-6889-3A20-337BCDC07CDD}"/>
                  </a:ext>
                </a:extLst>
              </p:cNvPr>
              <p:cNvSpPr>
                <a:spLocks noChangeArrowheads="1"/>
              </p:cNvSpPr>
              <p:nvPr/>
            </p:nvSpPr>
            <p:spPr bwMode="auto">
              <a:xfrm>
                <a:off x="4798" y="3206"/>
                <a:ext cx="29"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2" name="Rectangle 108">
                <a:extLst>
                  <a:ext uri="{FF2B5EF4-FFF2-40B4-BE49-F238E27FC236}">
                    <a16:creationId xmlns:a16="http://schemas.microsoft.com/office/drawing/2014/main" id="{4327F462-5B00-8118-112C-ED94114EBAA2}"/>
                  </a:ext>
                </a:extLst>
              </p:cNvPr>
              <p:cNvSpPr>
                <a:spLocks noChangeArrowheads="1"/>
              </p:cNvSpPr>
              <p:nvPr/>
            </p:nvSpPr>
            <p:spPr bwMode="auto">
              <a:xfrm>
                <a:off x="4538" y="3253"/>
                <a:ext cx="34"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4" name="Rectangle 110">
                <a:extLst>
                  <a:ext uri="{FF2B5EF4-FFF2-40B4-BE49-F238E27FC236}">
                    <a16:creationId xmlns:a16="http://schemas.microsoft.com/office/drawing/2014/main" id="{8C40F790-47A5-5CA4-797B-D5DAAA5DFF2A}"/>
                  </a:ext>
                </a:extLst>
              </p:cNvPr>
              <p:cNvSpPr>
                <a:spLocks noChangeArrowheads="1"/>
              </p:cNvSpPr>
              <p:nvPr/>
            </p:nvSpPr>
            <p:spPr bwMode="auto">
              <a:xfrm>
                <a:off x="4798" y="3253"/>
                <a:ext cx="39"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6" name="Rectangle 112">
                <a:extLst>
                  <a:ext uri="{FF2B5EF4-FFF2-40B4-BE49-F238E27FC236}">
                    <a16:creationId xmlns:a16="http://schemas.microsoft.com/office/drawing/2014/main" id="{36F04530-1272-D6CB-BC7F-6F3D43BA3D0B}"/>
                  </a:ext>
                </a:extLst>
              </p:cNvPr>
              <p:cNvSpPr>
                <a:spLocks noChangeArrowheads="1"/>
              </p:cNvSpPr>
              <p:nvPr/>
            </p:nvSpPr>
            <p:spPr bwMode="auto">
              <a:xfrm>
                <a:off x="4901" y="3253"/>
                <a:ext cx="38"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8" name="Rectangle 114">
                <a:extLst>
                  <a:ext uri="{FF2B5EF4-FFF2-40B4-BE49-F238E27FC236}">
                    <a16:creationId xmlns:a16="http://schemas.microsoft.com/office/drawing/2014/main" id="{0D85AE48-9BAD-CCB8-82AA-083380A04E25}"/>
                  </a:ext>
                </a:extLst>
              </p:cNvPr>
              <p:cNvSpPr>
                <a:spLocks noChangeArrowheads="1"/>
              </p:cNvSpPr>
              <p:nvPr/>
            </p:nvSpPr>
            <p:spPr bwMode="auto">
              <a:xfrm>
                <a:off x="4538" y="3302"/>
                <a:ext cx="34"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39" name="Rectangle 115">
                <a:extLst>
                  <a:ext uri="{FF2B5EF4-FFF2-40B4-BE49-F238E27FC236}">
                    <a16:creationId xmlns:a16="http://schemas.microsoft.com/office/drawing/2014/main" id="{17C4267D-7D4F-8F56-27B2-E3FD4DD91088}"/>
                  </a:ext>
                </a:extLst>
              </p:cNvPr>
              <p:cNvSpPr>
                <a:spLocks noChangeArrowheads="1"/>
              </p:cNvSpPr>
              <p:nvPr/>
            </p:nvSpPr>
            <p:spPr bwMode="auto">
              <a:xfrm>
                <a:off x="4687" y="3302"/>
                <a:ext cx="58"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0" name="Rectangle 116">
                <a:extLst>
                  <a:ext uri="{FF2B5EF4-FFF2-40B4-BE49-F238E27FC236}">
                    <a16:creationId xmlns:a16="http://schemas.microsoft.com/office/drawing/2014/main" id="{657538E6-7973-4C6C-30F8-AFC263712E64}"/>
                  </a:ext>
                </a:extLst>
              </p:cNvPr>
              <p:cNvSpPr>
                <a:spLocks noChangeArrowheads="1"/>
              </p:cNvSpPr>
              <p:nvPr/>
            </p:nvSpPr>
            <p:spPr bwMode="auto">
              <a:xfrm>
                <a:off x="4538" y="3352"/>
                <a:ext cx="28"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2" name="Rectangle 118">
                <a:extLst>
                  <a:ext uri="{FF2B5EF4-FFF2-40B4-BE49-F238E27FC236}">
                    <a16:creationId xmlns:a16="http://schemas.microsoft.com/office/drawing/2014/main" id="{83B27A79-CE4C-4307-1DB0-808EA340FF49}"/>
                  </a:ext>
                </a:extLst>
              </p:cNvPr>
              <p:cNvSpPr>
                <a:spLocks noChangeArrowheads="1"/>
              </p:cNvSpPr>
              <p:nvPr/>
            </p:nvSpPr>
            <p:spPr bwMode="auto">
              <a:xfrm>
                <a:off x="6467" y="3550"/>
                <a:ext cx="361" cy="81"/>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3" name="Rectangle 119">
                <a:extLst>
                  <a:ext uri="{FF2B5EF4-FFF2-40B4-BE49-F238E27FC236}">
                    <a16:creationId xmlns:a16="http://schemas.microsoft.com/office/drawing/2014/main" id="{53BB6CD2-20B4-C6FC-0083-A85BA07E1BB9}"/>
                  </a:ext>
                </a:extLst>
              </p:cNvPr>
              <p:cNvSpPr>
                <a:spLocks noChangeArrowheads="1"/>
              </p:cNvSpPr>
              <p:nvPr/>
            </p:nvSpPr>
            <p:spPr bwMode="auto">
              <a:xfrm>
                <a:off x="6467" y="3550"/>
                <a:ext cx="361" cy="81"/>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44" name="Rectangle 120">
                <a:extLst>
                  <a:ext uri="{FF2B5EF4-FFF2-40B4-BE49-F238E27FC236}">
                    <a16:creationId xmlns:a16="http://schemas.microsoft.com/office/drawing/2014/main" id="{3ECA7682-83B6-BB4B-D5B2-DBD292A7F61B}"/>
                  </a:ext>
                </a:extLst>
              </p:cNvPr>
              <p:cNvSpPr>
                <a:spLocks noChangeArrowheads="1"/>
              </p:cNvSpPr>
              <p:nvPr/>
            </p:nvSpPr>
            <p:spPr bwMode="auto">
              <a:xfrm>
                <a:off x="6487" y="3566"/>
                <a:ext cx="341"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REFERENCE_PERIODS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45" name="Rectangle 121">
                <a:extLst>
                  <a:ext uri="{FF2B5EF4-FFF2-40B4-BE49-F238E27FC236}">
                    <a16:creationId xmlns:a16="http://schemas.microsoft.com/office/drawing/2014/main" id="{F8A7D8D2-2746-5B08-06DF-2464199A5021}"/>
                  </a:ext>
                </a:extLst>
              </p:cNvPr>
              <p:cNvSpPr>
                <a:spLocks noChangeArrowheads="1"/>
              </p:cNvSpPr>
              <p:nvPr/>
            </p:nvSpPr>
            <p:spPr bwMode="auto">
              <a:xfrm>
                <a:off x="6467" y="3631"/>
                <a:ext cx="361" cy="22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6" name="Rectangle 122">
                <a:extLst>
                  <a:ext uri="{FF2B5EF4-FFF2-40B4-BE49-F238E27FC236}">
                    <a16:creationId xmlns:a16="http://schemas.microsoft.com/office/drawing/2014/main" id="{379CFEA2-728B-1701-486C-1DF1F615E1CD}"/>
                  </a:ext>
                </a:extLst>
              </p:cNvPr>
              <p:cNvSpPr>
                <a:spLocks noChangeArrowheads="1"/>
              </p:cNvSpPr>
              <p:nvPr/>
            </p:nvSpPr>
            <p:spPr bwMode="auto">
              <a:xfrm>
                <a:off x="6467" y="3631"/>
                <a:ext cx="361" cy="227"/>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47" name="Line 123">
                <a:extLst>
                  <a:ext uri="{FF2B5EF4-FFF2-40B4-BE49-F238E27FC236}">
                    <a16:creationId xmlns:a16="http://schemas.microsoft.com/office/drawing/2014/main" id="{E91133C7-E5D8-2E3E-4232-A0DB37C98303}"/>
                  </a:ext>
                </a:extLst>
              </p:cNvPr>
              <p:cNvSpPr>
                <a:spLocks noChangeShapeType="1"/>
              </p:cNvSpPr>
              <p:nvPr/>
            </p:nvSpPr>
            <p:spPr bwMode="auto">
              <a:xfrm flipV="1">
                <a:off x="6550" y="3631"/>
                <a:ext cx="0" cy="227"/>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48" name="Line 124">
                <a:extLst>
                  <a:ext uri="{FF2B5EF4-FFF2-40B4-BE49-F238E27FC236}">
                    <a16:creationId xmlns:a16="http://schemas.microsoft.com/office/drawing/2014/main" id="{6C9721D3-BF72-A945-0EC9-E8A04DD5E995}"/>
                  </a:ext>
                </a:extLst>
              </p:cNvPr>
              <p:cNvSpPr>
                <a:spLocks noChangeShapeType="1"/>
              </p:cNvSpPr>
              <p:nvPr/>
            </p:nvSpPr>
            <p:spPr bwMode="auto">
              <a:xfrm>
                <a:off x="6467" y="3716"/>
                <a:ext cx="361" cy="0"/>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49" name="Rectangle 125">
                <a:extLst>
                  <a:ext uri="{FF2B5EF4-FFF2-40B4-BE49-F238E27FC236}">
                    <a16:creationId xmlns:a16="http://schemas.microsoft.com/office/drawing/2014/main" id="{B4FD4789-35FC-3F83-00A2-8AC6BCCDB9B8}"/>
                  </a:ext>
                </a:extLst>
              </p:cNvPr>
              <p:cNvSpPr>
                <a:spLocks noChangeArrowheads="1"/>
              </p:cNvSpPr>
              <p:nvPr/>
            </p:nvSpPr>
            <p:spPr bwMode="auto">
              <a:xfrm>
                <a:off x="6483" y="3647"/>
                <a:ext cx="61"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52" name="Rectangle 128">
                <a:extLst>
                  <a:ext uri="{FF2B5EF4-FFF2-40B4-BE49-F238E27FC236}">
                    <a16:creationId xmlns:a16="http://schemas.microsoft.com/office/drawing/2014/main" id="{41026AA9-8006-5D4A-3B34-CB15904432CC}"/>
                  </a:ext>
                </a:extLst>
              </p:cNvPr>
              <p:cNvSpPr>
                <a:spLocks noChangeArrowheads="1"/>
              </p:cNvSpPr>
              <p:nvPr/>
            </p:nvSpPr>
            <p:spPr bwMode="auto">
              <a:xfrm>
                <a:off x="6483" y="3743"/>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53" name="Rectangle 129">
                <a:extLst>
                  <a:ext uri="{FF2B5EF4-FFF2-40B4-BE49-F238E27FC236}">
                    <a16:creationId xmlns:a16="http://schemas.microsoft.com/office/drawing/2014/main" id="{A6A9021A-87AD-ED3B-ECC8-7519FA10D4FB}"/>
                  </a:ext>
                </a:extLst>
              </p:cNvPr>
              <p:cNvSpPr>
                <a:spLocks noChangeArrowheads="1"/>
              </p:cNvSpPr>
              <p:nvPr/>
            </p:nvSpPr>
            <p:spPr bwMode="auto">
              <a:xfrm>
                <a:off x="6566" y="3743"/>
                <a:ext cx="57"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54" name="Rectangle 130">
                <a:extLst>
                  <a:ext uri="{FF2B5EF4-FFF2-40B4-BE49-F238E27FC236}">
                    <a16:creationId xmlns:a16="http://schemas.microsoft.com/office/drawing/2014/main" id="{902F7353-ED65-A0F5-9333-D234F44C702D}"/>
                  </a:ext>
                </a:extLst>
              </p:cNvPr>
              <p:cNvSpPr>
                <a:spLocks noChangeArrowheads="1"/>
              </p:cNvSpPr>
              <p:nvPr/>
            </p:nvSpPr>
            <p:spPr bwMode="auto">
              <a:xfrm>
                <a:off x="6483" y="3793"/>
                <a:ext cx="28"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56" name="Freeform 132">
                <a:extLst>
                  <a:ext uri="{FF2B5EF4-FFF2-40B4-BE49-F238E27FC236}">
                    <a16:creationId xmlns:a16="http://schemas.microsoft.com/office/drawing/2014/main" id="{7DAD0EE2-4F94-532C-E983-78E5FE037C16}"/>
                  </a:ext>
                </a:extLst>
              </p:cNvPr>
              <p:cNvSpPr>
                <a:spLocks/>
              </p:cNvSpPr>
              <p:nvPr/>
            </p:nvSpPr>
            <p:spPr bwMode="auto">
              <a:xfrm>
                <a:off x="4433" y="2318"/>
                <a:ext cx="32" cy="848"/>
              </a:xfrm>
              <a:custGeom>
                <a:avLst/>
                <a:gdLst>
                  <a:gd name="T0" fmla="*/ 0 w 32"/>
                  <a:gd name="T1" fmla="*/ 0 h 848"/>
                  <a:gd name="T2" fmla="*/ 0 w 32"/>
                  <a:gd name="T3" fmla="*/ 848 h 848"/>
                  <a:gd name="T4" fmla="*/ 32 w 32"/>
                  <a:gd name="T5" fmla="*/ 848 h 848"/>
                </a:gdLst>
                <a:ahLst/>
                <a:cxnLst>
                  <a:cxn ang="0">
                    <a:pos x="T0" y="T1"/>
                  </a:cxn>
                  <a:cxn ang="0">
                    <a:pos x="T2" y="T3"/>
                  </a:cxn>
                  <a:cxn ang="0">
                    <a:pos x="T4" y="T5"/>
                  </a:cxn>
                </a:cxnLst>
                <a:rect l="0" t="0" r="r" b="b"/>
                <a:pathLst>
                  <a:path w="32" h="848">
                    <a:moveTo>
                      <a:pt x="0" y="0"/>
                    </a:moveTo>
                    <a:lnTo>
                      <a:pt x="0" y="848"/>
                    </a:lnTo>
                    <a:lnTo>
                      <a:pt x="32" y="848"/>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57" name="Freeform 133">
                <a:extLst>
                  <a:ext uri="{FF2B5EF4-FFF2-40B4-BE49-F238E27FC236}">
                    <a16:creationId xmlns:a16="http://schemas.microsoft.com/office/drawing/2014/main" id="{86422E73-73A6-589D-1F87-2F3993230A5A}"/>
                  </a:ext>
                </a:extLst>
              </p:cNvPr>
              <p:cNvSpPr>
                <a:spLocks noEditPoints="1"/>
              </p:cNvSpPr>
              <p:nvPr/>
            </p:nvSpPr>
            <p:spPr bwMode="auto">
              <a:xfrm>
                <a:off x="4419" y="2349"/>
                <a:ext cx="29" cy="16"/>
              </a:xfrm>
              <a:custGeom>
                <a:avLst/>
                <a:gdLst>
                  <a:gd name="T0" fmla="*/ 0 w 29"/>
                  <a:gd name="T1" fmla="*/ 16 h 16"/>
                  <a:gd name="T2" fmla="*/ 29 w 29"/>
                  <a:gd name="T3" fmla="*/ 16 h 16"/>
                  <a:gd name="T4" fmla="*/ 0 w 29"/>
                  <a:gd name="T5" fmla="*/ 0 h 16"/>
                  <a:gd name="T6" fmla="*/ 29 w 29"/>
                  <a:gd name="T7" fmla="*/ 0 h 16"/>
                </a:gdLst>
                <a:ahLst/>
                <a:cxnLst>
                  <a:cxn ang="0">
                    <a:pos x="T0" y="T1"/>
                  </a:cxn>
                  <a:cxn ang="0">
                    <a:pos x="T2" y="T3"/>
                  </a:cxn>
                  <a:cxn ang="0">
                    <a:pos x="T4" y="T5"/>
                  </a:cxn>
                  <a:cxn ang="0">
                    <a:pos x="T6" y="T7"/>
                  </a:cxn>
                </a:cxnLst>
                <a:rect l="0" t="0" r="r" b="b"/>
                <a:pathLst>
                  <a:path w="29" h="16">
                    <a:moveTo>
                      <a:pt x="0" y="16"/>
                    </a:moveTo>
                    <a:lnTo>
                      <a:pt x="29" y="16"/>
                    </a:lnTo>
                    <a:moveTo>
                      <a:pt x="0" y="0"/>
                    </a:moveTo>
                    <a:lnTo>
                      <a:pt x="29"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58" name="Oval 134">
                <a:extLst>
                  <a:ext uri="{FF2B5EF4-FFF2-40B4-BE49-F238E27FC236}">
                    <a16:creationId xmlns:a16="http://schemas.microsoft.com/office/drawing/2014/main" id="{500CF894-C190-D86D-992C-F5F357703971}"/>
                  </a:ext>
                </a:extLst>
              </p:cNvPr>
              <p:cNvSpPr>
                <a:spLocks noChangeArrowheads="1"/>
              </p:cNvSpPr>
              <p:nvPr/>
            </p:nvSpPr>
            <p:spPr bwMode="auto">
              <a:xfrm>
                <a:off x="4465" y="3150"/>
                <a:ext cx="29" cy="31"/>
              </a:xfrm>
              <a:prstGeom prst="ellipse">
                <a:avLst/>
              </a:pr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59" name="Freeform 135">
                <a:extLst>
                  <a:ext uri="{FF2B5EF4-FFF2-40B4-BE49-F238E27FC236}">
                    <a16:creationId xmlns:a16="http://schemas.microsoft.com/office/drawing/2014/main" id="{F34840EA-6200-55BD-0ADB-312783D342E5}"/>
                  </a:ext>
                </a:extLst>
              </p:cNvPr>
              <p:cNvSpPr>
                <a:spLocks noEditPoints="1"/>
              </p:cNvSpPr>
              <p:nvPr/>
            </p:nvSpPr>
            <p:spPr bwMode="auto">
              <a:xfrm>
                <a:off x="4494" y="3150"/>
                <a:ext cx="29" cy="31"/>
              </a:xfrm>
              <a:custGeom>
                <a:avLst/>
                <a:gdLst>
                  <a:gd name="T0" fmla="*/ 0 w 29"/>
                  <a:gd name="T1" fmla="*/ 16 h 31"/>
                  <a:gd name="T2" fmla="*/ 29 w 29"/>
                  <a:gd name="T3" fmla="*/ 16 h 31"/>
                  <a:gd name="T4" fmla="*/ 0 w 29"/>
                  <a:gd name="T5" fmla="*/ 16 h 31"/>
                  <a:gd name="T6" fmla="*/ 29 w 29"/>
                  <a:gd name="T7" fmla="*/ 0 h 31"/>
                  <a:gd name="T8" fmla="*/ 0 w 29"/>
                  <a:gd name="T9" fmla="*/ 16 h 31"/>
                  <a:gd name="T10" fmla="*/ 29 w 29"/>
                  <a:gd name="T11" fmla="*/ 31 h 31"/>
                </a:gdLst>
                <a:ahLst/>
                <a:cxnLst>
                  <a:cxn ang="0">
                    <a:pos x="T0" y="T1"/>
                  </a:cxn>
                  <a:cxn ang="0">
                    <a:pos x="T2" y="T3"/>
                  </a:cxn>
                  <a:cxn ang="0">
                    <a:pos x="T4" y="T5"/>
                  </a:cxn>
                  <a:cxn ang="0">
                    <a:pos x="T6" y="T7"/>
                  </a:cxn>
                  <a:cxn ang="0">
                    <a:pos x="T8" y="T9"/>
                  </a:cxn>
                  <a:cxn ang="0">
                    <a:pos x="T10" y="T11"/>
                  </a:cxn>
                </a:cxnLst>
                <a:rect l="0" t="0" r="r" b="b"/>
                <a:pathLst>
                  <a:path w="29" h="31">
                    <a:moveTo>
                      <a:pt x="0" y="16"/>
                    </a:moveTo>
                    <a:lnTo>
                      <a:pt x="29" y="16"/>
                    </a:lnTo>
                    <a:moveTo>
                      <a:pt x="0" y="16"/>
                    </a:moveTo>
                    <a:lnTo>
                      <a:pt x="29" y="0"/>
                    </a:lnTo>
                    <a:moveTo>
                      <a:pt x="0" y="16"/>
                    </a:moveTo>
                    <a:lnTo>
                      <a:pt x="29" y="31"/>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60" name="Freeform 136">
                <a:extLst>
                  <a:ext uri="{FF2B5EF4-FFF2-40B4-BE49-F238E27FC236}">
                    <a16:creationId xmlns:a16="http://schemas.microsoft.com/office/drawing/2014/main" id="{0FB9197C-AC9F-9CB2-EA0D-D60C2A8E48D3}"/>
                  </a:ext>
                </a:extLst>
              </p:cNvPr>
              <p:cNvSpPr>
                <a:spLocks/>
              </p:cNvSpPr>
              <p:nvPr/>
            </p:nvSpPr>
            <p:spPr bwMode="auto">
              <a:xfrm>
                <a:off x="4787" y="3480"/>
                <a:ext cx="1680" cy="301"/>
              </a:xfrm>
              <a:custGeom>
                <a:avLst/>
                <a:gdLst>
                  <a:gd name="T0" fmla="*/ 1680 w 1680"/>
                  <a:gd name="T1" fmla="*/ 301 h 301"/>
                  <a:gd name="T2" fmla="*/ 0 w 1680"/>
                  <a:gd name="T3" fmla="*/ 301 h 301"/>
                  <a:gd name="T4" fmla="*/ 0 w 1680"/>
                  <a:gd name="T5" fmla="*/ 0 h 301"/>
                </a:gdLst>
                <a:ahLst/>
                <a:cxnLst>
                  <a:cxn ang="0">
                    <a:pos x="T0" y="T1"/>
                  </a:cxn>
                  <a:cxn ang="0">
                    <a:pos x="T2" y="T3"/>
                  </a:cxn>
                  <a:cxn ang="0">
                    <a:pos x="T4" y="T5"/>
                  </a:cxn>
                </a:cxnLst>
                <a:rect l="0" t="0" r="r" b="b"/>
                <a:pathLst>
                  <a:path w="1680" h="301">
                    <a:moveTo>
                      <a:pt x="1680" y="301"/>
                    </a:moveTo>
                    <a:lnTo>
                      <a:pt x="0" y="301"/>
                    </a:lnTo>
                    <a:lnTo>
                      <a:pt x="0"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61" name="Freeform 137">
                <a:extLst>
                  <a:ext uri="{FF2B5EF4-FFF2-40B4-BE49-F238E27FC236}">
                    <a16:creationId xmlns:a16="http://schemas.microsoft.com/office/drawing/2014/main" id="{ACF94A8E-5A68-D497-2D38-0E2EE38477C2}"/>
                  </a:ext>
                </a:extLst>
              </p:cNvPr>
              <p:cNvSpPr>
                <a:spLocks noEditPoints="1"/>
              </p:cNvSpPr>
              <p:nvPr/>
            </p:nvSpPr>
            <p:spPr bwMode="auto">
              <a:xfrm>
                <a:off x="6424" y="3766"/>
                <a:ext cx="15" cy="31"/>
              </a:xfrm>
              <a:custGeom>
                <a:avLst/>
                <a:gdLst>
                  <a:gd name="T0" fmla="*/ 0 w 15"/>
                  <a:gd name="T1" fmla="*/ 0 h 31"/>
                  <a:gd name="T2" fmla="*/ 0 w 15"/>
                  <a:gd name="T3" fmla="*/ 31 h 31"/>
                  <a:gd name="T4" fmla="*/ 15 w 15"/>
                  <a:gd name="T5" fmla="*/ 0 h 31"/>
                  <a:gd name="T6" fmla="*/ 15 w 15"/>
                  <a:gd name="T7" fmla="*/ 31 h 31"/>
                </a:gdLst>
                <a:ahLst/>
                <a:cxnLst>
                  <a:cxn ang="0">
                    <a:pos x="T0" y="T1"/>
                  </a:cxn>
                  <a:cxn ang="0">
                    <a:pos x="T2" y="T3"/>
                  </a:cxn>
                  <a:cxn ang="0">
                    <a:pos x="T4" y="T5"/>
                  </a:cxn>
                  <a:cxn ang="0">
                    <a:pos x="T6" y="T7"/>
                  </a:cxn>
                </a:cxnLst>
                <a:rect l="0" t="0" r="r" b="b"/>
                <a:pathLst>
                  <a:path w="15" h="31">
                    <a:moveTo>
                      <a:pt x="0" y="0"/>
                    </a:moveTo>
                    <a:lnTo>
                      <a:pt x="0" y="31"/>
                    </a:lnTo>
                    <a:moveTo>
                      <a:pt x="15" y="0"/>
                    </a:moveTo>
                    <a:lnTo>
                      <a:pt x="15" y="31"/>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62" name="Oval 138">
                <a:extLst>
                  <a:ext uri="{FF2B5EF4-FFF2-40B4-BE49-F238E27FC236}">
                    <a16:creationId xmlns:a16="http://schemas.microsoft.com/office/drawing/2014/main" id="{B9274897-74CB-B069-4313-266B938DEDD1}"/>
                  </a:ext>
                </a:extLst>
              </p:cNvPr>
              <p:cNvSpPr>
                <a:spLocks noChangeArrowheads="1"/>
              </p:cNvSpPr>
              <p:nvPr/>
            </p:nvSpPr>
            <p:spPr bwMode="auto">
              <a:xfrm>
                <a:off x="4773" y="3449"/>
                <a:ext cx="29" cy="31"/>
              </a:xfrm>
              <a:prstGeom prst="ellipse">
                <a:avLst/>
              </a:pr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63" name="Freeform 139">
                <a:extLst>
                  <a:ext uri="{FF2B5EF4-FFF2-40B4-BE49-F238E27FC236}">
                    <a16:creationId xmlns:a16="http://schemas.microsoft.com/office/drawing/2014/main" id="{AA405757-C6C4-8F26-882D-E51D0FB44F36}"/>
                  </a:ext>
                </a:extLst>
              </p:cNvPr>
              <p:cNvSpPr>
                <a:spLocks noEditPoints="1"/>
              </p:cNvSpPr>
              <p:nvPr/>
            </p:nvSpPr>
            <p:spPr bwMode="auto">
              <a:xfrm>
                <a:off x="4773" y="3417"/>
                <a:ext cx="29" cy="32"/>
              </a:xfrm>
              <a:custGeom>
                <a:avLst/>
                <a:gdLst>
                  <a:gd name="T0" fmla="*/ 14 w 29"/>
                  <a:gd name="T1" fmla="*/ 32 h 32"/>
                  <a:gd name="T2" fmla="*/ 14 w 29"/>
                  <a:gd name="T3" fmla="*/ 0 h 32"/>
                  <a:gd name="T4" fmla="*/ 14 w 29"/>
                  <a:gd name="T5" fmla="*/ 32 h 32"/>
                  <a:gd name="T6" fmla="*/ 0 w 29"/>
                  <a:gd name="T7" fmla="*/ 0 h 32"/>
                  <a:gd name="T8" fmla="*/ 14 w 29"/>
                  <a:gd name="T9" fmla="*/ 32 h 32"/>
                  <a:gd name="T10" fmla="*/ 29 w 29"/>
                  <a:gd name="T11" fmla="*/ 0 h 32"/>
                </a:gdLst>
                <a:ahLst/>
                <a:cxnLst>
                  <a:cxn ang="0">
                    <a:pos x="T0" y="T1"/>
                  </a:cxn>
                  <a:cxn ang="0">
                    <a:pos x="T2" y="T3"/>
                  </a:cxn>
                  <a:cxn ang="0">
                    <a:pos x="T4" y="T5"/>
                  </a:cxn>
                  <a:cxn ang="0">
                    <a:pos x="T6" y="T7"/>
                  </a:cxn>
                  <a:cxn ang="0">
                    <a:pos x="T8" y="T9"/>
                  </a:cxn>
                  <a:cxn ang="0">
                    <a:pos x="T10" y="T11"/>
                  </a:cxn>
                </a:cxnLst>
                <a:rect l="0" t="0" r="r" b="b"/>
                <a:pathLst>
                  <a:path w="29" h="32">
                    <a:moveTo>
                      <a:pt x="14" y="32"/>
                    </a:moveTo>
                    <a:lnTo>
                      <a:pt x="14" y="0"/>
                    </a:lnTo>
                    <a:moveTo>
                      <a:pt x="14" y="32"/>
                    </a:moveTo>
                    <a:lnTo>
                      <a:pt x="0" y="0"/>
                    </a:lnTo>
                    <a:moveTo>
                      <a:pt x="14" y="32"/>
                    </a:moveTo>
                    <a:lnTo>
                      <a:pt x="29"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66" name="Rectangle 142">
                <a:extLst>
                  <a:ext uri="{FF2B5EF4-FFF2-40B4-BE49-F238E27FC236}">
                    <a16:creationId xmlns:a16="http://schemas.microsoft.com/office/drawing/2014/main" id="{F0D68279-6B9E-67B6-1DD1-6ACE86EDC8B8}"/>
                  </a:ext>
                </a:extLst>
              </p:cNvPr>
              <p:cNvSpPr>
                <a:spLocks noChangeArrowheads="1"/>
              </p:cNvSpPr>
              <p:nvPr/>
            </p:nvSpPr>
            <p:spPr bwMode="auto">
              <a:xfrm>
                <a:off x="3762" y="3365"/>
                <a:ext cx="592" cy="81"/>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7" name="Rectangle 143">
                <a:extLst>
                  <a:ext uri="{FF2B5EF4-FFF2-40B4-BE49-F238E27FC236}">
                    <a16:creationId xmlns:a16="http://schemas.microsoft.com/office/drawing/2014/main" id="{2F74321D-F7F0-49D3-3DAF-031E7850B35E}"/>
                  </a:ext>
                </a:extLst>
              </p:cNvPr>
              <p:cNvSpPr>
                <a:spLocks noChangeArrowheads="1"/>
              </p:cNvSpPr>
              <p:nvPr/>
            </p:nvSpPr>
            <p:spPr bwMode="auto">
              <a:xfrm>
                <a:off x="3762" y="3365"/>
                <a:ext cx="592" cy="81"/>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68" name="Rectangle 144">
                <a:extLst>
                  <a:ext uri="{FF2B5EF4-FFF2-40B4-BE49-F238E27FC236}">
                    <a16:creationId xmlns:a16="http://schemas.microsoft.com/office/drawing/2014/main" id="{1E2093E1-4B41-477E-ACF5-4477941B1433}"/>
                  </a:ext>
                </a:extLst>
              </p:cNvPr>
              <p:cNvSpPr>
                <a:spLocks noChangeArrowheads="1"/>
              </p:cNvSpPr>
              <p:nvPr/>
            </p:nvSpPr>
            <p:spPr bwMode="auto">
              <a:xfrm>
                <a:off x="3971" y="3381"/>
                <a:ext cx="194"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AUDIT_LOG</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70" name="Rectangle 146">
                <a:extLst>
                  <a:ext uri="{FF2B5EF4-FFF2-40B4-BE49-F238E27FC236}">
                    <a16:creationId xmlns:a16="http://schemas.microsoft.com/office/drawing/2014/main" id="{CA709041-4D0F-F063-8198-CA75F40B01B0}"/>
                  </a:ext>
                </a:extLst>
              </p:cNvPr>
              <p:cNvSpPr>
                <a:spLocks noChangeArrowheads="1"/>
              </p:cNvSpPr>
              <p:nvPr/>
            </p:nvSpPr>
            <p:spPr bwMode="auto">
              <a:xfrm>
                <a:off x="3762" y="3446"/>
                <a:ext cx="592" cy="325"/>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71" name="Line 147">
                <a:extLst>
                  <a:ext uri="{FF2B5EF4-FFF2-40B4-BE49-F238E27FC236}">
                    <a16:creationId xmlns:a16="http://schemas.microsoft.com/office/drawing/2014/main" id="{B26EE5D2-E607-0001-F991-05509948C151}"/>
                  </a:ext>
                </a:extLst>
              </p:cNvPr>
              <p:cNvSpPr>
                <a:spLocks noChangeShapeType="1"/>
              </p:cNvSpPr>
              <p:nvPr/>
            </p:nvSpPr>
            <p:spPr bwMode="auto">
              <a:xfrm flipV="1">
                <a:off x="3804" y="3446"/>
                <a:ext cx="0" cy="325"/>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72" name="Line 148">
                <a:extLst>
                  <a:ext uri="{FF2B5EF4-FFF2-40B4-BE49-F238E27FC236}">
                    <a16:creationId xmlns:a16="http://schemas.microsoft.com/office/drawing/2014/main" id="{43327752-C52C-7578-C15E-F0ECE9DA6FA0}"/>
                  </a:ext>
                </a:extLst>
              </p:cNvPr>
              <p:cNvSpPr>
                <a:spLocks noChangeShapeType="1"/>
              </p:cNvSpPr>
              <p:nvPr/>
            </p:nvSpPr>
            <p:spPr bwMode="auto">
              <a:xfrm>
                <a:off x="3762" y="3527"/>
                <a:ext cx="592" cy="0"/>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73" name="Rectangle 149">
                <a:extLst>
                  <a:ext uri="{FF2B5EF4-FFF2-40B4-BE49-F238E27FC236}">
                    <a16:creationId xmlns:a16="http://schemas.microsoft.com/office/drawing/2014/main" id="{411B174B-63CE-5A82-1A40-6D0083DF7926}"/>
                  </a:ext>
                </a:extLst>
              </p:cNvPr>
              <p:cNvSpPr>
                <a:spLocks noChangeArrowheads="1"/>
              </p:cNvSpPr>
              <p:nvPr/>
            </p:nvSpPr>
            <p:spPr bwMode="auto">
              <a:xfrm>
                <a:off x="3778" y="3558"/>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75" name="Rectangle 151">
                <a:extLst>
                  <a:ext uri="{FF2B5EF4-FFF2-40B4-BE49-F238E27FC236}">
                    <a16:creationId xmlns:a16="http://schemas.microsoft.com/office/drawing/2014/main" id="{100DCAF6-46A1-9A6D-8FB4-C4B08B49E7B0}"/>
                  </a:ext>
                </a:extLst>
              </p:cNvPr>
              <p:cNvSpPr>
                <a:spLocks noChangeArrowheads="1"/>
              </p:cNvSpPr>
              <p:nvPr/>
            </p:nvSpPr>
            <p:spPr bwMode="auto">
              <a:xfrm>
                <a:off x="3778" y="3607"/>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77" name="Rectangle 153">
                <a:extLst>
                  <a:ext uri="{FF2B5EF4-FFF2-40B4-BE49-F238E27FC236}">
                    <a16:creationId xmlns:a16="http://schemas.microsoft.com/office/drawing/2014/main" id="{4360A672-AC05-8FA7-3F60-ABF9424203DD}"/>
                  </a:ext>
                </a:extLst>
              </p:cNvPr>
              <p:cNvSpPr>
                <a:spLocks noChangeArrowheads="1"/>
              </p:cNvSpPr>
              <p:nvPr/>
            </p:nvSpPr>
            <p:spPr bwMode="auto">
              <a:xfrm>
                <a:off x="3778" y="3657"/>
                <a:ext cx="28"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79" name="Rectangle 155">
                <a:extLst>
                  <a:ext uri="{FF2B5EF4-FFF2-40B4-BE49-F238E27FC236}">
                    <a16:creationId xmlns:a16="http://schemas.microsoft.com/office/drawing/2014/main" id="{34314089-769F-1E93-D6F4-294A8C9820E9}"/>
                  </a:ext>
                </a:extLst>
              </p:cNvPr>
              <p:cNvSpPr>
                <a:spLocks noChangeArrowheads="1"/>
              </p:cNvSpPr>
              <p:nvPr/>
            </p:nvSpPr>
            <p:spPr bwMode="auto">
              <a:xfrm>
                <a:off x="3778" y="3704"/>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81" name="Rectangle 157">
                <a:extLst>
                  <a:ext uri="{FF2B5EF4-FFF2-40B4-BE49-F238E27FC236}">
                    <a16:creationId xmlns:a16="http://schemas.microsoft.com/office/drawing/2014/main" id="{B7B0B4A2-B319-BE17-A0EB-047BA76F5D2B}"/>
                  </a:ext>
                </a:extLst>
              </p:cNvPr>
              <p:cNvSpPr>
                <a:spLocks noChangeArrowheads="1"/>
              </p:cNvSpPr>
              <p:nvPr/>
            </p:nvSpPr>
            <p:spPr bwMode="auto">
              <a:xfrm>
                <a:off x="7113" y="1579"/>
                <a:ext cx="397" cy="82"/>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2" name="Rectangle 158">
                <a:extLst>
                  <a:ext uri="{FF2B5EF4-FFF2-40B4-BE49-F238E27FC236}">
                    <a16:creationId xmlns:a16="http://schemas.microsoft.com/office/drawing/2014/main" id="{3AE0AC87-06AA-9122-E6DD-8618586B15CA}"/>
                  </a:ext>
                </a:extLst>
              </p:cNvPr>
              <p:cNvSpPr>
                <a:spLocks noChangeArrowheads="1"/>
              </p:cNvSpPr>
              <p:nvPr/>
            </p:nvSpPr>
            <p:spPr bwMode="auto">
              <a:xfrm>
                <a:off x="7113" y="1579"/>
                <a:ext cx="397" cy="82"/>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83" name="Rectangle 159">
                <a:extLst>
                  <a:ext uri="{FF2B5EF4-FFF2-40B4-BE49-F238E27FC236}">
                    <a16:creationId xmlns:a16="http://schemas.microsoft.com/office/drawing/2014/main" id="{1F8330BF-BDB6-5A5A-769A-00A295023EB4}"/>
                  </a:ext>
                </a:extLst>
              </p:cNvPr>
              <p:cNvSpPr>
                <a:spLocks noChangeArrowheads="1"/>
              </p:cNvSpPr>
              <p:nvPr/>
            </p:nvSpPr>
            <p:spPr bwMode="auto">
              <a:xfrm>
                <a:off x="7133" y="1594"/>
                <a:ext cx="452"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BR_GMAF_CROSSWALK</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84" name="Rectangle 160">
                <a:extLst>
                  <a:ext uri="{FF2B5EF4-FFF2-40B4-BE49-F238E27FC236}">
                    <a16:creationId xmlns:a16="http://schemas.microsoft.com/office/drawing/2014/main" id="{7FE2B121-477F-D9FD-D6A6-9A7EEAF13C48}"/>
                  </a:ext>
                </a:extLst>
              </p:cNvPr>
              <p:cNvSpPr>
                <a:spLocks noChangeArrowheads="1"/>
              </p:cNvSpPr>
              <p:nvPr/>
            </p:nvSpPr>
            <p:spPr bwMode="auto">
              <a:xfrm>
                <a:off x="7128" y="1668"/>
                <a:ext cx="397" cy="275"/>
              </a:xfrm>
              <a:prstGeom prst="rect">
                <a:avLst/>
              </a:prstGeom>
              <a:solidFill>
                <a:srgbClr val="D8D8D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5" name="Rectangle 161">
                <a:extLst>
                  <a:ext uri="{FF2B5EF4-FFF2-40B4-BE49-F238E27FC236}">
                    <a16:creationId xmlns:a16="http://schemas.microsoft.com/office/drawing/2014/main" id="{21037BB7-87E6-A449-2C43-6F4D3EFA2895}"/>
                  </a:ext>
                </a:extLst>
              </p:cNvPr>
              <p:cNvSpPr>
                <a:spLocks noChangeArrowheads="1"/>
              </p:cNvSpPr>
              <p:nvPr/>
            </p:nvSpPr>
            <p:spPr bwMode="auto">
              <a:xfrm>
                <a:off x="7113" y="1661"/>
                <a:ext cx="397" cy="275"/>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86" name="Line 162">
                <a:extLst>
                  <a:ext uri="{FF2B5EF4-FFF2-40B4-BE49-F238E27FC236}">
                    <a16:creationId xmlns:a16="http://schemas.microsoft.com/office/drawing/2014/main" id="{BD7DD6E6-794D-AA73-AAD7-DF89F621FE6C}"/>
                  </a:ext>
                </a:extLst>
              </p:cNvPr>
              <p:cNvSpPr>
                <a:spLocks noChangeShapeType="1"/>
              </p:cNvSpPr>
              <p:nvPr/>
            </p:nvSpPr>
            <p:spPr bwMode="auto">
              <a:xfrm flipV="1">
                <a:off x="7261" y="1661"/>
                <a:ext cx="0" cy="275"/>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87" name="Line 163">
                <a:extLst>
                  <a:ext uri="{FF2B5EF4-FFF2-40B4-BE49-F238E27FC236}">
                    <a16:creationId xmlns:a16="http://schemas.microsoft.com/office/drawing/2014/main" id="{E998F9D7-98A4-1B21-48AB-15312F3E58F8}"/>
                  </a:ext>
                </a:extLst>
              </p:cNvPr>
              <p:cNvSpPr>
                <a:spLocks noChangeShapeType="1"/>
              </p:cNvSpPr>
              <p:nvPr/>
            </p:nvSpPr>
            <p:spPr bwMode="auto">
              <a:xfrm>
                <a:off x="7113" y="1798"/>
                <a:ext cx="397" cy="0"/>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88" name="Rectangle 164">
                <a:extLst>
                  <a:ext uri="{FF2B5EF4-FFF2-40B4-BE49-F238E27FC236}">
                    <a16:creationId xmlns:a16="http://schemas.microsoft.com/office/drawing/2014/main" id="{EC17AAC6-4E96-B7F3-C6CA-B45187C57E7E}"/>
                  </a:ext>
                </a:extLst>
              </p:cNvPr>
              <p:cNvSpPr>
                <a:spLocks noChangeArrowheads="1"/>
              </p:cNvSpPr>
              <p:nvPr/>
            </p:nvSpPr>
            <p:spPr bwMode="auto">
              <a:xfrm>
                <a:off x="7129" y="1675"/>
                <a:ext cx="150"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91" name="Rectangle 167">
                <a:extLst>
                  <a:ext uri="{FF2B5EF4-FFF2-40B4-BE49-F238E27FC236}">
                    <a16:creationId xmlns:a16="http://schemas.microsoft.com/office/drawing/2014/main" id="{5E6C0FB6-2FF8-A8B6-D643-9D7D90115696}"/>
                  </a:ext>
                </a:extLst>
              </p:cNvPr>
              <p:cNvSpPr>
                <a:spLocks noChangeArrowheads="1"/>
              </p:cNvSpPr>
              <p:nvPr/>
            </p:nvSpPr>
            <p:spPr bwMode="auto">
              <a:xfrm>
                <a:off x="7129" y="1725"/>
                <a:ext cx="1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94" name="Rectangle 170">
                <a:extLst>
                  <a:ext uri="{FF2B5EF4-FFF2-40B4-BE49-F238E27FC236}">
                    <a16:creationId xmlns:a16="http://schemas.microsoft.com/office/drawing/2014/main" id="{B3EE08B9-2C60-2413-3B32-704461FB75FC}"/>
                  </a:ext>
                </a:extLst>
              </p:cNvPr>
              <p:cNvSpPr>
                <a:spLocks noChangeArrowheads="1"/>
              </p:cNvSpPr>
              <p:nvPr/>
            </p:nvSpPr>
            <p:spPr bwMode="auto">
              <a:xfrm>
                <a:off x="7129" y="1821"/>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96" name="Rectangle 172">
                <a:extLst>
                  <a:ext uri="{FF2B5EF4-FFF2-40B4-BE49-F238E27FC236}">
                    <a16:creationId xmlns:a16="http://schemas.microsoft.com/office/drawing/2014/main" id="{8DDC0724-EEE3-9601-75FB-1B3DEACC7B3C}"/>
                  </a:ext>
                </a:extLst>
              </p:cNvPr>
              <p:cNvSpPr>
                <a:spLocks noChangeArrowheads="1"/>
              </p:cNvSpPr>
              <p:nvPr/>
            </p:nvSpPr>
            <p:spPr bwMode="auto">
              <a:xfrm>
                <a:off x="7129" y="1871"/>
                <a:ext cx="27"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98" name="Line 174">
                <a:extLst>
                  <a:ext uri="{FF2B5EF4-FFF2-40B4-BE49-F238E27FC236}">
                    <a16:creationId xmlns:a16="http://schemas.microsoft.com/office/drawing/2014/main" id="{6B057347-443F-89A6-3F51-58FC9386D5C1}"/>
                  </a:ext>
                </a:extLst>
              </p:cNvPr>
              <p:cNvSpPr>
                <a:spLocks noChangeShapeType="1"/>
              </p:cNvSpPr>
              <p:nvPr/>
            </p:nvSpPr>
            <p:spPr bwMode="auto">
              <a:xfrm>
                <a:off x="6192" y="1630"/>
                <a:ext cx="864" cy="0"/>
              </a:xfrm>
              <a:prstGeom prst="line">
                <a:avLst/>
              </a:prstGeom>
              <a:noFill/>
              <a:ln w="6350"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99" name="Freeform 175">
                <a:extLst>
                  <a:ext uri="{FF2B5EF4-FFF2-40B4-BE49-F238E27FC236}">
                    <a16:creationId xmlns:a16="http://schemas.microsoft.com/office/drawing/2014/main" id="{66B37B39-E1AA-1364-B3C2-8CD7EA3D0D09}"/>
                  </a:ext>
                </a:extLst>
              </p:cNvPr>
              <p:cNvSpPr>
                <a:spLocks noEditPoints="1"/>
              </p:cNvSpPr>
              <p:nvPr/>
            </p:nvSpPr>
            <p:spPr bwMode="auto">
              <a:xfrm>
                <a:off x="6220" y="1614"/>
                <a:ext cx="15" cy="32"/>
              </a:xfrm>
              <a:custGeom>
                <a:avLst/>
                <a:gdLst>
                  <a:gd name="T0" fmla="*/ 15 w 15"/>
                  <a:gd name="T1" fmla="*/ 32 h 32"/>
                  <a:gd name="T2" fmla="*/ 15 w 15"/>
                  <a:gd name="T3" fmla="*/ 0 h 32"/>
                  <a:gd name="T4" fmla="*/ 0 w 15"/>
                  <a:gd name="T5" fmla="*/ 32 h 32"/>
                  <a:gd name="T6" fmla="*/ 0 w 15"/>
                  <a:gd name="T7" fmla="*/ 0 h 32"/>
                </a:gdLst>
                <a:ahLst/>
                <a:cxnLst>
                  <a:cxn ang="0">
                    <a:pos x="T0" y="T1"/>
                  </a:cxn>
                  <a:cxn ang="0">
                    <a:pos x="T2" y="T3"/>
                  </a:cxn>
                  <a:cxn ang="0">
                    <a:pos x="T4" y="T5"/>
                  </a:cxn>
                  <a:cxn ang="0">
                    <a:pos x="T6" y="T7"/>
                  </a:cxn>
                </a:cxnLst>
                <a:rect l="0" t="0" r="r" b="b"/>
                <a:pathLst>
                  <a:path w="15" h="32">
                    <a:moveTo>
                      <a:pt x="15" y="32"/>
                    </a:moveTo>
                    <a:lnTo>
                      <a:pt x="15" y="0"/>
                    </a:lnTo>
                    <a:moveTo>
                      <a:pt x="0" y="32"/>
                    </a:moveTo>
                    <a:lnTo>
                      <a:pt x="0"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00" name="Oval 176">
                <a:extLst>
                  <a:ext uri="{FF2B5EF4-FFF2-40B4-BE49-F238E27FC236}">
                    <a16:creationId xmlns:a16="http://schemas.microsoft.com/office/drawing/2014/main" id="{A5890848-3C93-5811-F8CB-C0401952EC83}"/>
                  </a:ext>
                </a:extLst>
              </p:cNvPr>
              <p:cNvSpPr>
                <a:spLocks noChangeArrowheads="1"/>
              </p:cNvSpPr>
              <p:nvPr/>
            </p:nvSpPr>
            <p:spPr bwMode="auto">
              <a:xfrm>
                <a:off x="7056" y="1614"/>
                <a:ext cx="28" cy="32"/>
              </a:xfrm>
              <a:prstGeom prst="ellipse">
                <a:avLst/>
              </a:pr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01" name="Freeform 177">
                <a:extLst>
                  <a:ext uri="{FF2B5EF4-FFF2-40B4-BE49-F238E27FC236}">
                    <a16:creationId xmlns:a16="http://schemas.microsoft.com/office/drawing/2014/main" id="{7C01738D-2F08-7592-F2CE-816EF4F48D0A}"/>
                  </a:ext>
                </a:extLst>
              </p:cNvPr>
              <p:cNvSpPr>
                <a:spLocks noEditPoints="1"/>
              </p:cNvSpPr>
              <p:nvPr/>
            </p:nvSpPr>
            <p:spPr bwMode="auto">
              <a:xfrm>
                <a:off x="7084" y="1614"/>
                <a:ext cx="29" cy="32"/>
              </a:xfrm>
              <a:custGeom>
                <a:avLst/>
                <a:gdLst>
                  <a:gd name="T0" fmla="*/ 0 w 29"/>
                  <a:gd name="T1" fmla="*/ 16 h 32"/>
                  <a:gd name="T2" fmla="*/ 29 w 29"/>
                  <a:gd name="T3" fmla="*/ 16 h 32"/>
                  <a:gd name="T4" fmla="*/ 0 w 29"/>
                  <a:gd name="T5" fmla="*/ 16 h 32"/>
                  <a:gd name="T6" fmla="*/ 29 w 29"/>
                  <a:gd name="T7" fmla="*/ 0 h 32"/>
                  <a:gd name="T8" fmla="*/ 0 w 29"/>
                  <a:gd name="T9" fmla="*/ 16 h 32"/>
                  <a:gd name="T10" fmla="*/ 29 w 29"/>
                  <a:gd name="T11" fmla="*/ 32 h 32"/>
                </a:gdLst>
                <a:ahLst/>
                <a:cxnLst>
                  <a:cxn ang="0">
                    <a:pos x="T0" y="T1"/>
                  </a:cxn>
                  <a:cxn ang="0">
                    <a:pos x="T2" y="T3"/>
                  </a:cxn>
                  <a:cxn ang="0">
                    <a:pos x="T4" y="T5"/>
                  </a:cxn>
                  <a:cxn ang="0">
                    <a:pos x="T6" y="T7"/>
                  </a:cxn>
                  <a:cxn ang="0">
                    <a:pos x="T8" y="T9"/>
                  </a:cxn>
                  <a:cxn ang="0">
                    <a:pos x="T10" y="T11"/>
                  </a:cxn>
                </a:cxnLst>
                <a:rect l="0" t="0" r="r" b="b"/>
                <a:pathLst>
                  <a:path w="29" h="32">
                    <a:moveTo>
                      <a:pt x="0" y="16"/>
                    </a:moveTo>
                    <a:lnTo>
                      <a:pt x="29" y="16"/>
                    </a:lnTo>
                    <a:moveTo>
                      <a:pt x="0" y="16"/>
                    </a:moveTo>
                    <a:lnTo>
                      <a:pt x="29" y="0"/>
                    </a:lnTo>
                    <a:moveTo>
                      <a:pt x="0" y="16"/>
                    </a:moveTo>
                    <a:lnTo>
                      <a:pt x="29" y="32"/>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02" name="Rectangle 178">
                <a:extLst>
                  <a:ext uri="{FF2B5EF4-FFF2-40B4-BE49-F238E27FC236}">
                    <a16:creationId xmlns:a16="http://schemas.microsoft.com/office/drawing/2014/main" id="{92BD6F3A-E65F-26CE-B2B3-CB744B2AAB3A}"/>
                  </a:ext>
                </a:extLst>
              </p:cNvPr>
              <p:cNvSpPr>
                <a:spLocks noChangeArrowheads="1"/>
              </p:cNvSpPr>
              <p:nvPr/>
            </p:nvSpPr>
            <p:spPr bwMode="auto">
              <a:xfrm>
                <a:off x="2870" y="2415"/>
                <a:ext cx="500" cy="81"/>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3" name="Rectangle 179">
                <a:extLst>
                  <a:ext uri="{FF2B5EF4-FFF2-40B4-BE49-F238E27FC236}">
                    <a16:creationId xmlns:a16="http://schemas.microsoft.com/office/drawing/2014/main" id="{373AB504-F425-35A5-3F05-B94D71AF4EF9}"/>
                  </a:ext>
                </a:extLst>
              </p:cNvPr>
              <p:cNvSpPr>
                <a:spLocks noChangeArrowheads="1"/>
              </p:cNvSpPr>
              <p:nvPr/>
            </p:nvSpPr>
            <p:spPr bwMode="auto">
              <a:xfrm>
                <a:off x="2870" y="2415"/>
                <a:ext cx="500" cy="81"/>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04" name="Rectangle 180">
                <a:extLst>
                  <a:ext uri="{FF2B5EF4-FFF2-40B4-BE49-F238E27FC236}">
                    <a16:creationId xmlns:a16="http://schemas.microsoft.com/office/drawing/2014/main" id="{711C452D-6E96-5601-0D7B-AF443F39662D}"/>
                  </a:ext>
                </a:extLst>
              </p:cNvPr>
              <p:cNvSpPr>
                <a:spLocks noChangeArrowheads="1"/>
              </p:cNvSpPr>
              <p:nvPr/>
            </p:nvSpPr>
            <p:spPr bwMode="auto">
              <a:xfrm>
                <a:off x="2890" y="2429"/>
                <a:ext cx="521"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FIRM DEMOGRAPHICS (NES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05" name="Rectangle 181">
                <a:extLst>
                  <a:ext uri="{FF2B5EF4-FFF2-40B4-BE49-F238E27FC236}">
                    <a16:creationId xmlns:a16="http://schemas.microsoft.com/office/drawing/2014/main" id="{A752F9D9-D1B8-4044-D238-B9B02A097BD3}"/>
                  </a:ext>
                </a:extLst>
              </p:cNvPr>
              <p:cNvSpPr>
                <a:spLocks noChangeArrowheads="1"/>
              </p:cNvSpPr>
              <p:nvPr/>
            </p:nvSpPr>
            <p:spPr bwMode="auto">
              <a:xfrm>
                <a:off x="3306" y="2429"/>
                <a:ext cx="39"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06" name="Rectangle 182">
                <a:extLst>
                  <a:ext uri="{FF2B5EF4-FFF2-40B4-BE49-F238E27FC236}">
                    <a16:creationId xmlns:a16="http://schemas.microsoft.com/office/drawing/2014/main" id="{CC406D12-70ED-86A1-0094-4E7CF73480C9}"/>
                  </a:ext>
                </a:extLst>
              </p:cNvPr>
              <p:cNvSpPr>
                <a:spLocks noChangeArrowheads="1"/>
              </p:cNvSpPr>
              <p:nvPr/>
            </p:nvSpPr>
            <p:spPr bwMode="auto">
              <a:xfrm>
                <a:off x="3317" y="2429"/>
                <a:ext cx="65"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D)</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07" name="Rectangle 183">
                <a:extLst>
                  <a:ext uri="{FF2B5EF4-FFF2-40B4-BE49-F238E27FC236}">
                    <a16:creationId xmlns:a16="http://schemas.microsoft.com/office/drawing/2014/main" id="{51A4B4BD-E6F4-3E91-FEB5-3026581C40F4}"/>
                  </a:ext>
                </a:extLst>
              </p:cNvPr>
              <p:cNvSpPr>
                <a:spLocks noChangeArrowheads="1"/>
              </p:cNvSpPr>
              <p:nvPr/>
            </p:nvSpPr>
            <p:spPr bwMode="auto">
              <a:xfrm>
                <a:off x="2870" y="2496"/>
                <a:ext cx="500" cy="1346"/>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8" name="Rectangle 184">
                <a:extLst>
                  <a:ext uri="{FF2B5EF4-FFF2-40B4-BE49-F238E27FC236}">
                    <a16:creationId xmlns:a16="http://schemas.microsoft.com/office/drawing/2014/main" id="{1AC49C0A-812E-943C-50BE-276AF4D83E84}"/>
                  </a:ext>
                </a:extLst>
              </p:cNvPr>
              <p:cNvSpPr>
                <a:spLocks noChangeArrowheads="1"/>
              </p:cNvSpPr>
              <p:nvPr/>
            </p:nvSpPr>
            <p:spPr bwMode="auto">
              <a:xfrm>
                <a:off x="2870" y="2496"/>
                <a:ext cx="500" cy="1346"/>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09" name="Line 185">
                <a:extLst>
                  <a:ext uri="{FF2B5EF4-FFF2-40B4-BE49-F238E27FC236}">
                    <a16:creationId xmlns:a16="http://schemas.microsoft.com/office/drawing/2014/main" id="{FAC21166-F732-5B0D-DFDD-2F98791EF6AB}"/>
                  </a:ext>
                </a:extLst>
              </p:cNvPr>
              <p:cNvSpPr>
                <a:spLocks noChangeShapeType="1"/>
              </p:cNvSpPr>
              <p:nvPr/>
            </p:nvSpPr>
            <p:spPr bwMode="auto">
              <a:xfrm flipV="1">
                <a:off x="3019" y="2496"/>
                <a:ext cx="0" cy="1346"/>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10" name="Line 186">
                <a:extLst>
                  <a:ext uri="{FF2B5EF4-FFF2-40B4-BE49-F238E27FC236}">
                    <a16:creationId xmlns:a16="http://schemas.microsoft.com/office/drawing/2014/main" id="{66CD7B2B-77CF-04CA-2A28-73E15D2DEB21}"/>
                  </a:ext>
                </a:extLst>
              </p:cNvPr>
              <p:cNvSpPr>
                <a:spLocks noChangeShapeType="1"/>
              </p:cNvSpPr>
              <p:nvPr/>
            </p:nvSpPr>
            <p:spPr bwMode="auto">
              <a:xfrm>
                <a:off x="2870" y="2621"/>
                <a:ext cx="500" cy="0"/>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11" name="Rectangle 187">
                <a:extLst>
                  <a:ext uri="{FF2B5EF4-FFF2-40B4-BE49-F238E27FC236}">
                    <a16:creationId xmlns:a16="http://schemas.microsoft.com/office/drawing/2014/main" id="{841B32D6-5244-9321-5B95-AF1055CACB30}"/>
                  </a:ext>
                </a:extLst>
              </p:cNvPr>
              <p:cNvSpPr>
                <a:spLocks noChangeArrowheads="1"/>
              </p:cNvSpPr>
              <p:nvPr/>
            </p:nvSpPr>
            <p:spPr bwMode="auto">
              <a:xfrm>
                <a:off x="2886" y="2512"/>
                <a:ext cx="61" cy="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14" name="Rectangle 190">
                <a:extLst>
                  <a:ext uri="{FF2B5EF4-FFF2-40B4-BE49-F238E27FC236}">
                    <a16:creationId xmlns:a16="http://schemas.microsoft.com/office/drawing/2014/main" id="{2E731A43-6D85-E1AD-BC3A-62F0FDA8843B}"/>
                  </a:ext>
                </a:extLst>
              </p:cNvPr>
              <p:cNvSpPr>
                <a:spLocks noChangeArrowheads="1"/>
              </p:cNvSpPr>
              <p:nvPr/>
            </p:nvSpPr>
            <p:spPr bwMode="auto">
              <a:xfrm>
                <a:off x="2886" y="2559"/>
                <a:ext cx="150"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17" name="Rectangle 193">
                <a:extLst>
                  <a:ext uri="{FF2B5EF4-FFF2-40B4-BE49-F238E27FC236}">
                    <a16:creationId xmlns:a16="http://schemas.microsoft.com/office/drawing/2014/main" id="{1CABD713-E12E-6192-5881-FA93D8D594D6}"/>
                  </a:ext>
                </a:extLst>
              </p:cNvPr>
              <p:cNvSpPr>
                <a:spLocks noChangeArrowheads="1"/>
              </p:cNvSpPr>
              <p:nvPr/>
            </p:nvSpPr>
            <p:spPr bwMode="auto">
              <a:xfrm>
                <a:off x="2886" y="2658"/>
                <a:ext cx="26" cy="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19" name="Rectangle 195">
                <a:extLst>
                  <a:ext uri="{FF2B5EF4-FFF2-40B4-BE49-F238E27FC236}">
                    <a16:creationId xmlns:a16="http://schemas.microsoft.com/office/drawing/2014/main" id="{AA8DF007-DA29-482B-AD7A-2AD01FDCD509}"/>
                  </a:ext>
                </a:extLst>
              </p:cNvPr>
              <p:cNvSpPr>
                <a:spLocks noChangeArrowheads="1"/>
              </p:cNvSpPr>
              <p:nvPr/>
            </p:nvSpPr>
            <p:spPr bwMode="auto">
              <a:xfrm>
                <a:off x="2886" y="2705"/>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21" name="Rectangle 197">
                <a:extLst>
                  <a:ext uri="{FF2B5EF4-FFF2-40B4-BE49-F238E27FC236}">
                    <a16:creationId xmlns:a16="http://schemas.microsoft.com/office/drawing/2014/main" id="{1675D83D-2293-2040-23EF-5BC5C93079A7}"/>
                  </a:ext>
                </a:extLst>
              </p:cNvPr>
              <p:cNvSpPr>
                <a:spLocks noChangeArrowheads="1"/>
              </p:cNvSpPr>
              <p:nvPr/>
            </p:nvSpPr>
            <p:spPr bwMode="auto">
              <a:xfrm>
                <a:off x="2886" y="2755"/>
                <a:ext cx="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23" name="Rectangle 199">
                <a:extLst>
                  <a:ext uri="{FF2B5EF4-FFF2-40B4-BE49-F238E27FC236}">
                    <a16:creationId xmlns:a16="http://schemas.microsoft.com/office/drawing/2014/main" id="{88ECFF1D-7CF8-1139-1505-F7397F42CCB2}"/>
                  </a:ext>
                </a:extLst>
              </p:cNvPr>
              <p:cNvSpPr>
                <a:spLocks noChangeArrowheads="1"/>
              </p:cNvSpPr>
              <p:nvPr/>
            </p:nvSpPr>
            <p:spPr bwMode="auto">
              <a:xfrm>
                <a:off x="2886" y="2804"/>
                <a:ext cx="26" cy="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25" name="Rectangle 201">
                <a:extLst>
                  <a:ext uri="{FF2B5EF4-FFF2-40B4-BE49-F238E27FC236}">
                    <a16:creationId xmlns:a16="http://schemas.microsoft.com/office/drawing/2014/main" id="{75B918B8-3B13-53E9-54C9-6989714B9C1F}"/>
                  </a:ext>
                </a:extLst>
              </p:cNvPr>
              <p:cNvSpPr>
                <a:spLocks noChangeArrowheads="1"/>
              </p:cNvSpPr>
              <p:nvPr/>
            </p:nvSpPr>
            <p:spPr bwMode="auto">
              <a:xfrm>
                <a:off x="2886" y="2851"/>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27" name="Rectangle 203">
                <a:extLst>
                  <a:ext uri="{FF2B5EF4-FFF2-40B4-BE49-F238E27FC236}">
                    <a16:creationId xmlns:a16="http://schemas.microsoft.com/office/drawing/2014/main" id="{AFEC23D7-1FE8-B65D-8D41-561CBF577CC0}"/>
                  </a:ext>
                </a:extLst>
              </p:cNvPr>
              <p:cNvSpPr>
                <a:spLocks noChangeArrowheads="1"/>
              </p:cNvSpPr>
              <p:nvPr/>
            </p:nvSpPr>
            <p:spPr bwMode="auto">
              <a:xfrm>
                <a:off x="2886" y="2901"/>
                <a:ext cx="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grpSp>
          <p:nvGrpSpPr>
            <p:cNvPr id="10" name="Group 406">
              <a:extLst>
                <a:ext uri="{FF2B5EF4-FFF2-40B4-BE49-F238E27FC236}">
                  <a16:creationId xmlns:a16="http://schemas.microsoft.com/office/drawing/2014/main" id="{9ED4DFB3-4BEB-7676-C36F-3D0B1D1A045C}"/>
                </a:ext>
              </a:extLst>
            </p:cNvPr>
            <p:cNvGrpSpPr>
              <a:grpSpLocks/>
            </p:cNvGrpSpPr>
            <p:nvPr/>
          </p:nvGrpSpPr>
          <p:grpSpPr bwMode="auto">
            <a:xfrm>
              <a:off x="2876" y="1093"/>
              <a:ext cx="4399" cy="2747"/>
              <a:chOff x="2876" y="1093"/>
              <a:chExt cx="4399" cy="2747"/>
            </a:xfrm>
          </p:grpSpPr>
          <p:sp>
            <p:nvSpPr>
              <p:cNvPr id="329" name="Rectangle 206">
                <a:extLst>
                  <a:ext uri="{FF2B5EF4-FFF2-40B4-BE49-F238E27FC236}">
                    <a16:creationId xmlns:a16="http://schemas.microsoft.com/office/drawing/2014/main" id="{4FEDFC2E-EFF5-F8A6-1C72-1286FD13450B}"/>
                  </a:ext>
                </a:extLst>
              </p:cNvPr>
              <p:cNvSpPr>
                <a:spLocks noChangeArrowheads="1"/>
              </p:cNvSpPr>
              <p:nvPr/>
            </p:nvSpPr>
            <p:spPr bwMode="auto">
              <a:xfrm>
                <a:off x="2886" y="2950"/>
                <a:ext cx="26" cy="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31" name="Rectangle 208">
                <a:extLst>
                  <a:ext uri="{FF2B5EF4-FFF2-40B4-BE49-F238E27FC236}">
                    <a16:creationId xmlns:a16="http://schemas.microsoft.com/office/drawing/2014/main" id="{045A244D-DB74-94D9-6537-2E4EEBA25E1F}"/>
                  </a:ext>
                </a:extLst>
              </p:cNvPr>
              <p:cNvSpPr>
                <a:spLocks noChangeArrowheads="1"/>
              </p:cNvSpPr>
              <p:nvPr/>
            </p:nvSpPr>
            <p:spPr bwMode="auto">
              <a:xfrm>
                <a:off x="2886" y="2997"/>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33" name="Rectangle 210">
                <a:extLst>
                  <a:ext uri="{FF2B5EF4-FFF2-40B4-BE49-F238E27FC236}">
                    <a16:creationId xmlns:a16="http://schemas.microsoft.com/office/drawing/2014/main" id="{54DC7443-DF81-2D3F-4628-B0A735F81FAE}"/>
                  </a:ext>
                </a:extLst>
              </p:cNvPr>
              <p:cNvSpPr>
                <a:spLocks noChangeArrowheads="1"/>
              </p:cNvSpPr>
              <p:nvPr/>
            </p:nvSpPr>
            <p:spPr bwMode="auto">
              <a:xfrm>
                <a:off x="2886" y="3047"/>
                <a:ext cx="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35" name="Rectangle 212">
                <a:extLst>
                  <a:ext uri="{FF2B5EF4-FFF2-40B4-BE49-F238E27FC236}">
                    <a16:creationId xmlns:a16="http://schemas.microsoft.com/office/drawing/2014/main" id="{27372033-4352-CB84-9F71-186FE19BF440}"/>
                  </a:ext>
                </a:extLst>
              </p:cNvPr>
              <p:cNvSpPr>
                <a:spLocks noChangeArrowheads="1"/>
              </p:cNvSpPr>
              <p:nvPr/>
            </p:nvSpPr>
            <p:spPr bwMode="auto">
              <a:xfrm>
                <a:off x="2886" y="3094"/>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37" name="Rectangle 214">
                <a:extLst>
                  <a:ext uri="{FF2B5EF4-FFF2-40B4-BE49-F238E27FC236}">
                    <a16:creationId xmlns:a16="http://schemas.microsoft.com/office/drawing/2014/main" id="{31026FDF-97D8-6CB0-2B99-FFC54134D1F6}"/>
                  </a:ext>
                </a:extLst>
              </p:cNvPr>
              <p:cNvSpPr>
                <a:spLocks noChangeArrowheads="1"/>
              </p:cNvSpPr>
              <p:nvPr/>
            </p:nvSpPr>
            <p:spPr bwMode="auto">
              <a:xfrm>
                <a:off x="2886" y="3143"/>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39" name="Rectangle 216">
                <a:extLst>
                  <a:ext uri="{FF2B5EF4-FFF2-40B4-BE49-F238E27FC236}">
                    <a16:creationId xmlns:a16="http://schemas.microsoft.com/office/drawing/2014/main" id="{C35D652F-7382-06D1-1189-A3D57C4EB238}"/>
                  </a:ext>
                </a:extLst>
              </p:cNvPr>
              <p:cNvSpPr>
                <a:spLocks noChangeArrowheads="1"/>
              </p:cNvSpPr>
              <p:nvPr/>
            </p:nvSpPr>
            <p:spPr bwMode="auto">
              <a:xfrm>
                <a:off x="2886" y="3193"/>
                <a:ext cx="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41" name="Rectangle 218">
                <a:extLst>
                  <a:ext uri="{FF2B5EF4-FFF2-40B4-BE49-F238E27FC236}">
                    <a16:creationId xmlns:a16="http://schemas.microsoft.com/office/drawing/2014/main" id="{C07264A0-DE89-9FDB-A2BB-AB31F4CAF349}"/>
                  </a:ext>
                </a:extLst>
              </p:cNvPr>
              <p:cNvSpPr>
                <a:spLocks noChangeArrowheads="1"/>
              </p:cNvSpPr>
              <p:nvPr/>
            </p:nvSpPr>
            <p:spPr bwMode="auto">
              <a:xfrm>
                <a:off x="2886" y="3240"/>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43" name="Rectangle 220">
                <a:extLst>
                  <a:ext uri="{FF2B5EF4-FFF2-40B4-BE49-F238E27FC236}">
                    <a16:creationId xmlns:a16="http://schemas.microsoft.com/office/drawing/2014/main" id="{7702A23E-6B0A-931B-2CE4-5D278EDF3CC6}"/>
                  </a:ext>
                </a:extLst>
              </p:cNvPr>
              <p:cNvSpPr>
                <a:spLocks noChangeArrowheads="1"/>
              </p:cNvSpPr>
              <p:nvPr/>
            </p:nvSpPr>
            <p:spPr bwMode="auto">
              <a:xfrm>
                <a:off x="2886" y="3289"/>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45" name="Rectangle 222">
                <a:extLst>
                  <a:ext uri="{FF2B5EF4-FFF2-40B4-BE49-F238E27FC236}">
                    <a16:creationId xmlns:a16="http://schemas.microsoft.com/office/drawing/2014/main" id="{63C683B4-232C-D456-06B8-9A7CDCB93561}"/>
                  </a:ext>
                </a:extLst>
              </p:cNvPr>
              <p:cNvSpPr>
                <a:spLocks noChangeArrowheads="1"/>
              </p:cNvSpPr>
              <p:nvPr/>
            </p:nvSpPr>
            <p:spPr bwMode="auto">
              <a:xfrm>
                <a:off x="2886" y="3339"/>
                <a:ext cx="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46" name="Rectangle 223">
                <a:extLst>
                  <a:ext uri="{FF2B5EF4-FFF2-40B4-BE49-F238E27FC236}">
                    <a16:creationId xmlns:a16="http://schemas.microsoft.com/office/drawing/2014/main" id="{A4193EFE-FC6B-A52C-97DE-368704315DAF}"/>
                  </a:ext>
                </a:extLst>
              </p:cNvPr>
              <p:cNvSpPr>
                <a:spLocks noChangeArrowheads="1"/>
              </p:cNvSpPr>
              <p:nvPr/>
            </p:nvSpPr>
            <p:spPr bwMode="auto">
              <a:xfrm>
                <a:off x="3035" y="3339"/>
                <a:ext cx="0"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47" name="Rectangle 224">
                <a:extLst>
                  <a:ext uri="{FF2B5EF4-FFF2-40B4-BE49-F238E27FC236}">
                    <a16:creationId xmlns:a16="http://schemas.microsoft.com/office/drawing/2014/main" id="{77E9275F-A77B-132B-E0D5-33BA6FB41A38}"/>
                  </a:ext>
                </a:extLst>
              </p:cNvPr>
              <p:cNvSpPr>
                <a:spLocks noChangeArrowheads="1"/>
              </p:cNvSpPr>
              <p:nvPr/>
            </p:nvSpPr>
            <p:spPr bwMode="auto">
              <a:xfrm>
                <a:off x="2886" y="3386"/>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48" name="Rectangle 225">
                <a:extLst>
                  <a:ext uri="{FF2B5EF4-FFF2-40B4-BE49-F238E27FC236}">
                    <a16:creationId xmlns:a16="http://schemas.microsoft.com/office/drawing/2014/main" id="{6EAE67D8-E125-367C-C7BB-687D07F5A7B7}"/>
                  </a:ext>
                </a:extLst>
              </p:cNvPr>
              <p:cNvSpPr>
                <a:spLocks noChangeArrowheads="1"/>
              </p:cNvSpPr>
              <p:nvPr/>
            </p:nvSpPr>
            <p:spPr bwMode="auto">
              <a:xfrm>
                <a:off x="3035" y="3386"/>
                <a:ext cx="0"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49" name="Rectangle 226">
                <a:extLst>
                  <a:ext uri="{FF2B5EF4-FFF2-40B4-BE49-F238E27FC236}">
                    <a16:creationId xmlns:a16="http://schemas.microsoft.com/office/drawing/2014/main" id="{649A9EFE-3AF4-8829-38D7-86264C990C0B}"/>
                  </a:ext>
                </a:extLst>
              </p:cNvPr>
              <p:cNvSpPr>
                <a:spLocks noChangeArrowheads="1"/>
              </p:cNvSpPr>
              <p:nvPr/>
            </p:nvSpPr>
            <p:spPr bwMode="auto">
              <a:xfrm>
                <a:off x="2886" y="3435"/>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1" name="Rectangle 228">
                <a:extLst>
                  <a:ext uri="{FF2B5EF4-FFF2-40B4-BE49-F238E27FC236}">
                    <a16:creationId xmlns:a16="http://schemas.microsoft.com/office/drawing/2014/main" id="{A6D193FD-3B66-D14F-D7C5-2B55798F5E8F}"/>
                  </a:ext>
                </a:extLst>
              </p:cNvPr>
              <p:cNvSpPr>
                <a:spLocks noChangeArrowheads="1"/>
              </p:cNvSpPr>
              <p:nvPr/>
            </p:nvSpPr>
            <p:spPr bwMode="auto">
              <a:xfrm>
                <a:off x="2886" y="3485"/>
                <a:ext cx="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3" name="Rectangle 230">
                <a:extLst>
                  <a:ext uri="{FF2B5EF4-FFF2-40B4-BE49-F238E27FC236}">
                    <a16:creationId xmlns:a16="http://schemas.microsoft.com/office/drawing/2014/main" id="{EAA4FF58-B425-E148-6118-D36D0EAC197C}"/>
                  </a:ext>
                </a:extLst>
              </p:cNvPr>
              <p:cNvSpPr>
                <a:spLocks noChangeArrowheads="1"/>
              </p:cNvSpPr>
              <p:nvPr/>
            </p:nvSpPr>
            <p:spPr bwMode="auto">
              <a:xfrm>
                <a:off x="2886" y="3532"/>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5" name="Rectangle 232">
                <a:extLst>
                  <a:ext uri="{FF2B5EF4-FFF2-40B4-BE49-F238E27FC236}">
                    <a16:creationId xmlns:a16="http://schemas.microsoft.com/office/drawing/2014/main" id="{84F68FAF-A235-8C90-FDF7-CB0198ABB35F}"/>
                  </a:ext>
                </a:extLst>
              </p:cNvPr>
              <p:cNvSpPr>
                <a:spLocks noChangeArrowheads="1"/>
              </p:cNvSpPr>
              <p:nvPr/>
            </p:nvSpPr>
            <p:spPr bwMode="auto">
              <a:xfrm>
                <a:off x="2886" y="3581"/>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7" name="Rectangle 234">
                <a:extLst>
                  <a:ext uri="{FF2B5EF4-FFF2-40B4-BE49-F238E27FC236}">
                    <a16:creationId xmlns:a16="http://schemas.microsoft.com/office/drawing/2014/main" id="{5BE9CCD3-F199-A7F0-2D54-CB39F58F8FF1}"/>
                  </a:ext>
                </a:extLst>
              </p:cNvPr>
              <p:cNvSpPr>
                <a:spLocks noChangeArrowheads="1"/>
              </p:cNvSpPr>
              <p:nvPr/>
            </p:nvSpPr>
            <p:spPr bwMode="auto">
              <a:xfrm>
                <a:off x="2886" y="3631"/>
                <a:ext cx="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59" name="Rectangle 236">
                <a:extLst>
                  <a:ext uri="{FF2B5EF4-FFF2-40B4-BE49-F238E27FC236}">
                    <a16:creationId xmlns:a16="http://schemas.microsoft.com/office/drawing/2014/main" id="{E2FBDCFF-C69A-B271-A4A1-AE36BF05FA47}"/>
                  </a:ext>
                </a:extLst>
              </p:cNvPr>
              <p:cNvSpPr>
                <a:spLocks noChangeArrowheads="1"/>
              </p:cNvSpPr>
              <p:nvPr/>
            </p:nvSpPr>
            <p:spPr bwMode="auto">
              <a:xfrm>
                <a:off x="2886" y="3678"/>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1" name="Rectangle 238">
                <a:extLst>
                  <a:ext uri="{FF2B5EF4-FFF2-40B4-BE49-F238E27FC236}">
                    <a16:creationId xmlns:a16="http://schemas.microsoft.com/office/drawing/2014/main" id="{D7C7DA9F-4EA7-7DB2-5F7C-F7C2450E2907}"/>
                  </a:ext>
                </a:extLst>
              </p:cNvPr>
              <p:cNvSpPr>
                <a:spLocks noChangeArrowheads="1"/>
              </p:cNvSpPr>
              <p:nvPr/>
            </p:nvSpPr>
            <p:spPr bwMode="auto">
              <a:xfrm>
                <a:off x="2886" y="3727"/>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3" name="Rectangle 240">
                <a:extLst>
                  <a:ext uri="{FF2B5EF4-FFF2-40B4-BE49-F238E27FC236}">
                    <a16:creationId xmlns:a16="http://schemas.microsoft.com/office/drawing/2014/main" id="{C1167BA8-2EB9-80AC-0322-8611C5243BFB}"/>
                  </a:ext>
                </a:extLst>
              </p:cNvPr>
              <p:cNvSpPr>
                <a:spLocks noChangeArrowheads="1"/>
              </p:cNvSpPr>
              <p:nvPr/>
            </p:nvSpPr>
            <p:spPr bwMode="auto">
              <a:xfrm>
                <a:off x="2886" y="3777"/>
                <a:ext cx="28"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5" name="Rectangle 242">
                <a:extLst>
                  <a:ext uri="{FF2B5EF4-FFF2-40B4-BE49-F238E27FC236}">
                    <a16:creationId xmlns:a16="http://schemas.microsoft.com/office/drawing/2014/main" id="{AA825C0D-9419-5C08-498A-191BD002EA47}"/>
                  </a:ext>
                </a:extLst>
              </p:cNvPr>
              <p:cNvSpPr>
                <a:spLocks noChangeArrowheads="1"/>
              </p:cNvSpPr>
              <p:nvPr/>
            </p:nvSpPr>
            <p:spPr bwMode="auto">
              <a:xfrm>
                <a:off x="2876" y="1847"/>
                <a:ext cx="453" cy="81"/>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6" name="Rectangle 243">
                <a:extLst>
                  <a:ext uri="{FF2B5EF4-FFF2-40B4-BE49-F238E27FC236}">
                    <a16:creationId xmlns:a16="http://schemas.microsoft.com/office/drawing/2014/main" id="{25A3FD98-C1AC-CCB3-6F2F-71440164D389}"/>
                  </a:ext>
                </a:extLst>
              </p:cNvPr>
              <p:cNvSpPr>
                <a:spLocks noChangeArrowheads="1"/>
              </p:cNvSpPr>
              <p:nvPr/>
            </p:nvSpPr>
            <p:spPr bwMode="auto">
              <a:xfrm>
                <a:off x="2876" y="1847"/>
                <a:ext cx="453" cy="81"/>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7" name="Rectangle 244">
                <a:extLst>
                  <a:ext uri="{FF2B5EF4-FFF2-40B4-BE49-F238E27FC236}">
                    <a16:creationId xmlns:a16="http://schemas.microsoft.com/office/drawing/2014/main" id="{928F8648-36B5-2F85-73E9-DD545656B943}"/>
                  </a:ext>
                </a:extLst>
              </p:cNvPr>
              <p:cNvSpPr>
                <a:spLocks noChangeArrowheads="1"/>
              </p:cNvSpPr>
              <p:nvPr/>
            </p:nvSpPr>
            <p:spPr bwMode="auto">
              <a:xfrm>
                <a:off x="2999" y="1863"/>
                <a:ext cx="174" cy="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dirty="0">
                    <a:ln>
                      <a:noFill/>
                    </a:ln>
                    <a:solidFill>
                      <a:srgbClr val="000000"/>
                    </a:solidFill>
                    <a:effectLst/>
                    <a:latin typeface="Calibri" panose="020F0502020204030204" pitchFamily="34" charset="0"/>
                  </a:rPr>
                  <a:t>EIN</a:t>
                </a:r>
                <a:r>
                  <a:rPr lang="en-US" altLang="en-US" sz="500" dirty="0">
                    <a:solidFill>
                      <a:srgbClr val="000000"/>
                    </a:solidFill>
                    <a:latin typeface="Calibri" panose="020F0502020204030204" pitchFamily="34" charset="0"/>
                  </a:rPr>
                  <a:t> </a:t>
                </a:r>
                <a:r>
                  <a:rPr kumimoji="0" lang="en-US" altLang="en-US" sz="500" b="0" i="0" u="none" strike="noStrike" cap="none" normalizeH="0" baseline="0" dirty="0">
                    <a:ln>
                      <a:noFill/>
                    </a:ln>
                    <a:solidFill>
                      <a:srgbClr val="000000"/>
                    </a:solidFill>
                    <a:effectLst/>
                    <a:latin typeface="Calibri" panose="020F0502020204030204" pitchFamily="34" charset="0"/>
                  </a:rPr>
                  <a:t>ADDRESS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69" name="Rectangle 246">
                <a:extLst>
                  <a:ext uri="{FF2B5EF4-FFF2-40B4-BE49-F238E27FC236}">
                    <a16:creationId xmlns:a16="http://schemas.microsoft.com/office/drawing/2014/main" id="{11B4389D-19D2-B43E-3411-AAAE464D413A}"/>
                  </a:ext>
                </a:extLst>
              </p:cNvPr>
              <p:cNvSpPr>
                <a:spLocks noChangeArrowheads="1"/>
              </p:cNvSpPr>
              <p:nvPr/>
            </p:nvSpPr>
            <p:spPr bwMode="auto">
              <a:xfrm>
                <a:off x="2876" y="1928"/>
                <a:ext cx="453" cy="325"/>
              </a:xfrm>
              <a:prstGeom prst="rect">
                <a:avLst/>
              </a:prstGeom>
              <a:solidFill>
                <a:schemeClr val="accent1"/>
              </a:solidFill>
              <a:ln w="4763"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70" name="Line 247">
                <a:extLst>
                  <a:ext uri="{FF2B5EF4-FFF2-40B4-BE49-F238E27FC236}">
                    <a16:creationId xmlns:a16="http://schemas.microsoft.com/office/drawing/2014/main" id="{F1C80C41-EA44-D329-6134-9FEA236E4F87}"/>
                  </a:ext>
                </a:extLst>
              </p:cNvPr>
              <p:cNvSpPr>
                <a:spLocks noChangeShapeType="1"/>
              </p:cNvSpPr>
              <p:nvPr/>
            </p:nvSpPr>
            <p:spPr bwMode="auto">
              <a:xfrm flipV="1">
                <a:off x="3025" y="1928"/>
                <a:ext cx="0" cy="325"/>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1" name="Line 248">
                <a:extLst>
                  <a:ext uri="{FF2B5EF4-FFF2-40B4-BE49-F238E27FC236}">
                    <a16:creationId xmlns:a16="http://schemas.microsoft.com/office/drawing/2014/main" id="{57DD1B60-958D-3753-41E1-A72CD1E9B7ED}"/>
                  </a:ext>
                </a:extLst>
              </p:cNvPr>
              <p:cNvSpPr>
                <a:spLocks noChangeShapeType="1"/>
              </p:cNvSpPr>
              <p:nvPr/>
            </p:nvSpPr>
            <p:spPr bwMode="auto">
              <a:xfrm>
                <a:off x="2876" y="2171"/>
                <a:ext cx="453" cy="0"/>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2" name="Rectangle 249">
                <a:extLst>
                  <a:ext uri="{FF2B5EF4-FFF2-40B4-BE49-F238E27FC236}">
                    <a16:creationId xmlns:a16="http://schemas.microsoft.com/office/drawing/2014/main" id="{EFE0AFE9-018A-C3CD-B105-AFC029479580}"/>
                  </a:ext>
                </a:extLst>
              </p:cNvPr>
              <p:cNvSpPr>
                <a:spLocks noChangeArrowheads="1"/>
              </p:cNvSpPr>
              <p:nvPr/>
            </p:nvSpPr>
            <p:spPr bwMode="auto">
              <a:xfrm>
                <a:off x="2892" y="1944"/>
                <a:ext cx="1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5" name="Rectangle 252">
                <a:extLst>
                  <a:ext uri="{FF2B5EF4-FFF2-40B4-BE49-F238E27FC236}">
                    <a16:creationId xmlns:a16="http://schemas.microsoft.com/office/drawing/2014/main" id="{768E51A4-A2BE-D759-5C4B-4F65437BC8E7}"/>
                  </a:ext>
                </a:extLst>
              </p:cNvPr>
              <p:cNvSpPr>
                <a:spLocks noChangeArrowheads="1"/>
              </p:cNvSpPr>
              <p:nvPr/>
            </p:nvSpPr>
            <p:spPr bwMode="auto">
              <a:xfrm>
                <a:off x="2892" y="1993"/>
                <a:ext cx="126" cy="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78" name="Rectangle 255">
                <a:extLst>
                  <a:ext uri="{FF2B5EF4-FFF2-40B4-BE49-F238E27FC236}">
                    <a16:creationId xmlns:a16="http://schemas.microsoft.com/office/drawing/2014/main" id="{8DB2C7CB-FB0B-7CEB-15D7-C7E1B60D04A8}"/>
                  </a:ext>
                </a:extLst>
              </p:cNvPr>
              <p:cNvSpPr>
                <a:spLocks noChangeArrowheads="1"/>
              </p:cNvSpPr>
              <p:nvPr/>
            </p:nvSpPr>
            <p:spPr bwMode="auto">
              <a:xfrm>
                <a:off x="2892" y="2040"/>
                <a:ext cx="72"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81" name="Rectangle 258">
                <a:extLst>
                  <a:ext uri="{FF2B5EF4-FFF2-40B4-BE49-F238E27FC236}">
                    <a16:creationId xmlns:a16="http://schemas.microsoft.com/office/drawing/2014/main" id="{1F291B8C-B286-4AB3-B76A-D43950CB2832}"/>
                  </a:ext>
                </a:extLst>
              </p:cNvPr>
              <p:cNvSpPr>
                <a:spLocks noChangeArrowheads="1"/>
              </p:cNvSpPr>
              <p:nvPr/>
            </p:nvSpPr>
            <p:spPr bwMode="auto">
              <a:xfrm>
                <a:off x="2892" y="2090"/>
                <a:ext cx="61"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84" name="Rectangle 261">
                <a:extLst>
                  <a:ext uri="{FF2B5EF4-FFF2-40B4-BE49-F238E27FC236}">
                    <a16:creationId xmlns:a16="http://schemas.microsoft.com/office/drawing/2014/main" id="{7B2FA89A-AC96-6775-69DF-C440B4108DD4}"/>
                  </a:ext>
                </a:extLst>
              </p:cNvPr>
              <p:cNvSpPr>
                <a:spLocks noChangeArrowheads="1"/>
              </p:cNvSpPr>
              <p:nvPr/>
            </p:nvSpPr>
            <p:spPr bwMode="auto">
              <a:xfrm>
                <a:off x="2892" y="2186"/>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86" name="Line 263">
                <a:extLst>
                  <a:ext uri="{FF2B5EF4-FFF2-40B4-BE49-F238E27FC236}">
                    <a16:creationId xmlns:a16="http://schemas.microsoft.com/office/drawing/2014/main" id="{A35931F0-6C1B-BF31-7484-1E7F73172F45}"/>
                  </a:ext>
                </a:extLst>
              </p:cNvPr>
              <p:cNvSpPr>
                <a:spLocks noChangeShapeType="1"/>
              </p:cNvSpPr>
              <p:nvPr/>
            </p:nvSpPr>
            <p:spPr bwMode="auto">
              <a:xfrm>
                <a:off x="3152" y="1669"/>
                <a:ext cx="0" cy="115"/>
              </a:xfrm>
              <a:prstGeom prst="line">
                <a:avLst/>
              </a:prstGeom>
              <a:noFill/>
              <a:ln w="6350"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7" name="Freeform 264">
                <a:extLst>
                  <a:ext uri="{FF2B5EF4-FFF2-40B4-BE49-F238E27FC236}">
                    <a16:creationId xmlns:a16="http://schemas.microsoft.com/office/drawing/2014/main" id="{1C813ED2-BBE3-81BA-B32E-6408ED07D032}"/>
                  </a:ext>
                </a:extLst>
              </p:cNvPr>
              <p:cNvSpPr>
                <a:spLocks noEditPoints="1"/>
              </p:cNvSpPr>
              <p:nvPr/>
            </p:nvSpPr>
            <p:spPr bwMode="auto">
              <a:xfrm>
                <a:off x="3137" y="1700"/>
                <a:ext cx="29" cy="16"/>
              </a:xfrm>
              <a:custGeom>
                <a:avLst/>
                <a:gdLst>
                  <a:gd name="T0" fmla="*/ 0 w 29"/>
                  <a:gd name="T1" fmla="*/ 16 h 16"/>
                  <a:gd name="T2" fmla="*/ 29 w 29"/>
                  <a:gd name="T3" fmla="*/ 16 h 16"/>
                  <a:gd name="T4" fmla="*/ 0 w 29"/>
                  <a:gd name="T5" fmla="*/ 0 h 16"/>
                  <a:gd name="T6" fmla="*/ 29 w 29"/>
                  <a:gd name="T7" fmla="*/ 0 h 16"/>
                </a:gdLst>
                <a:ahLst/>
                <a:cxnLst>
                  <a:cxn ang="0">
                    <a:pos x="T0" y="T1"/>
                  </a:cxn>
                  <a:cxn ang="0">
                    <a:pos x="T2" y="T3"/>
                  </a:cxn>
                  <a:cxn ang="0">
                    <a:pos x="T4" y="T5"/>
                  </a:cxn>
                  <a:cxn ang="0">
                    <a:pos x="T6" y="T7"/>
                  </a:cxn>
                </a:cxnLst>
                <a:rect l="0" t="0" r="r" b="b"/>
                <a:pathLst>
                  <a:path w="29" h="16">
                    <a:moveTo>
                      <a:pt x="0" y="16"/>
                    </a:moveTo>
                    <a:lnTo>
                      <a:pt x="29" y="16"/>
                    </a:lnTo>
                    <a:moveTo>
                      <a:pt x="0" y="0"/>
                    </a:moveTo>
                    <a:lnTo>
                      <a:pt x="29"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8" name="Oval 265">
                <a:extLst>
                  <a:ext uri="{FF2B5EF4-FFF2-40B4-BE49-F238E27FC236}">
                    <a16:creationId xmlns:a16="http://schemas.microsoft.com/office/drawing/2014/main" id="{524B29D0-99CD-86DC-3583-205BB1BC7E60}"/>
                  </a:ext>
                </a:extLst>
              </p:cNvPr>
              <p:cNvSpPr>
                <a:spLocks noChangeArrowheads="1"/>
              </p:cNvSpPr>
              <p:nvPr/>
            </p:nvSpPr>
            <p:spPr bwMode="auto">
              <a:xfrm>
                <a:off x="3137" y="1784"/>
                <a:ext cx="29" cy="32"/>
              </a:xfrm>
              <a:prstGeom prst="ellipse">
                <a:avLst/>
              </a:pr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9" name="Freeform 266">
                <a:extLst>
                  <a:ext uri="{FF2B5EF4-FFF2-40B4-BE49-F238E27FC236}">
                    <a16:creationId xmlns:a16="http://schemas.microsoft.com/office/drawing/2014/main" id="{F9C260B9-7529-CB21-3F4C-7878AAF56340}"/>
                  </a:ext>
                </a:extLst>
              </p:cNvPr>
              <p:cNvSpPr>
                <a:spLocks noEditPoints="1"/>
              </p:cNvSpPr>
              <p:nvPr/>
            </p:nvSpPr>
            <p:spPr bwMode="auto">
              <a:xfrm>
                <a:off x="3137" y="1816"/>
                <a:ext cx="29" cy="31"/>
              </a:xfrm>
              <a:custGeom>
                <a:avLst/>
                <a:gdLst>
                  <a:gd name="T0" fmla="*/ 15 w 29"/>
                  <a:gd name="T1" fmla="*/ 0 h 31"/>
                  <a:gd name="T2" fmla="*/ 15 w 29"/>
                  <a:gd name="T3" fmla="*/ 31 h 31"/>
                  <a:gd name="T4" fmla="*/ 15 w 29"/>
                  <a:gd name="T5" fmla="*/ 0 h 31"/>
                  <a:gd name="T6" fmla="*/ 29 w 29"/>
                  <a:gd name="T7" fmla="*/ 31 h 31"/>
                  <a:gd name="T8" fmla="*/ 15 w 29"/>
                  <a:gd name="T9" fmla="*/ 0 h 31"/>
                  <a:gd name="T10" fmla="*/ 0 w 29"/>
                  <a:gd name="T11" fmla="*/ 31 h 31"/>
                </a:gdLst>
                <a:ahLst/>
                <a:cxnLst>
                  <a:cxn ang="0">
                    <a:pos x="T0" y="T1"/>
                  </a:cxn>
                  <a:cxn ang="0">
                    <a:pos x="T2" y="T3"/>
                  </a:cxn>
                  <a:cxn ang="0">
                    <a:pos x="T4" y="T5"/>
                  </a:cxn>
                  <a:cxn ang="0">
                    <a:pos x="T6" y="T7"/>
                  </a:cxn>
                  <a:cxn ang="0">
                    <a:pos x="T8" y="T9"/>
                  </a:cxn>
                  <a:cxn ang="0">
                    <a:pos x="T10" y="T11"/>
                  </a:cxn>
                </a:cxnLst>
                <a:rect l="0" t="0" r="r" b="b"/>
                <a:pathLst>
                  <a:path w="29" h="31">
                    <a:moveTo>
                      <a:pt x="15" y="0"/>
                    </a:moveTo>
                    <a:lnTo>
                      <a:pt x="15" y="31"/>
                    </a:lnTo>
                    <a:moveTo>
                      <a:pt x="15" y="0"/>
                    </a:moveTo>
                    <a:lnTo>
                      <a:pt x="29" y="31"/>
                    </a:lnTo>
                    <a:moveTo>
                      <a:pt x="15" y="0"/>
                    </a:moveTo>
                    <a:lnTo>
                      <a:pt x="0" y="31"/>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0" name="Line 267">
                <a:extLst>
                  <a:ext uri="{FF2B5EF4-FFF2-40B4-BE49-F238E27FC236}">
                    <a16:creationId xmlns:a16="http://schemas.microsoft.com/office/drawing/2014/main" id="{22F20ACE-BB6A-4B7F-8B5B-EEAFF969109E}"/>
                  </a:ext>
                </a:extLst>
              </p:cNvPr>
              <p:cNvSpPr>
                <a:spLocks noChangeShapeType="1"/>
              </p:cNvSpPr>
              <p:nvPr/>
            </p:nvSpPr>
            <p:spPr bwMode="auto">
              <a:xfrm flipH="1">
                <a:off x="3387" y="2003"/>
                <a:ext cx="864" cy="0"/>
              </a:xfrm>
              <a:prstGeom prst="line">
                <a:avLst/>
              </a:prstGeom>
              <a:noFill/>
              <a:ln w="6350"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1" name="Freeform 268">
                <a:extLst>
                  <a:ext uri="{FF2B5EF4-FFF2-40B4-BE49-F238E27FC236}">
                    <a16:creationId xmlns:a16="http://schemas.microsoft.com/office/drawing/2014/main" id="{30FAB68F-881B-E5B0-D669-A95F34671B32}"/>
                  </a:ext>
                </a:extLst>
              </p:cNvPr>
              <p:cNvSpPr>
                <a:spLocks noEditPoints="1"/>
              </p:cNvSpPr>
              <p:nvPr/>
            </p:nvSpPr>
            <p:spPr bwMode="auto">
              <a:xfrm>
                <a:off x="4208" y="1988"/>
                <a:ext cx="14" cy="31"/>
              </a:xfrm>
              <a:custGeom>
                <a:avLst/>
                <a:gdLst>
                  <a:gd name="T0" fmla="*/ 0 w 14"/>
                  <a:gd name="T1" fmla="*/ 0 h 31"/>
                  <a:gd name="T2" fmla="*/ 0 w 14"/>
                  <a:gd name="T3" fmla="*/ 31 h 31"/>
                  <a:gd name="T4" fmla="*/ 14 w 14"/>
                  <a:gd name="T5" fmla="*/ 0 h 31"/>
                  <a:gd name="T6" fmla="*/ 14 w 14"/>
                  <a:gd name="T7" fmla="*/ 31 h 31"/>
                </a:gdLst>
                <a:ahLst/>
                <a:cxnLst>
                  <a:cxn ang="0">
                    <a:pos x="T0" y="T1"/>
                  </a:cxn>
                  <a:cxn ang="0">
                    <a:pos x="T2" y="T3"/>
                  </a:cxn>
                  <a:cxn ang="0">
                    <a:pos x="T4" y="T5"/>
                  </a:cxn>
                  <a:cxn ang="0">
                    <a:pos x="T6" y="T7"/>
                  </a:cxn>
                </a:cxnLst>
                <a:rect l="0" t="0" r="r" b="b"/>
                <a:pathLst>
                  <a:path w="14" h="31">
                    <a:moveTo>
                      <a:pt x="0" y="0"/>
                    </a:moveTo>
                    <a:lnTo>
                      <a:pt x="0" y="31"/>
                    </a:lnTo>
                    <a:moveTo>
                      <a:pt x="14" y="0"/>
                    </a:moveTo>
                    <a:lnTo>
                      <a:pt x="14" y="31"/>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2" name="Oval 269">
                <a:extLst>
                  <a:ext uri="{FF2B5EF4-FFF2-40B4-BE49-F238E27FC236}">
                    <a16:creationId xmlns:a16="http://schemas.microsoft.com/office/drawing/2014/main" id="{CC00CDE6-9596-EC6D-7BB9-E5A85D6CCD22}"/>
                  </a:ext>
                </a:extLst>
              </p:cNvPr>
              <p:cNvSpPr>
                <a:spLocks noChangeArrowheads="1"/>
              </p:cNvSpPr>
              <p:nvPr/>
            </p:nvSpPr>
            <p:spPr bwMode="auto">
              <a:xfrm>
                <a:off x="3358" y="1988"/>
                <a:ext cx="29" cy="31"/>
              </a:xfrm>
              <a:prstGeom prst="ellipse">
                <a:avLst/>
              </a:pr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3" name="Freeform 270">
                <a:extLst>
                  <a:ext uri="{FF2B5EF4-FFF2-40B4-BE49-F238E27FC236}">
                    <a16:creationId xmlns:a16="http://schemas.microsoft.com/office/drawing/2014/main" id="{7A796D3F-A5F8-154B-23A7-31B7211F32DD}"/>
                  </a:ext>
                </a:extLst>
              </p:cNvPr>
              <p:cNvSpPr>
                <a:spLocks noEditPoints="1"/>
              </p:cNvSpPr>
              <p:nvPr/>
            </p:nvSpPr>
            <p:spPr bwMode="auto">
              <a:xfrm>
                <a:off x="3329" y="1988"/>
                <a:ext cx="29" cy="31"/>
              </a:xfrm>
              <a:custGeom>
                <a:avLst/>
                <a:gdLst>
                  <a:gd name="T0" fmla="*/ 29 w 29"/>
                  <a:gd name="T1" fmla="*/ 15 h 31"/>
                  <a:gd name="T2" fmla="*/ 0 w 29"/>
                  <a:gd name="T3" fmla="*/ 15 h 31"/>
                  <a:gd name="T4" fmla="*/ 29 w 29"/>
                  <a:gd name="T5" fmla="*/ 15 h 31"/>
                  <a:gd name="T6" fmla="*/ 0 w 29"/>
                  <a:gd name="T7" fmla="*/ 31 h 31"/>
                  <a:gd name="T8" fmla="*/ 29 w 29"/>
                  <a:gd name="T9" fmla="*/ 15 h 31"/>
                  <a:gd name="T10" fmla="*/ 0 w 29"/>
                  <a:gd name="T11" fmla="*/ 0 h 31"/>
                </a:gdLst>
                <a:ahLst/>
                <a:cxnLst>
                  <a:cxn ang="0">
                    <a:pos x="T0" y="T1"/>
                  </a:cxn>
                  <a:cxn ang="0">
                    <a:pos x="T2" y="T3"/>
                  </a:cxn>
                  <a:cxn ang="0">
                    <a:pos x="T4" y="T5"/>
                  </a:cxn>
                  <a:cxn ang="0">
                    <a:pos x="T6" y="T7"/>
                  </a:cxn>
                  <a:cxn ang="0">
                    <a:pos x="T8" y="T9"/>
                  </a:cxn>
                  <a:cxn ang="0">
                    <a:pos x="T10" y="T11"/>
                  </a:cxn>
                </a:cxnLst>
                <a:rect l="0" t="0" r="r" b="b"/>
                <a:pathLst>
                  <a:path w="29" h="31">
                    <a:moveTo>
                      <a:pt x="29" y="15"/>
                    </a:moveTo>
                    <a:lnTo>
                      <a:pt x="0" y="15"/>
                    </a:lnTo>
                    <a:moveTo>
                      <a:pt x="29" y="15"/>
                    </a:moveTo>
                    <a:lnTo>
                      <a:pt x="0" y="31"/>
                    </a:lnTo>
                    <a:moveTo>
                      <a:pt x="29" y="15"/>
                    </a:moveTo>
                    <a:lnTo>
                      <a:pt x="0"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4" name="Rectangle 271">
                <a:extLst>
                  <a:ext uri="{FF2B5EF4-FFF2-40B4-BE49-F238E27FC236}">
                    <a16:creationId xmlns:a16="http://schemas.microsoft.com/office/drawing/2014/main" id="{6E957ED6-52BE-B961-F2D0-2C3CABB9F6BD}"/>
                  </a:ext>
                </a:extLst>
              </p:cNvPr>
              <p:cNvSpPr>
                <a:spLocks noChangeArrowheads="1"/>
              </p:cNvSpPr>
              <p:nvPr/>
            </p:nvSpPr>
            <p:spPr bwMode="auto">
              <a:xfrm>
                <a:off x="3538" y="1231"/>
                <a:ext cx="453" cy="81"/>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5" name="Rectangle 272">
                <a:extLst>
                  <a:ext uri="{FF2B5EF4-FFF2-40B4-BE49-F238E27FC236}">
                    <a16:creationId xmlns:a16="http://schemas.microsoft.com/office/drawing/2014/main" id="{42814212-0759-D611-8753-FBB3FE575462}"/>
                  </a:ext>
                </a:extLst>
              </p:cNvPr>
              <p:cNvSpPr>
                <a:spLocks noChangeArrowheads="1"/>
              </p:cNvSpPr>
              <p:nvPr/>
            </p:nvSpPr>
            <p:spPr bwMode="auto">
              <a:xfrm>
                <a:off x="3538" y="1231"/>
                <a:ext cx="453" cy="81"/>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6" name="Rectangle 273">
                <a:extLst>
                  <a:ext uri="{FF2B5EF4-FFF2-40B4-BE49-F238E27FC236}">
                    <a16:creationId xmlns:a16="http://schemas.microsoft.com/office/drawing/2014/main" id="{66B5CCE6-D656-4355-B284-ACC6231FD15C}"/>
                  </a:ext>
                </a:extLst>
              </p:cNvPr>
              <p:cNvSpPr>
                <a:spLocks noChangeArrowheads="1"/>
              </p:cNvSpPr>
              <p:nvPr/>
            </p:nvSpPr>
            <p:spPr bwMode="auto">
              <a:xfrm>
                <a:off x="3704" y="1245"/>
                <a:ext cx="166" cy="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dirty="0">
                    <a:ln>
                      <a:noFill/>
                    </a:ln>
                    <a:solidFill>
                      <a:srgbClr val="000000"/>
                    </a:solidFill>
                    <a:effectLst/>
                    <a:latin typeface="Calibri" panose="020F0502020204030204" pitchFamily="34" charset="0"/>
                  </a:rPr>
                  <a:t>EIN to EIN</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97" name="Rectangle 274">
                <a:extLst>
                  <a:ext uri="{FF2B5EF4-FFF2-40B4-BE49-F238E27FC236}">
                    <a16:creationId xmlns:a16="http://schemas.microsoft.com/office/drawing/2014/main" id="{E571AAA9-7BFB-15BE-65D2-DE4F5544BB4E}"/>
                  </a:ext>
                </a:extLst>
              </p:cNvPr>
              <p:cNvSpPr>
                <a:spLocks noChangeArrowheads="1"/>
              </p:cNvSpPr>
              <p:nvPr/>
            </p:nvSpPr>
            <p:spPr bwMode="auto">
              <a:xfrm>
                <a:off x="3538" y="1312"/>
                <a:ext cx="453" cy="324"/>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8" name="Rectangle 275">
                <a:extLst>
                  <a:ext uri="{FF2B5EF4-FFF2-40B4-BE49-F238E27FC236}">
                    <a16:creationId xmlns:a16="http://schemas.microsoft.com/office/drawing/2014/main" id="{8DF33770-5A39-FB35-A9F7-4C100C67EE0A}"/>
                  </a:ext>
                </a:extLst>
              </p:cNvPr>
              <p:cNvSpPr>
                <a:spLocks noChangeArrowheads="1"/>
              </p:cNvSpPr>
              <p:nvPr/>
            </p:nvSpPr>
            <p:spPr bwMode="auto">
              <a:xfrm>
                <a:off x="3538" y="1312"/>
                <a:ext cx="453" cy="324"/>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9" name="Line 276">
                <a:extLst>
                  <a:ext uri="{FF2B5EF4-FFF2-40B4-BE49-F238E27FC236}">
                    <a16:creationId xmlns:a16="http://schemas.microsoft.com/office/drawing/2014/main" id="{FA3BEB3B-D46F-7AB0-0661-180724ABAF00}"/>
                  </a:ext>
                </a:extLst>
              </p:cNvPr>
              <p:cNvSpPr>
                <a:spLocks noChangeShapeType="1"/>
              </p:cNvSpPr>
              <p:nvPr/>
            </p:nvSpPr>
            <p:spPr bwMode="auto">
              <a:xfrm flipV="1">
                <a:off x="3686" y="1312"/>
                <a:ext cx="0" cy="324"/>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0" name="Line 277">
                <a:extLst>
                  <a:ext uri="{FF2B5EF4-FFF2-40B4-BE49-F238E27FC236}">
                    <a16:creationId xmlns:a16="http://schemas.microsoft.com/office/drawing/2014/main" id="{2BDC1927-6ED9-D822-20B2-6325054D2634}"/>
                  </a:ext>
                </a:extLst>
              </p:cNvPr>
              <p:cNvSpPr>
                <a:spLocks noChangeShapeType="1"/>
              </p:cNvSpPr>
              <p:nvPr/>
            </p:nvSpPr>
            <p:spPr bwMode="auto">
              <a:xfrm>
                <a:off x="3538" y="1555"/>
                <a:ext cx="453" cy="0"/>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1" name="Rectangle 278">
                <a:extLst>
                  <a:ext uri="{FF2B5EF4-FFF2-40B4-BE49-F238E27FC236}">
                    <a16:creationId xmlns:a16="http://schemas.microsoft.com/office/drawing/2014/main" id="{753DD5C1-D92C-0CE5-3AD3-C14569EE32D0}"/>
                  </a:ext>
                </a:extLst>
              </p:cNvPr>
              <p:cNvSpPr>
                <a:spLocks noChangeArrowheads="1"/>
              </p:cNvSpPr>
              <p:nvPr/>
            </p:nvSpPr>
            <p:spPr bwMode="auto">
              <a:xfrm>
                <a:off x="3553" y="1328"/>
                <a:ext cx="126" cy="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04" name="Rectangle 281">
                <a:extLst>
                  <a:ext uri="{FF2B5EF4-FFF2-40B4-BE49-F238E27FC236}">
                    <a16:creationId xmlns:a16="http://schemas.microsoft.com/office/drawing/2014/main" id="{50D55E69-C6E2-BC7F-B183-213A7CF5C861}"/>
                  </a:ext>
                </a:extLst>
              </p:cNvPr>
              <p:cNvSpPr>
                <a:spLocks noChangeArrowheads="1"/>
              </p:cNvSpPr>
              <p:nvPr/>
            </p:nvSpPr>
            <p:spPr bwMode="auto">
              <a:xfrm>
                <a:off x="3553" y="1375"/>
                <a:ext cx="150"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dirty="0">
                    <a:ln>
                      <a:noFill/>
                    </a:ln>
                    <a:solidFill>
                      <a:srgbClr val="000000"/>
                    </a:solidFill>
                    <a:effectLst/>
                    <a:latin typeface="Calibri" panose="020F0502020204030204" pitchFamily="34" charset="0"/>
                  </a:rPr>
                  <a:t>PK,FK1</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07" name="Rectangle 284">
                <a:extLst>
                  <a:ext uri="{FF2B5EF4-FFF2-40B4-BE49-F238E27FC236}">
                    <a16:creationId xmlns:a16="http://schemas.microsoft.com/office/drawing/2014/main" id="{0533A1B8-07E6-F79F-CBFB-7A0AC52295EC}"/>
                  </a:ext>
                </a:extLst>
              </p:cNvPr>
              <p:cNvSpPr>
                <a:spLocks noChangeArrowheads="1"/>
              </p:cNvSpPr>
              <p:nvPr/>
            </p:nvSpPr>
            <p:spPr bwMode="auto">
              <a:xfrm>
                <a:off x="3553" y="1425"/>
                <a:ext cx="61"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0" name="Rectangle 287">
                <a:extLst>
                  <a:ext uri="{FF2B5EF4-FFF2-40B4-BE49-F238E27FC236}">
                    <a16:creationId xmlns:a16="http://schemas.microsoft.com/office/drawing/2014/main" id="{3C9A13B3-00BF-4B41-0E4B-114E7F27A49C}"/>
                  </a:ext>
                </a:extLst>
              </p:cNvPr>
              <p:cNvSpPr>
                <a:spLocks noChangeArrowheads="1"/>
              </p:cNvSpPr>
              <p:nvPr/>
            </p:nvSpPr>
            <p:spPr bwMode="auto">
              <a:xfrm>
                <a:off x="3553" y="1474"/>
                <a:ext cx="61" cy="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3" name="Rectangle 290">
                <a:extLst>
                  <a:ext uri="{FF2B5EF4-FFF2-40B4-BE49-F238E27FC236}">
                    <a16:creationId xmlns:a16="http://schemas.microsoft.com/office/drawing/2014/main" id="{868B328C-0AC8-C367-3636-FEC5CCA079F7}"/>
                  </a:ext>
                </a:extLst>
              </p:cNvPr>
              <p:cNvSpPr>
                <a:spLocks noChangeArrowheads="1"/>
              </p:cNvSpPr>
              <p:nvPr/>
            </p:nvSpPr>
            <p:spPr bwMode="auto">
              <a:xfrm>
                <a:off x="3553" y="1571"/>
                <a:ext cx="28"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15" name="Freeform 292">
                <a:extLst>
                  <a:ext uri="{FF2B5EF4-FFF2-40B4-BE49-F238E27FC236}">
                    <a16:creationId xmlns:a16="http://schemas.microsoft.com/office/drawing/2014/main" id="{436D92EE-AA10-D3FC-6E68-C6A2093AB542}"/>
                  </a:ext>
                </a:extLst>
              </p:cNvPr>
              <p:cNvSpPr>
                <a:spLocks/>
              </p:cNvSpPr>
              <p:nvPr/>
            </p:nvSpPr>
            <p:spPr bwMode="auto">
              <a:xfrm>
                <a:off x="3637" y="1699"/>
                <a:ext cx="614" cy="179"/>
              </a:xfrm>
              <a:custGeom>
                <a:avLst/>
                <a:gdLst>
                  <a:gd name="T0" fmla="*/ 614 w 614"/>
                  <a:gd name="T1" fmla="*/ 179 h 179"/>
                  <a:gd name="T2" fmla="*/ 0 w 614"/>
                  <a:gd name="T3" fmla="*/ 179 h 179"/>
                  <a:gd name="T4" fmla="*/ 0 w 614"/>
                  <a:gd name="T5" fmla="*/ 0 h 179"/>
                </a:gdLst>
                <a:ahLst/>
                <a:cxnLst>
                  <a:cxn ang="0">
                    <a:pos x="T0" y="T1"/>
                  </a:cxn>
                  <a:cxn ang="0">
                    <a:pos x="T2" y="T3"/>
                  </a:cxn>
                  <a:cxn ang="0">
                    <a:pos x="T4" y="T5"/>
                  </a:cxn>
                </a:cxnLst>
                <a:rect l="0" t="0" r="r" b="b"/>
                <a:pathLst>
                  <a:path w="614" h="179">
                    <a:moveTo>
                      <a:pt x="614" y="179"/>
                    </a:moveTo>
                    <a:lnTo>
                      <a:pt x="0" y="179"/>
                    </a:lnTo>
                    <a:lnTo>
                      <a:pt x="0"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6" name="Freeform 293">
                <a:extLst>
                  <a:ext uri="{FF2B5EF4-FFF2-40B4-BE49-F238E27FC236}">
                    <a16:creationId xmlns:a16="http://schemas.microsoft.com/office/drawing/2014/main" id="{67BC5B64-5D66-C166-6641-CB49C54CBBC1}"/>
                  </a:ext>
                </a:extLst>
              </p:cNvPr>
              <p:cNvSpPr>
                <a:spLocks noEditPoints="1"/>
              </p:cNvSpPr>
              <p:nvPr/>
            </p:nvSpPr>
            <p:spPr bwMode="auto">
              <a:xfrm>
                <a:off x="4208" y="1863"/>
                <a:ext cx="14" cy="31"/>
              </a:xfrm>
              <a:custGeom>
                <a:avLst/>
                <a:gdLst>
                  <a:gd name="T0" fmla="*/ 0 w 14"/>
                  <a:gd name="T1" fmla="*/ 0 h 31"/>
                  <a:gd name="T2" fmla="*/ 0 w 14"/>
                  <a:gd name="T3" fmla="*/ 31 h 31"/>
                  <a:gd name="T4" fmla="*/ 14 w 14"/>
                  <a:gd name="T5" fmla="*/ 0 h 31"/>
                  <a:gd name="T6" fmla="*/ 14 w 14"/>
                  <a:gd name="T7" fmla="*/ 31 h 31"/>
                </a:gdLst>
                <a:ahLst/>
                <a:cxnLst>
                  <a:cxn ang="0">
                    <a:pos x="T0" y="T1"/>
                  </a:cxn>
                  <a:cxn ang="0">
                    <a:pos x="T2" y="T3"/>
                  </a:cxn>
                  <a:cxn ang="0">
                    <a:pos x="T4" y="T5"/>
                  </a:cxn>
                  <a:cxn ang="0">
                    <a:pos x="T6" y="T7"/>
                  </a:cxn>
                </a:cxnLst>
                <a:rect l="0" t="0" r="r" b="b"/>
                <a:pathLst>
                  <a:path w="14" h="31">
                    <a:moveTo>
                      <a:pt x="0" y="0"/>
                    </a:moveTo>
                    <a:lnTo>
                      <a:pt x="0" y="31"/>
                    </a:lnTo>
                    <a:moveTo>
                      <a:pt x="14" y="0"/>
                    </a:moveTo>
                    <a:lnTo>
                      <a:pt x="14" y="31"/>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7" name="Oval 294">
                <a:extLst>
                  <a:ext uri="{FF2B5EF4-FFF2-40B4-BE49-F238E27FC236}">
                    <a16:creationId xmlns:a16="http://schemas.microsoft.com/office/drawing/2014/main" id="{8D996493-BC8B-1B46-3E61-54210F6217EA}"/>
                  </a:ext>
                </a:extLst>
              </p:cNvPr>
              <p:cNvSpPr>
                <a:spLocks noChangeArrowheads="1"/>
              </p:cNvSpPr>
              <p:nvPr/>
            </p:nvSpPr>
            <p:spPr bwMode="auto">
              <a:xfrm>
                <a:off x="3622" y="1668"/>
                <a:ext cx="29" cy="31"/>
              </a:xfrm>
              <a:prstGeom prst="ellipse">
                <a:avLst/>
              </a:pr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8" name="Freeform 295">
                <a:extLst>
                  <a:ext uri="{FF2B5EF4-FFF2-40B4-BE49-F238E27FC236}">
                    <a16:creationId xmlns:a16="http://schemas.microsoft.com/office/drawing/2014/main" id="{443E2983-4D4D-6E98-850E-2B4E69676F98}"/>
                  </a:ext>
                </a:extLst>
              </p:cNvPr>
              <p:cNvSpPr>
                <a:spLocks noEditPoints="1"/>
              </p:cNvSpPr>
              <p:nvPr/>
            </p:nvSpPr>
            <p:spPr bwMode="auto">
              <a:xfrm>
                <a:off x="3622" y="1636"/>
                <a:ext cx="29" cy="32"/>
              </a:xfrm>
              <a:custGeom>
                <a:avLst/>
                <a:gdLst>
                  <a:gd name="T0" fmla="*/ 15 w 29"/>
                  <a:gd name="T1" fmla="*/ 32 h 32"/>
                  <a:gd name="T2" fmla="*/ 15 w 29"/>
                  <a:gd name="T3" fmla="*/ 0 h 32"/>
                  <a:gd name="T4" fmla="*/ 15 w 29"/>
                  <a:gd name="T5" fmla="*/ 32 h 32"/>
                  <a:gd name="T6" fmla="*/ 0 w 29"/>
                  <a:gd name="T7" fmla="*/ 0 h 32"/>
                  <a:gd name="T8" fmla="*/ 15 w 29"/>
                  <a:gd name="T9" fmla="*/ 32 h 32"/>
                  <a:gd name="T10" fmla="*/ 29 w 29"/>
                  <a:gd name="T11" fmla="*/ 0 h 32"/>
                </a:gdLst>
                <a:ahLst/>
                <a:cxnLst>
                  <a:cxn ang="0">
                    <a:pos x="T0" y="T1"/>
                  </a:cxn>
                  <a:cxn ang="0">
                    <a:pos x="T2" y="T3"/>
                  </a:cxn>
                  <a:cxn ang="0">
                    <a:pos x="T4" y="T5"/>
                  </a:cxn>
                  <a:cxn ang="0">
                    <a:pos x="T6" y="T7"/>
                  </a:cxn>
                  <a:cxn ang="0">
                    <a:pos x="T8" y="T9"/>
                  </a:cxn>
                  <a:cxn ang="0">
                    <a:pos x="T10" y="T11"/>
                  </a:cxn>
                </a:cxnLst>
                <a:rect l="0" t="0" r="r" b="b"/>
                <a:pathLst>
                  <a:path w="29" h="32">
                    <a:moveTo>
                      <a:pt x="15" y="32"/>
                    </a:moveTo>
                    <a:lnTo>
                      <a:pt x="15" y="0"/>
                    </a:lnTo>
                    <a:moveTo>
                      <a:pt x="15" y="32"/>
                    </a:moveTo>
                    <a:lnTo>
                      <a:pt x="0" y="0"/>
                    </a:lnTo>
                    <a:moveTo>
                      <a:pt x="15" y="32"/>
                    </a:moveTo>
                    <a:lnTo>
                      <a:pt x="29"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9" name="Freeform 296">
                <a:extLst>
                  <a:ext uri="{FF2B5EF4-FFF2-40B4-BE49-F238E27FC236}">
                    <a16:creationId xmlns:a16="http://schemas.microsoft.com/office/drawing/2014/main" id="{CEA9626D-3237-E424-DD5A-6110ACC852F7}"/>
                  </a:ext>
                </a:extLst>
              </p:cNvPr>
              <p:cNvSpPr>
                <a:spLocks/>
              </p:cNvSpPr>
              <p:nvPr/>
            </p:nvSpPr>
            <p:spPr bwMode="auto">
              <a:xfrm>
                <a:off x="3759" y="1699"/>
                <a:ext cx="492" cy="97"/>
              </a:xfrm>
              <a:custGeom>
                <a:avLst/>
                <a:gdLst>
                  <a:gd name="T0" fmla="*/ 492 w 492"/>
                  <a:gd name="T1" fmla="*/ 97 h 97"/>
                  <a:gd name="T2" fmla="*/ 0 w 492"/>
                  <a:gd name="T3" fmla="*/ 97 h 97"/>
                  <a:gd name="T4" fmla="*/ 0 w 492"/>
                  <a:gd name="T5" fmla="*/ 0 h 97"/>
                </a:gdLst>
                <a:ahLst/>
                <a:cxnLst>
                  <a:cxn ang="0">
                    <a:pos x="T0" y="T1"/>
                  </a:cxn>
                  <a:cxn ang="0">
                    <a:pos x="T2" y="T3"/>
                  </a:cxn>
                  <a:cxn ang="0">
                    <a:pos x="T4" y="T5"/>
                  </a:cxn>
                </a:cxnLst>
                <a:rect l="0" t="0" r="r" b="b"/>
                <a:pathLst>
                  <a:path w="492" h="97">
                    <a:moveTo>
                      <a:pt x="492" y="97"/>
                    </a:moveTo>
                    <a:lnTo>
                      <a:pt x="0" y="97"/>
                    </a:lnTo>
                    <a:lnTo>
                      <a:pt x="0"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0" name="Freeform 297">
                <a:extLst>
                  <a:ext uri="{FF2B5EF4-FFF2-40B4-BE49-F238E27FC236}">
                    <a16:creationId xmlns:a16="http://schemas.microsoft.com/office/drawing/2014/main" id="{17FFD4EC-E543-DF90-DACB-D1B34A62CBC2}"/>
                  </a:ext>
                </a:extLst>
              </p:cNvPr>
              <p:cNvSpPr>
                <a:spLocks noEditPoints="1"/>
              </p:cNvSpPr>
              <p:nvPr/>
            </p:nvSpPr>
            <p:spPr bwMode="auto">
              <a:xfrm>
                <a:off x="4208" y="1780"/>
                <a:ext cx="14" cy="31"/>
              </a:xfrm>
              <a:custGeom>
                <a:avLst/>
                <a:gdLst>
                  <a:gd name="T0" fmla="*/ 0 w 14"/>
                  <a:gd name="T1" fmla="*/ 0 h 31"/>
                  <a:gd name="T2" fmla="*/ 0 w 14"/>
                  <a:gd name="T3" fmla="*/ 31 h 31"/>
                  <a:gd name="T4" fmla="*/ 14 w 14"/>
                  <a:gd name="T5" fmla="*/ 0 h 31"/>
                  <a:gd name="T6" fmla="*/ 14 w 14"/>
                  <a:gd name="T7" fmla="*/ 31 h 31"/>
                </a:gdLst>
                <a:ahLst/>
                <a:cxnLst>
                  <a:cxn ang="0">
                    <a:pos x="T0" y="T1"/>
                  </a:cxn>
                  <a:cxn ang="0">
                    <a:pos x="T2" y="T3"/>
                  </a:cxn>
                  <a:cxn ang="0">
                    <a:pos x="T4" y="T5"/>
                  </a:cxn>
                  <a:cxn ang="0">
                    <a:pos x="T6" y="T7"/>
                  </a:cxn>
                </a:cxnLst>
                <a:rect l="0" t="0" r="r" b="b"/>
                <a:pathLst>
                  <a:path w="14" h="31">
                    <a:moveTo>
                      <a:pt x="0" y="0"/>
                    </a:moveTo>
                    <a:lnTo>
                      <a:pt x="0" y="31"/>
                    </a:lnTo>
                    <a:moveTo>
                      <a:pt x="14" y="0"/>
                    </a:moveTo>
                    <a:lnTo>
                      <a:pt x="14" y="31"/>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1" name="Oval 298">
                <a:extLst>
                  <a:ext uri="{FF2B5EF4-FFF2-40B4-BE49-F238E27FC236}">
                    <a16:creationId xmlns:a16="http://schemas.microsoft.com/office/drawing/2014/main" id="{37F68581-2B16-DD20-9E82-0C8276B5C37E}"/>
                  </a:ext>
                </a:extLst>
              </p:cNvPr>
              <p:cNvSpPr>
                <a:spLocks noChangeArrowheads="1"/>
              </p:cNvSpPr>
              <p:nvPr/>
            </p:nvSpPr>
            <p:spPr bwMode="auto">
              <a:xfrm>
                <a:off x="3744" y="1668"/>
                <a:ext cx="29" cy="31"/>
              </a:xfrm>
              <a:prstGeom prst="ellipse">
                <a:avLst/>
              </a:pr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2" name="Freeform 299">
                <a:extLst>
                  <a:ext uri="{FF2B5EF4-FFF2-40B4-BE49-F238E27FC236}">
                    <a16:creationId xmlns:a16="http://schemas.microsoft.com/office/drawing/2014/main" id="{90FF38BA-F071-EBBB-F063-C68E3C921D0C}"/>
                  </a:ext>
                </a:extLst>
              </p:cNvPr>
              <p:cNvSpPr>
                <a:spLocks noEditPoints="1"/>
              </p:cNvSpPr>
              <p:nvPr/>
            </p:nvSpPr>
            <p:spPr bwMode="auto">
              <a:xfrm>
                <a:off x="3744" y="1636"/>
                <a:ext cx="29" cy="32"/>
              </a:xfrm>
              <a:custGeom>
                <a:avLst/>
                <a:gdLst>
                  <a:gd name="T0" fmla="*/ 15 w 29"/>
                  <a:gd name="T1" fmla="*/ 32 h 32"/>
                  <a:gd name="T2" fmla="*/ 15 w 29"/>
                  <a:gd name="T3" fmla="*/ 0 h 32"/>
                  <a:gd name="T4" fmla="*/ 15 w 29"/>
                  <a:gd name="T5" fmla="*/ 32 h 32"/>
                  <a:gd name="T6" fmla="*/ 0 w 29"/>
                  <a:gd name="T7" fmla="*/ 0 h 32"/>
                  <a:gd name="T8" fmla="*/ 15 w 29"/>
                  <a:gd name="T9" fmla="*/ 32 h 32"/>
                  <a:gd name="T10" fmla="*/ 29 w 29"/>
                  <a:gd name="T11" fmla="*/ 0 h 32"/>
                </a:gdLst>
                <a:ahLst/>
                <a:cxnLst>
                  <a:cxn ang="0">
                    <a:pos x="T0" y="T1"/>
                  </a:cxn>
                  <a:cxn ang="0">
                    <a:pos x="T2" y="T3"/>
                  </a:cxn>
                  <a:cxn ang="0">
                    <a:pos x="T4" y="T5"/>
                  </a:cxn>
                  <a:cxn ang="0">
                    <a:pos x="T6" y="T7"/>
                  </a:cxn>
                  <a:cxn ang="0">
                    <a:pos x="T8" y="T9"/>
                  </a:cxn>
                  <a:cxn ang="0">
                    <a:pos x="T10" y="T11"/>
                  </a:cxn>
                </a:cxnLst>
                <a:rect l="0" t="0" r="r" b="b"/>
                <a:pathLst>
                  <a:path w="29" h="32">
                    <a:moveTo>
                      <a:pt x="15" y="32"/>
                    </a:moveTo>
                    <a:lnTo>
                      <a:pt x="15" y="0"/>
                    </a:lnTo>
                    <a:moveTo>
                      <a:pt x="15" y="32"/>
                    </a:moveTo>
                    <a:lnTo>
                      <a:pt x="0" y="0"/>
                    </a:lnTo>
                    <a:moveTo>
                      <a:pt x="15" y="32"/>
                    </a:moveTo>
                    <a:lnTo>
                      <a:pt x="29"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3" name="Rectangle 300">
                <a:extLst>
                  <a:ext uri="{FF2B5EF4-FFF2-40B4-BE49-F238E27FC236}">
                    <a16:creationId xmlns:a16="http://schemas.microsoft.com/office/drawing/2014/main" id="{4100B6AB-4A85-6646-A1FE-666710C54143}"/>
                  </a:ext>
                </a:extLst>
              </p:cNvPr>
              <p:cNvSpPr>
                <a:spLocks noChangeArrowheads="1"/>
              </p:cNvSpPr>
              <p:nvPr/>
            </p:nvSpPr>
            <p:spPr bwMode="auto">
              <a:xfrm>
                <a:off x="4065" y="1093"/>
                <a:ext cx="453" cy="81"/>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4" name="Rectangle 301">
                <a:extLst>
                  <a:ext uri="{FF2B5EF4-FFF2-40B4-BE49-F238E27FC236}">
                    <a16:creationId xmlns:a16="http://schemas.microsoft.com/office/drawing/2014/main" id="{395CA715-A22B-9CF1-79D4-3571688D5067}"/>
                  </a:ext>
                </a:extLst>
              </p:cNvPr>
              <p:cNvSpPr>
                <a:spLocks noChangeArrowheads="1"/>
              </p:cNvSpPr>
              <p:nvPr/>
            </p:nvSpPr>
            <p:spPr bwMode="auto">
              <a:xfrm>
                <a:off x="4065" y="1093"/>
                <a:ext cx="453" cy="81"/>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5" name="Rectangle 302">
                <a:extLst>
                  <a:ext uri="{FF2B5EF4-FFF2-40B4-BE49-F238E27FC236}">
                    <a16:creationId xmlns:a16="http://schemas.microsoft.com/office/drawing/2014/main" id="{674602E1-FADB-1D0B-BB12-B10B2CC519AA}"/>
                  </a:ext>
                </a:extLst>
              </p:cNvPr>
              <p:cNvSpPr>
                <a:spLocks noChangeArrowheads="1"/>
              </p:cNvSpPr>
              <p:nvPr/>
            </p:nvSpPr>
            <p:spPr bwMode="auto">
              <a:xfrm>
                <a:off x="4179" y="1109"/>
                <a:ext cx="318" cy="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500" dirty="0">
                    <a:solidFill>
                      <a:srgbClr val="000000"/>
                    </a:solidFill>
                    <a:latin typeface="Calibri" panose="020F0502020204030204" pitchFamily="34" charset="0"/>
                  </a:rPr>
                  <a:t>Employer </a:t>
                </a:r>
                <a:r>
                  <a:rPr kumimoji="0" lang="en-US" altLang="en-US" sz="500" b="0" i="0" u="none" strike="noStrike" cap="none" normalizeH="0" baseline="0" dirty="0">
                    <a:ln>
                      <a:noFill/>
                    </a:ln>
                    <a:solidFill>
                      <a:srgbClr val="000000"/>
                    </a:solidFill>
                    <a:effectLst/>
                    <a:latin typeface="Calibri" panose="020F0502020204030204" pitchFamily="34" charset="0"/>
                  </a:rPr>
                  <a:t>ADDRESS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26" name="Rectangle 303">
                <a:extLst>
                  <a:ext uri="{FF2B5EF4-FFF2-40B4-BE49-F238E27FC236}">
                    <a16:creationId xmlns:a16="http://schemas.microsoft.com/office/drawing/2014/main" id="{FF652FA0-900A-FC5E-6526-A059EB1A9586}"/>
                  </a:ext>
                </a:extLst>
              </p:cNvPr>
              <p:cNvSpPr>
                <a:spLocks noChangeArrowheads="1"/>
              </p:cNvSpPr>
              <p:nvPr/>
            </p:nvSpPr>
            <p:spPr bwMode="auto">
              <a:xfrm>
                <a:off x="4065" y="1174"/>
                <a:ext cx="453" cy="324"/>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7" name="Rectangle 304">
                <a:extLst>
                  <a:ext uri="{FF2B5EF4-FFF2-40B4-BE49-F238E27FC236}">
                    <a16:creationId xmlns:a16="http://schemas.microsoft.com/office/drawing/2014/main" id="{771E4955-B17D-FCC9-8E2A-9AB0D2A7E445}"/>
                  </a:ext>
                </a:extLst>
              </p:cNvPr>
              <p:cNvSpPr>
                <a:spLocks noChangeArrowheads="1"/>
              </p:cNvSpPr>
              <p:nvPr/>
            </p:nvSpPr>
            <p:spPr bwMode="auto">
              <a:xfrm>
                <a:off x="4065" y="1174"/>
                <a:ext cx="453" cy="324"/>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8" name="Line 305">
                <a:extLst>
                  <a:ext uri="{FF2B5EF4-FFF2-40B4-BE49-F238E27FC236}">
                    <a16:creationId xmlns:a16="http://schemas.microsoft.com/office/drawing/2014/main" id="{344DF682-8C58-604E-19D2-C906909BD20E}"/>
                  </a:ext>
                </a:extLst>
              </p:cNvPr>
              <p:cNvSpPr>
                <a:spLocks noChangeShapeType="1"/>
              </p:cNvSpPr>
              <p:nvPr/>
            </p:nvSpPr>
            <p:spPr bwMode="auto">
              <a:xfrm flipV="1">
                <a:off x="4213" y="1174"/>
                <a:ext cx="0" cy="324"/>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9" name="Line 306">
                <a:extLst>
                  <a:ext uri="{FF2B5EF4-FFF2-40B4-BE49-F238E27FC236}">
                    <a16:creationId xmlns:a16="http://schemas.microsoft.com/office/drawing/2014/main" id="{4DD2084B-34F4-69F3-96AC-F2A98511304B}"/>
                  </a:ext>
                </a:extLst>
              </p:cNvPr>
              <p:cNvSpPr>
                <a:spLocks noChangeShapeType="1"/>
              </p:cNvSpPr>
              <p:nvPr/>
            </p:nvSpPr>
            <p:spPr bwMode="auto">
              <a:xfrm>
                <a:off x="4065" y="1417"/>
                <a:ext cx="453" cy="0"/>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0" name="Rectangle 307">
                <a:extLst>
                  <a:ext uri="{FF2B5EF4-FFF2-40B4-BE49-F238E27FC236}">
                    <a16:creationId xmlns:a16="http://schemas.microsoft.com/office/drawing/2014/main" id="{9A3A18AF-E46E-534D-5750-E14968C244E1}"/>
                  </a:ext>
                </a:extLst>
              </p:cNvPr>
              <p:cNvSpPr>
                <a:spLocks noChangeArrowheads="1"/>
              </p:cNvSpPr>
              <p:nvPr/>
            </p:nvSpPr>
            <p:spPr bwMode="auto">
              <a:xfrm>
                <a:off x="4080" y="1190"/>
                <a:ext cx="1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6" name="Rectangle 313">
                <a:extLst>
                  <a:ext uri="{FF2B5EF4-FFF2-40B4-BE49-F238E27FC236}">
                    <a16:creationId xmlns:a16="http://schemas.microsoft.com/office/drawing/2014/main" id="{B03EFBB2-25DE-86BE-1723-91875DCE4CCD}"/>
                  </a:ext>
                </a:extLst>
              </p:cNvPr>
              <p:cNvSpPr>
                <a:spLocks noChangeArrowheads="1"/>
              </p:cNvSpPr>
              <p:nvPr/>
            </p:nvSpPr>
            <p:spPr bwMode="auto">
              <a:xfrm>
                <a:off x="4080" y="1287"/>
                <a:ext cx="7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9" name="Rectangle 316">
                <a:extLst>
                  <a:ext uri="{FF2B5EF4-FFF2-40B4-BE49-F238E27FC236}">
                    <a16:creationId xmlns:a16="http://schemas.microsoft.com/office/drawing/2014/main" id="{365F1107-6F20-DDB9-60E9-F71889EA9D3C}"/>
                  </a:ext>
                </a:extLst>
              </p:cNvPr>
              <p:cNvSpPr>
                <a:spLocks noChangeArrowheads="1"/>
              </p:cNvSpPr>
              <p:nvPr/>
            </p:nvSpPr>
            <p:spPr bwMode="auto">
              <a:xfrm>
                <a:off x="4080" y="1336"/>
                <a:ext cx="61"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42" name="Rectangle 319">
                <a:extLst>
                  <a:ext uri="{FF2B5EF4-FFF2-40B4-BE49-F238E27FC236}">
                    <a16:creationId xmlns:a16="http://schemas.microsoft.com/office/drawing/2014/main" id="{540F4E7A-25E9-E8A5-A0F4-DF1A7CDF1AB2}"/>
                  </a:ext>
                </a:extLst>
              </p:cNvPr>
              <p:cNvSpPr>
                <a:spLocks noChangeArrowheads="1"/>
              </p:cNvSpPr>
              <p:nvPr/>
            </p:nvSpPr>
            <p:spPr bwMode="auto">
              <a:xfrm>
                <a:off x="4080" y="1433"/>
                <a:ext cx="34"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44" name="Line 321">
                <a:extLst>
                  <a:ext uri="{FF2B5EF4-FFF2-40B4-BE49-F238E27FC236}">
                    <a16:creationId xmlns:a16="http://schemas.microsoft.com/office/drawing/2014/main" id="{923231D1-8531-3FE4-1BFC-0265F35042D7}"/>
                  </a:ext>
                </a:extLst>
              </p:cNvPr>
              <p:cNvSpPr>
                <a:spLocks noChangeShapeType="1"/>
              </p:cNvSpPr>
              <p:nvPr/>
            </p:nvSpPr>
            <p:spPr bwMode="auto">
              <a:xfrm>
                <a:off x="3316" y="1162"/>
                <a:ext cx="691" cy="0"/>
              </a:xfrm>
              <a:prstGeom prst="line">
                <a:avLst/>
              </a:prstGeom>
              <a:noFill/>
              <a:ln w="6350"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5" name="Freeform 322">
                <a:extLst>
                  <a:ext uri="{FF2B5EF4-FFF2-40B4-BE49-F238E27FC236}">
                    <a16:creationId xmlns:a16="http://schemas.microsoft.com/office/drawing/2014/main" id="{4677B957-B76C-BD82-FCF4-05FBEFA6BB60}"/>
                  </a:ext>
                </a:extLst>
              </p:cNvPr>
              <p:cNvSpPr>
                <a:spLocks noEditPoints="1"/>
              </p:cNvSpPr>
              <p:nvPr/>
            </p:nvSpPr>
            <p:spPr bwMode="auto">
              <a:xfrm>
                <a:off x="3345" y="1146"/>
                <a:ext cx="14" cy="31"/>
              </a:xfrm>
              <a:custGeom>
                <a:avLst/>
                <a:gdLst>
                  <a:gd name="T0" fmla="*/ 14 w 14"/>
                  <a:gd name="T1" fmla="*/ 31 h 31"/>
                  <a:gd name="T2" fmla="*/ 14 w 14"/>
                  <a:gd name="T3" fmla="*/ 0 h 31"/>
                  <a:gd name="T4" fmla="*/ 0 w 14"/>
                  <a:gd name="T5" fmla="*/ 31 h 31"/>
                  <a:gd name="T6" fmla="*/ 0 w 14"/>
                  <a:gd name="T7" fmla="*/ 0 h 31"/>
                </a:gdLst>
                <a:ahLst/>
                <a:cxnLst>
                  <a:cxn ang="0">
                    <a:pos x="T0" y="T1"/>
                  </a:cxn>
                  <a:cxn ang="0">
                    <a:pos x="T2" y="T3"/>
                  </a:cxn>
                  <a:cxn ang="0">
                    <a:pos x="T4" y="T5"/>
                  </a:cxn>
                  <a:cxn ang="0">
                    <a:pos x="T6" y="T7"/>
                  </a:cxn>
                </a:cxnLst>
                <a:rect l="0" t="0" r="r" b="b"/>
                <a:pathLst>
                  <a:path w="14" h="31">
                    <a:moveTo>
                      <a:pt x="14" y="31"/>
                    </a:moveTo>
                    <a:lnTo>
                      <a:pt x="14" y="0"/>
                    </a:lnTo>
                    <a:moveTo>
                      <a:pt x="0" y="31"/>
                    </a:moveTo>
                    <a:lnTo>
                      <a:pt x="0"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6" name="Oval 323">
                <a:extLst>
                  <a:ext uri="{FF2B5EF4-FFF2-40B4-BE49-F238E27FC236}">
                    <a16:creationId xmlns:a16="http://schemas.microsoft.com/office/drawing/2014/main" id="{B2CE0D81-BE75-D4F9-49B7-20043E553508}"/>
                  </a:ext>
                </a:extLst>
              </p:cNvPr>
              <p:cNvSpPr>
                <a:spLocks noChangeArrowheads="1"/>
              </p:cNvSpPr>
              <p:nvPr/>
            </p:nvSpPr>
            <p:spPr bwMode="auto">
              <a:xfrm>
                <a:off x="4007" y="1146"/>
                <a:ext cx="29" cy="31"/>
              </a:xfrm>
              <a:prstGeom prst="ellipse">
                <a:avLst/>
              </a:pr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7" name="Freeform 324">
                <a:extLst>
                  <a:ext uri="{FF2B5EF4-FFF2-40B4-BE49-F238E27FC236}">
                    <a16:creationId xmlns:a16="http://schemas.microsoft.com/office/drawing/2014/main" id="{3D5DDAEF-8829-1AC9-B231-FAEC41BA1D15}"/>
                  </a:ext>
                </a:extLst>
              </p:cNvPr>
              <p:cNvSpPr>
                <a:spLocks noEditPoints="1"/>
              </p:cNvSpPr>
              <p:nvPr/>
            </p:nvSpPr>
            <p:spPr bwMode="auto">
              <a:xfrm>
                <a:off x="4036" y="1146"/>
                <a:ext cx="29" cy="31"/>
              </a:xfrm>
              <a:custGeom>
                <a:avLst/>
                <a:gdLst>
                  <a:gd name="T0" fmla="*/ 0 w 29"/>
                  <a:gd name="T1" fmla="*/ 16 h 31"/>
                  <a:gd name="T2" fmla="*/ 29 w 29"/>
                  <a:gd name="T3" fmla="*/ 16 h 31"/>
                  <a:gd name="T4" fmla="*/ 0 w 29"/>
                  <a:gd name="T5" fmla="*/ 16 h 31"/>
                  <a:gd name="T6" fmla="*/ 29 w 29"/>
                  <a:gd name="T7" fmla="*/ 0 h 31"/>
                  <a:gd name="T8" fmla="*/ 0 w 29"/>
                  <a:gd name="T9" fmla="*/ 16 h 31"/>
                  <a:gd name="T10" fmla="*/ 29 w 29"/>
                  <a:gd name="T11" fmla="*/ 31 h 31"/>
                </a:gdLst>
                <a:ahLst/>
                <a:cxnLst>
                  <a:cxn ang="0">
                    <a:pos x="T0" y="T1"/>
                  </a:cxn>
                  <a:cxn ang="0">
                    <a:pos x="T2" y="T3"/>
                  </a:cxn>
                  <a:cxn ang="0">
                    <a:pos x="T4" y="T5"/>
                  </a:cxn>
                  <a:cxn ang="0">
                    <a:pos x="T6" y="T7"/>
                  </a:cxn>
                  <a:cxn ang="0">
                    <a:pos x="T8" y="T9"/>
                  </a:cxn>
                  <a:cxn ang="0">
                    <a:pos x="T10" y="T11"/>
                  </a:cxn>
                </a:cxnLst>
                <a:rect l="0" t="0" r="r" b="b"/>
                <a:pathLst>
                  <a:path w="29" h="31">
                    <a:moveTo>
                      <a:pt x="0" y="16"/>
                    </a:moveTo>
                    <a:lnTo>
                      <a:pt x="29" y="16"/>
                    </a:lnTo>
                    <a:moveTo>
                      <a:pt x="0" y="16"/>
                    </a:moveTo>
                    <a:lnTo>
                      <a:pt x="29" y="0"/>
                    </a:lnTo>
                    <a:moveTo>
                      <a:pt x="0" y="16"/>
                    </a:moveTo>
                    <a:lnTo>
                      <a:pt x="29" y="31"/>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8" name="Line 325">
                <a:extLst>
                  <a:ext uri="{FF2B5EF4-FFF2-40B4-BE49-F238E27FC236}">
                    <a16:creationId xmlns:a16="http://schemas.microsoft.com/office/drawing/2014/main" id="{EA8071E1-8DAD-5442-D706-746DA3366793}"/>
                  </a:ext>
                </a:extLst>
              </p:cNvPr>
              <p:cNvSpPr>
                <a:spLocks noChangeShapeType="1"/>
              </p:cNvSpPr>
              <p:nvPr/>
            </p:nvSpPr>
            <p:spPr bwMode="auto">
              <a:xfrm flipH="1">
                <a:off x="4575" y="1163"/>
                <a:ext cx="1198" cy="0"/>
              </a:xfrm>
              <a:prstGeom prst="line">
                <a:avLst/>
              </a:prstGeom>
              <a:noFill/>
              <a:ln w="6350"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9" name="Freeform 326">
                <a:extLst>
                  <a:ext uri="{FF2B5EF4-FFF2-40B4-BE49-F238E27FC236}">
                    <a16:creationId xmlns:a16="http://schemas.microsoft.com/office/drawing/2014/main" id="{3C02077C-E2A6-9942-34AC-7B693F653D2A}"/>
                  </a:ext>
                </a:extLst>
              </p:cNvPr>
              <p:cNvSpPr>
                <a:spLocks noEditPoints="1"/>
              </p:cNvSpPr>
              <p:nvPr/>
            </p:nvSpPr>
            <p:spPr bwMode="auto">
              <a:xfrm>
                <a:off x="5730" y="1148"/>
                <a:ext cx="14" cy="31"/>
              </a:xfrm>
              <a:custGeom>
                <a:avLst/>
                <a:gdLst>
                  <a:gd name="T0" fmla="*/ 0 w 14"/>
                  <a:gd name="T1" fmla="*/ 0 h 31"/>
                  <a:gd name="T2" fmla="*/ 0 w 14"/>
                  <a:gd name="T3" fmla="*/ 31 h 31"/>
                  <a:gd name="T4" fmla="*/ 14 w 14"/>
                  <a:gd name="T5" fmla="*/ 0 h 31"/>
                  <a:gd name="T6" fmla="*/ 14 w 14"/>
                  <a:gd name="T7" fmla="*/ 31 h 31"/>
                </a:gdLst>
                <a:ahLst/>
                <a:cxnLst>
                  <a:cxn ang="0">
                    <a:pos x="T0" y="T1"/>
                  </a:cxn>
                  <a:cxn ang="0">
                    <a:pos x="T2" y="T3"/>
                  </a:cxn>
                  <a:cxn ang="0">
                    <a:pos x="T4" y="T5"/>
                  </a:cxn>
                  <a:cxn ang="0">
                    <a:pos x="T6" y="T7"/>
                  </a:cxn>
                </a:cxnLst>
                <a:rect l="0" t="0" r="r" b="b"/>
                <a:pathLst>
                  <a:path w="14" h="31">
                    <a:moveTo>
                      <a:pt x="0" y="0"/>
                    </a:moveTo>
                    <a:lnTo>
                      <a:pt x="0" y="31"/>
                    </a:lnTo>
                    <a:moveTo>
                      <a:pt x="14" y="0"/>
                    </a:moveTo>
                    <a:lnTo>
                      <a:pt x="14" y="31"/>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0" name="Oval 327">
                <a:extLst>
                  <a:ext uri="{FF2B5EF4-FFF2-40B4-BE49-F238E27FC236}">
                    <a16:creationId xmlns:a16="http://schemas.microsoft.com/office/drawing/2014/main" id="{BE86FA76-BE24-E6F6-BD78-91C4E39B1565}"/>
                  </a:ext>
                </a:extLst>
              </p:cNvPr>
              <p:cNvSpPr>
                <a:spLocks noChangeArrowheads="1"/>
              </p:cNvSpPr>
              <p:nvPr/>
            </p:nvSpPr>
            <p:spPr bwMode="auto">
              <a:xfrm>
                <a:off x="4547" y="1148"/>
                <a:ext cx="28" cy="31"/>
              </a:xfrm>
              <a:prstGeom prst="ellipse">
                <a:avLst/>
              </a:pr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1" name="Freeform 328">
                <a:extLst>
                  <a:ext uri="{FF2B5EF4-FFF2-40B4-BE49-F238E27FC236}">
                    <a16:creationId xmlns:a16="http://schemas.microsoft.com/office/drawing/2014/main" id="{FD4E72A7-75E1-C594-95BA-6A131BDD1BC2}"/>
                  </a:ext>
                </a:extLst>
              </p:cNvPr>
              <p:cNvSpPr>
                <a:spLocks noEditPoints="1"/>
              </p:cNvSpPr>
              <p:nvPr/>
            </p:nvSpPr>
            <p:spPr bwMode="auto">
              <a:xfrm>
                <a:off x="4518" y="1148"/>
                <a:ext cx="29" cy="31"/>
              </a:xfrm>
              <a:custGeom>
                <a:avLst/>
                <a:gdLst>
                  <a:gd name="T0" fmla="*/ 29 w 29"/>
                  <a:gd name="T1" fmla="*/ 15 h 31"/>
                  <a:gd name="T2" fmla="*/ 0 w 29"/>
                  <a:gd name="T3" fmla="*/ 15 h 31"/>
                  <a:gd name="T4" fmla="*/ 29 w 29"/>
                  <a:gd name="T5" fmla="*/ 15 h 31"/>
                  <a:gd name="T6" fmla="*/ 0 w 29"/>
                  <a:gd name="T7" fmla="*/ 31 h 31"/>
                  <a:gd name="T8" fmla="*/ 29 w 29"/>
                  <a:gd name="T9" fmla="*/ 15 h 31"/>
                  <a:gd name="T10" fmla="*/ 0 w 29"/>
                  <a:gd name="T11" fmla="*/ 0 h 31"/>
                </a:gdLst>
                <a:ahLst/>
                <a:cxnLst>
                  <a:cxn ang="0">
                    <a:pos x="T0" y="T1"/>
                  </a:cxn>
                  <a:cxn ang="0">
                    <a:pos x="T2" y="T3"/>
                  </a:cxn>
                  <a:cxn ang="0">
                    <a:pos x="T4" y="T5"/>
                  </a:cxn>
                  <a:cxn ang="0">
                    <a:pos x="T6" y="T7"/>
                  </a:cxn>
                  <a:cxn ang="0">
                    <a:pos x="T8" y="T9"/>
                  </a:cxn>
                  <a:cxn ang="0">
                    <a:pos x="T10" y="T11"/>
                  </a:cxn>
                </a:cxnLst>
                <a:rect l="0" t="0" r="r" b="b"/>
                <a:pathLst>
                  <a:path w="29" h="31">
                    <a:moveTo>
                      <a:pt x="29" y="15"/>
                    </a:moveTo>
                    <a:lnTo>
                      <a:pt x="0" y="15"/>
                    </a:lnTo>
                    <a:moveTo>
                      <a:pt x="29" y="15"/>
                    </a:moveTo>
                    <a:lnTo>
                      <a:pt x="0" y="31"/>
                    </a:lnTo>
                    <a:moveTo>
                      <a:pt x="29" y="15"/>
                    </a:moveTo>
                    <a:lnTo>
                      <a:pt x="0"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2" name="Rectangle 329">
                <a:extLst>
                  <a:ext uri="{FF2B5EF4-FFF2-40B4-BE49-F238E27FC236}">
                    <a16:creationId xmlns:a16="http://schemas.microsoft.com/office/drawing/2014/main" id="{C45C6C6A-0862-1D79-10FA-5432C200D37D}"/>
                  </a:ext>
                </a:extLst>
              </p:cNvPr>
              <p:cNvSpPr>
                <a:spLocks noChangeArrowheads="1"/>
              </p:cNvSpPr>
              <p:nvPr/>
            </p:nvSpPr>
            <p:spPr bwMode="auto">
              <a:xfrm>
                <a:off x="6475" y="1871"/>
                <a:ext cx="385" cy="81"/>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3" name="Rectangle 330">
                <a:extLst>
                  <a:ext uri="{FF2B5EF4-FFF2-40B4-BE49-F238E27FC236}">
                    <a16:creationId xmlns:a16="http://schemas.microsoft.com/office/drawing/2014/main" id="{1B1BC3B2-282B-1289-70B4-5A4B93F49C22}"/>
                  </a:ext>
                </a:extLst>
              </p:cNvPr>
              <p:cNvSpPr>
                <a:spLocks noChangeArrowheads="1"/>
              </p:cNvSpPr>
              <p:nvPr/>
            </p:nvSpPr>
            <p:spPr bwMode="auto">
              <a:xfrm>
                <a:off x="6475" y="1871"/>
                <a:ext cx="385" cy="81"/>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4" name="Rectangle 331">
                <a:extLst>
                  <a:ext uri="{FF2B5EF4-FFF2-40B4-BE49-F238E27FC236}">
                    <a16:creationId xmlns:a16="http://schemas.microsoft.com/office/drawing/2014/main" id="{8D8E0051-E57E-89B0-8CB6-6F11B836B79C}"/>
                  </a:ext>
                </a:extLst>
              </p:cNvPr>
              <p:cNvSpPr>
                <a:spLocks noChangeArrowheads="1"/>
              </p:cNvSpPr>
              <p:nvPr/>
            </p:nvSpPr>
            <p:spPr bwMode="auto">
              <a:xfrm>
                <a:off x="6489" y="1878"/>
                <a:ext cx="355" cy="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dirty="0">
                    <a:ln>
                      <a:noFill/>
                    </a:ln>
                    <a:solidFill>
                      <a:srgbClr val="000000"/>
                    </a:solidFill>
                    <a:effectLst/>
                    <a:latin typeface="Calibri" panose="020F0502020204030204" pitchFamily="34" charset="0"/>
                  </a:rPr>
                  <a:t>Employer Unit Annual Data</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56" name="Rectangle 333">
                <a:extLst>
                  <a:ext uri="{FF2B5EF4-FFF2-40B4-BE49-F238E27FC236}">
                    <a16:creationId xmlns:a16="http://schemas.microsoft.com/office/drawing/2014/main" id="{669F03DA-C57A-BCBE-405C-D9F9F003CD4D}"/>
                  </a:ext>
                </a:extLst>
              </p:cNvPr>
              <p:cNvSpPr>
                <a:spLocks noChangeArrowheads="1"/>
              </p:cNvSpPr>
              <p:nvPr/>
            </p:nvSpPr>
            <p:spPr bwMode="auto">
              <a:xfrm>
                <a:off x="6475" y="1952"/>
                <a:ext cx="385" cy="276"/>
              </a:xfrm>
              <a:prstGeom prst="rect">
                <a:avLst/>
              </a:prstGeom>
              <a:solidFill>
                <a:schemeClr val="accent1"/>
              </a:solidFill>
              <a:ln w="4763"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57" name="Line 334">
                <a:extLst>
                  <a:ext uri="{FF2B5EF4-FFF2-40B4-BE49-F238E27FC236}">
                    <a16:creationId xmlns:a16="http://schemas.microsoft.com/office/drawing/2014/main" id="{9C33588D-2681-219E-5FF1-D3C8DC55BDAB}"/>
                  </a:ext>
                </a:extLst>
              </p:cNvPr>
              <p:cNvSpPr>
                <a:spLocks noChangeShapeType="1"/>
              </p:cNvSpPr>
              <p:nvPr/>
            </p:nvSpPr>
            <p:spPr bwMode="auto">
              <a:xfrm flipV="1">
                <a:off x="6623" y="1952"/>
                <a:ext cx="0" cy="276"/>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8" name="Line 335">
                <a:extLst>
                  <a:ext uri="{FF2B5EF4-FFF2-40B4-BE49-F238E27FC236}">
                    <a16:creationId xmlns:a16="http://schemas.microsoft.com/office/drawing/2014/main" id="{61696F35-C4A5-F152-5B9A-53F8F1A4926E}"/>
                  </a:ext>
                </a:extLst>
              </p:cNvPr>
              <p:cNvSpPr>
                <a:spLocks noChangeShapeType="1"/>
              </p:cNvSpPr>
              <p:nvPr/>
            </p:nvSpPr>
            <p:spPr bwMode="auto">
              <a:xfrm>
                <a:off x="6475" y="2090"/>
                <a:ext cx="385" cy="0"/>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9" name="Rectangle 336">
                <a:extLst>
                  <a:ext uri="{FF2B5EF4-FFF2-40B4-BE49-F238E27FC236}">
                    <a16:creationId xmlns:a16="http://schemas.microsoft.com/office/drawing/2014/main" id="{1B3637E7-A88C-6B92-6350-20011D9BD2A8}"/>
                  </a:ext>
                </a:extLst>
              </p:cNvPr>
              <p:cNvSpPr>
                <a:spLocks noChangeArrowheads="1"/>
              </p:cNvSpPr>
              <p:nvPr/>
            </p:nvSpPr>
            <p:spPr bwMode="auto">
              <a:xfrm>
                <a:off x="6491" y="1967"/>
                <a:ext cx="150"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62" name="Rectangle 339">
                <a:extLst>
                  <a:ext uri="{FF2B5EF4-FFF2-40B4-BE49-F238E27FC236}">
                    <a16:creationId xmlns:a16="http://schemas.microsoft.com/office/drawing/2014/main" id="{1DFDC372-D30B-E108-4270-57E6666DBAA6}"/>
                  </a:ext>
                </a:extLst>
              </p:cNvPr>
              <p:cNvSpPr>
                <a:spLocks noChangeArrowheads="1"/>
              </p:cNvSpPr>
              <p:nvPr/>
            </p:nvSpPr>
            <p:spPr bwMode="auto">
              <a:xfrm>
                <a:off x="6491" y="2017"/>
                <a:ext cx="1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65" name="Rectangle 342">
                <a:extLst>
                  <a:ext uri="{FF2B5EF4-FFF2-40B4-BE49-F238E27FC236}">
                    <a16:creationId xmlns:a16="http://schemas.microsoft.com/office/drawing/2014/main" id="{DABB8F4C-583F-FBA1-CE6E-3F9B7AB7383F}"/>
                  </a:ext>
                </a:extLst>
              </p:cNvPr>
              <p:cNvSpPr>
                <a:spLocks noChangeArrowheads="1"/>
              </p:cNvSpPr>
              <p:nvPr/>
            </p:nvSpPr>
            <p:spPr bwMode="auto">
              <a:xfrm>
                <a:off x="6491" y="2113"/>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66" name="Rectangle 343">
                <a:extLst>
                  <a:ext uri="{FF2B5EF4-FFF2-40B4-BE49-F238E27FC236}">
                    <a16:creationId xmlns:a16="http://schemas.microsoft.com/office/drawing/2014/main" id="{23C23EF5-41D6-829D-5077-6623F4C77189}"/>
                  </a:ext>
                </a:extLst>
              </p:cNvPr>
              <p:cNvSpPr>
                <a:spLocks noChangeArrowheads="1"/>
              </p:cNvSpPr>
              <p:nvPr/>
            </p:nvSpPr>
            <p:spPr bwMode="auto">
              <a:xfrm>
                <a:off x="6638" y="2113"/>
                <a:ext cx="58"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67" name="Rectangle 344">
                <a:extLst>
                  <a:ext uri="{FF2B5EF4-FFF2-40B4-BE49-F238E27FC236}">
                    <a16:creationId xmlns:a16="http://schemas.microsoft.com/office/drawing/2014/main" id="{20D9D141-29B1-9567-8E60-3FE32137E765}"/>
                  </a:ext>
                </a:extLst>
              </p:cNvPr>
              <p:cNvSpPr>
                <a:spLocks noChangeArrowheads="1"/>
              </p:cNvSpPr>
              <p:nvPr/>
            </p:nvSpPr>
            <p:spPr bwMode="auto">
              <a:xfrm>
                <a:off x="6491" y="2163"/>
                <a:ext cx="27"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69" name="Line 346">
                <a:extLst>
                  <a:ext uri="{FF2B5EF4-FFF2-40B4-BE49-F238E27FC236}">
                    <a16:creationId xmlns:a16="http://schemas.microsoft.com/office/drawing/2014/main" id="{A543FFC2-C167-639C-C477-F368CBD216F0}"/>
                  </a:ext>
                </a:extLst>
              </p:cNvPr>
              <p:cNvSpPr>
                <a:spLocks noChangeShapeType="1"/>
              </p:cNvSpPr>
              <p:nvPr/>
            </p:nvSpPr>
            <p:spPr bwMode="auto">
              <a:xfrm flipV="1">
                <a:off x="6660" y="2291"/>
                <a:ext cx="2" cy="1259"/>
              </a:xfrm>
              <a:prstGeom prst="line">
                <a:avLst/>
              </a:prstGeom>
              <a:noFill/>
              <a:ln w="6350"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0" name="Freeform 347">
                <a:extLst>
                  <a:ext uri="{FF2B5EF4-FFF2-40B4-BE49-F238E27FC236}">
                    <a16:creationId xmlns:a16="http://schemas.microsoft.com/office/drawing/2014/main" id="{9B9B51FA-4C14-2A65-2F76-3F3941608CF4}"/>
                  </a:ext>
                </a:extLst>
              </p:cNvPr>
              <p:cNvSpPr>
                <a:spLocks noEditPoints="1"/>
              </p:cNvSpPr>
              <p:nvPr/>
            </p:nvSpPr>
            <p:spPr bwMode="auto">
              <a:xfrm>
                <a:off x="6646" y="3503"/>
                <a:ext cx="29" cy="16"/>
              </a:xfrm>
              <a:custGeom>
                <a:avLst/>
                <a:gdLst>
                  <a:gd name="T0" fmla="*/ 29 w 29"/>
                  <a:gd name="T1" fmla="*/ 0 h 16"/>
                  <a:gd name="T2" fmla="*/ 0 w 29"/>
                  <a:gd name="T3" fmla="*/ 0 h 16"/>
                  <a:gd name="T4" fmla="*/ 29 w 29"/>
                  <a:gd name="T5" fmla="*/ 16 h 16"/>
                  <a:gd name="T6" fmla="*/ 0 w 29"/>
                  <a:gd name="T7" fmla="*/ 16 h 16"/>
                </a:gdLst>
                <a:ahLst/>
                <a:cxnLst>
                  <a:cxn ang="0">
                    <a:pos x="T0" y="T1"/>
                  </a:cxn>
                  <a:cxn ang="0">
                    <a:pos x="T2" y="T3"/>
                  </a:cxn>
                  <a:cxn ang="0">
                    <a:pos x="T4" y="T5"/>
                  </a:cxn>
                  <a:cxn ang="0">
                    <a:pos x="T6" y="T7"/>
                  </a:cxn>
                </a:cxnLst>
                <a:rect l="0" t="0" r="r" b="b"/>
                <a:pathLst>
                  <a:path w="29" h="16">
                    <a:moveTo>
                      <a:pt x="29" y="0"/>
                    </a:moveTo>
                    <a:lnTo>
                      <a:pt x="0" y="0"/>
                    </a:lnTo>
                    <a:moveTo>
                      <a:pt x="29" y="16"/>
                    </a:moveTo>
                    <a:lnTo>
                      <a:pt x="0" y="16"/>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1" name="Oval 348">
                <a:extLst>
                  <a:ext uri="{FF2B5EF4-FFF2-40B4-BE49-F238E27FC236}">
                    <a16:creationId xmlns:a16="http://schemas.microsoft.com/office/drawing/2014/main" id="{715E77DA-5D3A-4B99-7A1B-4EA8073CA0EC}"/>
                  </a:ext>
                </a:extLst>
              </p:cNvPr>
              <p:cNvSpPr>
                <a:spLocks noChangeArrowheads="1"/>
              </p:cNvSpPr>
              <p:nvPr/>
            </p:nvSpPr>
            <p:spPr bwMode="auto">
              <a:xfrm>
                <a:off x="6648" y="2260"/>
                <a:ext cx="28" cy="31"/>
              </a:xfrm>
              <a:prstGeom prst="ellipse">
                <a:avLst/>
              </a:pr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2" name="Freeform 349">
                <a:extLst>
                  <a:ext uri="{FF2B5EF4-FFF2-40B4-BE49-F238E27FC236}">
                    <a16:creationId xmlns:a16="http://schemas.microsoft.com/office/drawing/2014/main" id="{14C3044C-66C0-F83E-A349-BD9594569ED3}"/>
                  </a:ext>
                </a:extLst>
              </p:cNvPr>
              <p:cNvSpPr>
                <a:spLocks noEditPoints="1"/>
              </p:cNvSpPr>
              <p:nvPr/>
            </p:nvSpPr>
            <p:spPr bwMode="auto">
              <a:xfrm>
                <a:off x="6648" y="2228"/>
                <a:ext cx="28" cy="32"/>
              </a:xfrm>
              <a:custGeom>
                <a:avLst/>
                <a:gdLst>
                  <a:gd name="T0" fmla="*/ 14 w 28"/>
                  <a:gd name="T1" fmla="*/ 32 h 32"/>
                  <a:gd name="T2" fmla="*/ 14 w 28"/>
                  <a:gd name="T3" fmla="*/ 0 h 32"/>
                  <a:gd name="T4" fmla="*/ 14 w 28"/>
                  <a:gd name="T5" fmla="*/ 32 h 32"/>
                  <a:gd name="T6" fmla="*/ 0 w 28"/>
                  <a:gd name="T7" fmla="*/ 0 h 32"/>
                  <a:gd name="T8" fmla="*/ 14 w 28"/>
                  <a:gd name="T9" fmla="*/ 32 h 32"/>
                  <a:gd name="T10" fmla="*/ 28 w 28"/>
                  <a:gd name="T11" fmla="*/ 0 h 32"/>
                </a:gdLst>
                <a:ahLst/>
                <a:cxnLst>
                  <a:cxn ang="0">
                    <a:pos x="T0" y="T1"/>
                  </a:cxn>
                  <a:cxn ang="0">
                    <a:pos x="T2" y="T3"/>
                  </a:cxn>
                  <a:cxn ang="0">
                    <a:pos x="T4" y="T5"/>
                  </a:cxn>
                  <a:cxn ang="0">
                    <a:pos x="T6" y="T7"/>
                  </a:cxn>
                  <a:cxn ang="0">
                    <a:pos x="T8" y="T9"/>
                  </a:cxn>
                  <a:cxn ang="0">
                    <a:pos x="T10" y="T11"/>
                  </a:cxn>
                </a:cxnLst>
                <a:rect l="0" t="0" r="r" b="b"/>
                <a:pathLst>
                  <a:path w="28" h="32">
                    <a:moveTo>
                      <a:pt x="14" y="32"/>
                    </a:moveTo>
                    <a:lnTo>
                      <a:pt x="14" y="0"/>
                    </a:lnTo>
                    <a:moveTo>
                      <a:pt x="14" y="32"/>
                    </a:moveTo>
                    <a:lnTo>
                      <a:pt x="0" y="0"/>
                    </a:lnTo>
                    <a:moveTo>
                      <a:pt x="14" y="32"/>
                    </a:moveTo>
                    <a:lnTo>
                      <a:pt x="28"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3" name="Freeform 350">
                <a:extLst>
                  <a:ext uri="{FF2B5EF4-FFF2-40B4-BE49-F238E27FC236}">
                    <a16:creationId xmlns:a16="http://schemas.microsoft.com/office/drawing/2014/main" id="{2CD93666-9159-66EF-8316-39BEE90213B6}"/>
                  </a:ext>
                </a:extLst>
              </p:cNvPr>
              <p:cNvSpPr>
                <a:spLocks/>
              </p:cNvSpPr>
              <p:nvPr/>
            </p:nvSpPr>
            <p:spPr bwMode="auto">
              <a:xfrm>
                <a:off x="6192" y="1762"/>
                <a:ext cx="384" cy="47"/>
              </a:xfrm>
              <a:custGeom>
                <a:avLst/>
                <a:gdLst>
                  <a:gd name="T0" fmla="*/ 0 w 384"/>
                  <a:gd name="T1" fmla="*/ 0 h 47"/>
                  <a:gd name="T2" fmla="*/ 384 w 384"/>
                  <a:gd name="T3" fmla="*/ 0 h 47"/>
                  <a:gd name="T4" fmla="*/ 384 w 384"/>
                  <a:gd name="T5" fmla="*/ 47 h 47"/>
                </a:gdLst>
                <a:ahLst/>
                <a:cxnLst>
                  <a:cxn ang="0">
                    <a:pos x="T0" y="T1"/>
                  </a:cxn>
                  <a:cxn ang="0">
                    <a:pos x="T2" y="T3"/>
                  </a:cxn>
                  <a:cxn ang="0">
                    <a:pos x="T4" y="T5"/>
                  </a:cxn>
                </a:cxnLst>
                <a:rect l="0" t="0" r="r" b="b"/>
                <a:pathLst>
                  <a:path w="384" h="47">
                    <a:moveTo>
                      <a:pt x="0" y="0"/>
                    </a:moveTo>
                    <a:lnTo>
                      <a:pt x="384" y="0"/>
                    </a:lnTo>
                    <a:lnTo>
                      <a:pt x="384" y="47"/>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4" name="Freeform 351">
                <a:extLst>
                  <a:ext uri="{FF2B5EF4-FFF2-40B4-BE49-F238E27FC236}">
                    <a16:creationId xmlns:a16="http://schemas.microsoft.com/office/drawing/2014/main" id="{9562DFDA-DC51-2931-036E-7A59C4B34891}"/>
                  </a:ext>
                </a:extLst>
              </p:cNvPr>
              <p:cNvSpPr>
                <a:spLocks noEditPoints="1"/>
              </p:cNvSpPr>
              <p:nvPr/>
            </p:nvSpPr>
            <p:spPr bwMode="auto">
              <a:xfrm>
                <a:off x="6220" y="1746"/>
                <a:ext cx="15" cy="32"/>
              </a:xfrm>
              <a:custGeom>
                <a:avLst/>
                <a:gdLst>
                  <a:gd name="T0" fmla="*/ 15 w 15"/>
                  <a:gd name="T1" fmla="*/ 32 h 32"/>
                  <a:gd name="T2" fmla="*/ 15 w 15"/>
                  <a:gd name="T3" fmla="*/ 0 h 32"/>
                  <a:gd name="T4" fmla="*/ 0 w 15"/>
                  <a:gd name="T5" fmla="*/ 32 h 32"/>
                  <a:gd name="T6" fmla="*/ 0 w 15"/>
                  <a:gd name="T7" fmla="*/ 0 h 32"/>
                </a:gdLst>
                <a:ahLst/>
                <a:cxnLst>
                  <a:cxn ang="0">
                    <a:pos x="T0" y="T1"/>
                  </a:cxn>
                  <a:cxn ang="0">
                    <a:pos x="T2" y="T3"/>
                  </a:cxn>
                  <a:cxn ang="0">
                    <a:pos x="T4" y="T5"/>
                  </a:cxn>
                  <a:cxn ang="0">
                    <a:pos x="T6" y="T7"/>
                  </a:cxn>
                </a:cxnLst>
                <a:rect l="0" t="0" r="r" b="b"/>
                <a:pathLst>
                  <a:path w="15" h="32">
                    <a:moveTo>
                      <a:pt x="15" y="32"/>
                    </a:moveTo>
                    <a:lnTo>
                      <a:pt x="15" y="0"/>
                    </a:lnTo>
                    <a:moveTo>
                      <a:pt x="0" y="32"/>
                    </a:moveTo>
                    <a:lnTo>
                      <a:pt x="0"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5" name="Oval 352">
                <a:extLst>
                  <a:ext uri="{FF2B5EF4-FFF2-40B4-BE49-F238E27FC236}">
                    <a16:creationId xmlns:a16="http://schemas.microsoft.com/office/drawing/2014/main" id="{264D835E-7DB0-F144-88A3-A1332EA94729}"/>
                  </a:ext>
                </a:extLst>
              </p:cNvPr>
              <p:cNvSpPr>
                <a:spLocks noChangeArrowheads="1"/>
              </p:cNvSpPr>
              <p:nvPr/>
            </p:nvSpPr>
            <p:spPr bwMode="auto">
              <a:xfrm>
                <a:off x="6562" y="1809"/>
                <a:ext cx="29" cy="31"/>
              </a:xfrm>
              <a:prstGeom prst="ellipse">
                <a:avLst/>
              </a:pr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6" name="Freeform 353">
                <a:extLst>
                  <a:ext uri="{FF2B5EF4-FFF2-40B4-BE49-F238E27FC236}">
                    <a16:creationId xmlns:a16="http://schemas.microsoft.com/office/drawing/2014/main" id="{3769C4F6-1AE1-48CC-02F5-E7314519215A}"/>
                  </a:ext>
                </a:extLst>
              </p:cNvPr>
              <p:cNvSpPr>
                <a:spLocks noEditPoints="1"/>
              </p:cNvSpPr>
              <p:nvPr/>
            </p:nvSpPr>
            <p:spPr bwMode="auto">
              <a:xfrm>
                <a:off x="6562" y="1840"/>
                <a:ext cx="29" cy="31"/>
              </a:xfrm>
              <a:custGeom>
                <a:avLst/>
                <a:gdLst>
                  <a:gd name="T0" fmla="*/ 14 w 29"/>
                  <a:gd name="T1" fmla="*/ 0 h 31"/>
                  <a:gd name="T2" fmla="*/ 14 w 29"/>
                  <a:gd name="T3" fmla="*/ 31 h 31"/>
                  <a:gd name="T4" fmla="*/ 14 w 29"/>
                  <a:gd name="T5" fmla="*/ 0 h 31"/>
                  <a:gd name="T6" fmla="*/ 29 w 29"/>
                  <a:gd name="T7" fmla="*/ 31 h 31"/>
                  <a:gd name="T8" fmla="*/ 14 w 29"/>
                  <a:gd name="T9" fmla="*/ 0 h 31"/>
                  <a:gd name="T10" fmla="*/ 0 w 29"/>
                  <a:gd name="T11" fmla="*/ 31 h 31"/>
                </a:gdLst>
                <a:ahLst/>
                <a:cxnLst>
                  <a:cxn ang="0">
                    <a:pos x="T0" y="T1"/>
                  </a:cxn>
                  <a:cxn ang="0">
                    <a:pos x="T2" y="T3"/>
                  </a:cxn>
                  <a:cxn ang="0">
                    <a:pos x="T4" y="T5"/>
                  </a:cxn>
                  <a:cxn ang="0">
                    <a:pos x="T6" y="T7"/>
                  </a:cxn>
                  <a:cxn ang="0">
                    <a:pos x="T8" y="T9"/>
                  </a:cxn>
                  <a:cxn ang="0">
                    <a:pos x="T10" y="T11"/>
                  </a:cxn>
                </a:cxnLst>
                <a:rect l="0" t="0" r="r" b="b"/>
                <a:pathLst>
                  <a:path w="29" h="31">
                    <a:moveTo>
                      <a:pt x="14" y="0"/>
                    </a:moveTo>
                    <a:lnTo>
                      <a:pt x="14" y="31"/>
                    </a:lnTo>
                    <a:moveTo>
                      <a:pt x="14" y="0"/>
                    </a:moveTo>
                    <a:lnTo>
                      <a:pt x="29" y="31"/>
                    </a:lnTo>
                    <a:moveTo>
                      <a:pt x="14" y="0"/>
                    </a:moveTo>
                    <a:lnTo>
                      <a:pt x="0" y="31"/>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7" name="Rectangle 354">
                <a:extLst>
                  <a:ext uri="{FF2B5EF4-FFF2-40B4-BE49-F238E27FC236}">
                    <a16:creationId xmlns:a16="http://schemas.microsoft.com/office/drawing/2014/main" id="{B682531C-8458-92EE-E9E1-530541DA15F9}"/>
                  </a:ext>
                </a:extLst>
              </p:cNvPr>
              <p:cNvSpPr>
                <a:spLocks noChangeArrowheads="1"/>
              </p:cNvSpPr>
              <p:nvPr/>
            </p:nvSpPr>
            <p:spPr bwMode="auto">
              <a:xfrm>
                <a:off x="6001" y="2019"/>
                <a:ext cx="386" cy="81"/>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8" name="Rectangle 355">
                <a:extLst>
                  <a:ext uri="{FF2B5EF4-FFF2-40B4-BE49-F238E27FC236}">
                    <a16:creationId xmlns:a16="http://schemas.microsoft.com/office/drawing/2014/main" id="{85CD3178-7175-428B-37DE-41407AEF7253}"/>
                  </a:ext>
                </a:extLst>
              </p:cNvPr>
              <p:cNvSpPr>
                <a:spLocks noChangeArrowheads="1"/>
              </p:cNvSpPr>
              <p:nvPr/>
            </p:nvSpPr>
            <p:spPr bwMode="auto">
              <a:xfrm>
                <a:off x="6001" y="2019"/>
                <a:ext cx="386" cy="81"/>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9" name="Rectangle 356">
                <a:extLst>
                  <a:ext uri="{FF2B5EF4-FFF2-40B4-BE49-F238E27FC236}">
                    <a16:creationId xmlns:a16="http://schemas.microsoft.com/office/drawing/2014/main" id="{12FE563B-3BFA-3F8E-99E8-0CB2AB986E74}"/>
                  </a:ext>
                </a:extLst>
              </p:cNvPr>
              <p:cNvSpPr>
                <a:spLocks noChangeArrowheads="1"/>
              </p:cNvSpPr>
              <p:nvPr/>
            </p:nvSpPr>
            <p:spPr bwMode="auto">
              <a:xfrm>
                <a:off x="6036" y="2035"/>
                <a:ext cx="350" cy="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dirty="0">
                    <a:ln>
                      <a:noFill/>
                    </a:ln>
                    <a:solidFill>
                      <a:srgbClr val="000000"/>
                    </a:solidFill>
                    <a:effectLst/>
                    <a:latin typeface="Calibri" panose="020F0502020204030204" pitchFamily="34" charset="0"/>
                  </a:rPr>
                  <a:t>Employer unit Contact Info</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80" name="Rectangle 357">
                <a:extLst>
                  <a:ext uri="{FF2B5EF4-FFF2-40B4-BE49-F238E27FC236}">
                    <a16:creationId xmlns:a16="http://schemas.microsoft.com/office/drawing/2014/main" id="{A1CA9493-A0A0-33AC-33BD-EA8155B99247}"/>
                  </a:ext>
                </a:extLst>
              </p:cNvPr>
              <p:cNvSpPr>
                <a:spLocks noChangeArrowheads="1"/>
              </p:cNvSpPr>
              <p:nvPr/>
            </p:nvSpPr>
            <p:spPr bwMode="auto">
              <a:xfrm>
                <a:off x="6001" y="2100"/>
                <a:ext cx="386" cy="22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1" name="Rectangle 358">
                <a:extLst>
                  <a:ext uri="{FF2B5EF4-FFF2-40B4-BE49-F238E27FC236}">
                    <a16:creationId xmlns:a16="http://schemas.microsoft.com/office/drawing/2014/main" id="{CDC2217F-3E90-38E4-D51C-5758BBCEE634}"/>
                  </a:ext>
                </a:extLst>
              </p:cNvPr>
              <p:cNvSpPr>
                <a:spLocks noChangeArrowheads="1"/>
              </p:cNvSpPr>
              <p:nvPr/>
            </p:nvSpPr>
            <p:spPr bwMode="auto">
              <a:xfrm>
                <a:off x="6001" y="2100"/>
                <a:ext cx="386" cy="227"/>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2" name="Line 359">
                <a:extLst>
                  <a:ext uri="{FF2B5EF4-FFF2-40B4-BE49-F238E27FC236}">
                    <a16:creationId xmlns:a16="http://schemas.microsoft.com/office/drawing/2014/main" id="{86AAA4EE-1CA9-987B-B65C-17FC67D66254}"/>
                  </a:ext>
                </a:extLst>
              </p:cNvPr>
              <p:cNvSpPr>
                <a:spLocks noChangeShapeType="1"/>
              </p:cNvSpPr>
              <p:nvPr/>
            </p:nvSpPr>
            <p:spPr bwMode="auto">
              <a:xfrm flipV="1">
                <a:off x="6150" y="2100"/>
                <a:ext cx="0" cy="227"/>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3" name="Line 360">
                <a:extLst>
                  <a:ext uri="{FF2B5EF4-FFF2-40B4-BE49-F238E27FC236}">
                    <a16:creationId xmlns:a16="http://schemas.microsoft.com/office/drawing/2014/main" id="{14C74BB6-1277-0056-BAD8-1D58659A6AAE}"/>
                  </a:ext>
                </a:extLst>
              </p:cNvPr>
              <p:cNvSpPr>
                <a:spLocks noChangeShapeType="1"/>
              </p:cNvSpPr>
              <p:nvPr/>
            </p:nvSpPr>
            <p:spPr bwMode="auto">
              <a:xfrm>
                <a:off x="6001" y="2185"/>
                <a:ext cx="386" cy="0"/>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4" name="Rectangle 361">
                <a:extLst>
                  <a:ext uri="{FF2B5EF4-FFF2-40B4-BE49-F238E27FC236}">
                    <a16:creationId xmlns:a16="http://schemas.microsoft.com/office/drawing/2014/main" id="{FE74D48E-8335-2C75-9418-C25B2030A5F3}"/>
                  </a:ext>
                </a:extLst>
              </p:cNvPr>
              <p:cNvSpPr>
                <a:spLocks noChangeArrowheads="1"/>
              </p:cNvSpPr>
              <p:nvPr/>
            </p:nvSpPr>
            <p:spPr bwMode="auto">
              <a:xfrm>
                <a:off x="6017" y="2116"/>
                <a:ext cx="1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7" name="Rectangle 364">
                <a:extLst>
                  <a:ext uri="{FF2B5EF4-FFF2-40B4-BE49-F238E27FC236}">
                    <a16:creationId xmlns:a16="http://schemas.microsoft.com/office/drawing/2014/main" id="{8E687CB1-5991-F138-3468-4E90B7BE0353}"/>
                  </a:ext>
                </a:extLst>
              </p:cNvPr>
              <p:cNvSpPr>
                <a:spLocks noChangeArrowheads="1"/>
              </p:cNvSpPr>
              <p:nvPr/>
            </p:nvSpPr>
            <p:spPr bwMode="auto">
              <a:xfrm>
                <a:off x="6017" y="2212"/>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8" name="Rectangle 365">
                <a:extLst>
                  <a:ext uri="{FF2B5EF4-FFF2-40B4-BE49-F238E27FC236}">
                    <a16:creationId xmlns:a16="http://schemas.microsoft.com/office/drawing/2014/main" id="{45E28941-8181-52A2-1C6D-9F733DB1598F}"/>
                  </a:ext>
                </a:extLst>
              </p:cNvPr>
              <p:cNvSpPr>
                <a:spLocks noChangeArrowheads="1"/>
              </p:cNvSpPr>
              <p:nvPr/>
            </p:nvSpPr>
            <p:spPr bwMode="auto">
              <a:xfrm>
                <a:off x="6166" y="2212"/>
                <a:ext cx="57"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9" name="Rectangle 366">
                <a:extLst>
                  <a:ext uri="{FF2B5EF4-FFF2-40B4-BE49-F238E27FC236}">
                    <a16:creationId xmlns:a16="http://schemas.microsoft.com/office/drawing/2014/main" id="{54A43749-DE3E-EB20-260F-8E8EDE4BD246}"/>
                  </a:ext>
                </a:extLst>
              </p:cNvPr>
              <p:cNvSpPr>
                <a:spLocks noChangeArrowheads="1"/>
              </p:cNvSpPr>
              <p:nvPr/>
            </p:nvSpPr>
            <p:spPr bwMode="auto">
              <a:xfrm>
                <a:off x="6017" y="2262"/>
                <a:ext cx="28"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1" name="Line 368">
                <a:extLst>
                  <a:ext uri="{FF2B5EF4-FFF2-40B4-BE49-F238E27FC236}">
                    <a16:creationId xmlns:a16="http://schemas.microsoft.com/office/drawing/2014/main" id="{76260A4D-CCB0-8B47-AF4C-F357AF35066D}"/>
                  </a:ext>
                </a:extLst>
              </p:cNvPr>
              <p:cNvSpPr>
                <a:spLocks noChangeShapeType="1"/>
              </p:cNvSpPr>
              <p:nvPr/>
            </p:nvSpPr>
            <p:spPr bwMode="auto">
              <a:xfrm>
                <a:off x="6053" y="1792"/>
                <a:ext cx="0" cy="164"/>
              </a:xfrm>
              <a:prstGeom prst="line">
                <a:avLst/>
              </a:prstGeom>
              <a:noFill/>
              <a:ln w="6350"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2" name="Freeform 369">
                <a:extLst>
                  <a:ext uri="{FF2B5EF4-FFF2-40B4-BE49-F238E27FC236}">
                    <a16:creationId xmlns:a16="http://schemas.microsoft.com/office/drawing/2014/main" id="{F5F102CF-0822-D974-949F-E2F51C4057D5}"/>
                  </a:ext>
                </a:extLst>
              </p:cNvPr>
              <p:cNvSpPr>
                <a:spLocks noEditPoints="1"/>
              </p:cNvSpPr>
              <p:nvPr/>
            </p:nvSpPr>
            <p:spPr bwMode="auto">
              <a:xfrm>
                <a:off x="6039" y="1823"/>
                <a:ext cx="29" cy="16"/>
              </a:xfrm>
              <a:custGeom>
                <a:avLst/>
                <a:gdLst>
                  <a:gd name="T0" fmla="*/ 0 w 29"/>
                  <a:gd name="T1" fmla="*/ 16 h 16"/>
                  <a:gd name="T2" fmla="*/ 29 w 29"/>
                  <a:gd name="T3" fmla="*/ 16 h 16"/>
                  <a:gd name="T4" fmla="*/ 0 w 29"/>
                  <a:gd name="T5" fmla="*/ 0 h 16"/>
                  <a:gd name="T6" fmla="*/ 29 w 29"/>
                  <a:gd name="T7" fmla="*/ 0 h 16"/>
                </a:gdLst>
                <a:ahLst/>
                <a:cxnLst>
                  <a:cxn ang="0">
                    <a:pos x="T0" y="T1"/>
                  </a:cxn>
                  <a:cxn ang="0">
                    <a:pos x="T2" y="T3"/>
                  </a:cxn>
                  <a:cxn ang="0">
                    <a:pos x="T4" y="T5"/>
                  </a:cxn>
                  <a:cxn ang="0">
                    <a:pos x="T6" y="T7"/>
                  </a:cxn>
                </a:cxnLst>
                <a:rect l="0" t="0" r="r" b="b"/>
                <a:pathLst>
                  <a:path w="29" h="16">
                    <a:moveTo>
                      <a:pt x="0" y="16"/>
                    </a:moveTo>
                    <a:lnTo>
                      <a:pt x="29" y="16"/>
                    </a:lnTo>
                    <a:moveTo>
                      <a:pt x="0" y="0"/>
                    </a:moveTo>
                    <a:lnTo>
                      <a:pt x="29"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3" name="Oval 370">
                <a:extLst>
                  <a:ext uri="{FF2B5EF4-FFF2-40B4-BE49-F238E27FC236}">
                    <a16:creationId xmlns:a16="http://schemas.microsoft.com/office/drawing/2014/main" id="{438CC1E7-8C19-99EF-BFBF-525523DFD730}"/>
                  </a:ext>
                </a:extLst>
              </p:cNvPr>
              <p:cNvSpPr>
                <a:spLocks noChangeArrowheads="1"/>
              </p:cNvSpPr>
              <p:nvPr/>
            </p:nvSpPr>
            <p:spPr bwMode="auto">
              <a:xfrm>
                <a:off x="6039" y="1956"/>
                <a:ext cx="29" cy="32"/>
              </a:xfrm>
              <a:prstGeom prst="ellipse">
                <a:avLst/>
              </a:pr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4" name="Freeform 371">
                <a:extLst>
                  <a:ext uri="{FF2B5EF4-FFF2-40B4-BE49-F238E27FC236}">
                    <a16:creationId xmlns:a16="http://schemas.microsoft.com/office/drawing/2014/main" id="{36B669AA-40B4-55E3-F377-901877533531}"/>
                  </a:ext>
                </a:extLst>
              </p:cNvPr>
              <p:cNvSpPr>
                <a:spLocks noEditPoints="1"/>
              </p:cNvSpPr>
              <p:nvPr/>
            </p:nvSpPr>
            <p:spPr bwMode="auto">
              <a:xfrm>
                <a:off x="6039" y="1988"/>
                <a:ext cx="29" cy="31"/>
              </a:xfrm>
              <a:custGeom>
                <a:avLst/>
                <a:gdLst>
                  <a:gd name="T0" fmla="*/ 14 w 29"/>
                  <a:gd name="T1" fmla="*/ 0 h 31"/>
                  <a:gd name="T2" fmla="*/ 14 w 29"/>
                  <a:gd name="T3" fmla="*/ 31 h 31"/>
                  <a:gd name="T4" fmla="*/ 14 w 29"/>
                  <a:gd name="T5" fmla="*/ 0 h 31"/>
                  <a:gd name="T6" fmla="*/ 29 w 29"/>
                  <a:gd name="T7" fmla="*/ 31 h 31"/>
                  <a:gd name="T8" fmla="*/ 14 w 29"/>
                  <a:gd name="T9" fmla="*/ 0 h 31"/>
                  <a:gd name="T10" fmla="*/ 0 w 29"/>
                  <a:gd name="T11" fmla="*/ 31 h 31"/>
                </a:gdLst>
                <a:ahLst/>
                <a:cxnLst>
                  <a:cxn ang="0">
                    <a:pos x="T0" y="T1"/>
                  </a:cxn>
                  <a:cxn ang="0">
                    <a:pos x="T2" y="T3"/>
                  </a:cxn>
                  <a:cxn ang="0">
                    <a:pos x="T4" y="T5"/>
                  </a:cxn>
                  <a:cxn ang="0">
                    <a:pos x="T6" y="T7"/>
                  </a:cxn>
                  <a:cxn ang="0">
                    <a:pos x="T8" y="T9"/>
                  </a:cxn>
                  <a:cxn ang="0">
                    <a:pos x="T10" y="T11"/>
                  </a:cxn>
                </a:cxnLst>
                <a:rect l="0" t="0" r="r" b="b"/>
                <a:pathLst>
                  <a:path w="29" h="31">
                    <a:moveTo>
                      <a:pt x="14" y="0"/>
                    </a:moveTo>
                    <a:lnTo>
                      <a:pt x="14" y="31"/>
                    </a:lnTo>
                    <a:moveTo>
                      <a:pt x="14" y="0"/>
                    </a:moveTo>
                    <a:lnTo>
                      <a:pt x="29" y="31"/>
                    </a:lnTo>
                    <a:moveTo>
                      <a:pt x="14" y="0"/>
                    </a:moveTo>
                    <a:lnTo>
                      <a:pt x="0" y="31"/>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5" name="Rectangle 372">
                <a:extLst>
                  <a:ext uri="{FF2B5EF4-FFF2-40B4-BE49-F238E27FC236}">
                    <a16:creationId xmlns:a16="http://schemas.microsoft.com/office/drawing/2014/main" id="{B57CF804-4835-F67C-9270-DF1DD5EFCA55}"/>
                  </a:ext>
                </a:extLst>
              </p:cNvPr>
              <p:cNvSpPr>
                <a:spLocks noChangeArrowheads="1"/>
              </p:cNvSpPr>
              <p:nvPr/>
            </p:nvSpPr>
            <p:spPr bwMode="auto">
              <a:xfrm>
                <a:off x="6837" y="2538"/>
                <a:ext cx="436" cy="81"/>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6" name="Rectangle 373">
                <a:extLst>
                  <a:ext uri="{FF2B5EF4-FFF2-40B4-BE49-F238E27FC236}">
                    <a16:creationId xmlns:a16="http://schemas.microsoft.com/office/drawing/2014/main" id="{9FC74980-AA20-DE6F-CBA7-D715AC7172B1}"/>
                  </a:ext>
                </a:extLst>
              </p:cNvPr>
              <p:cNvSpPr>
                <a:spLocks noChangeArrowheads="1"/>
              </p:cNvSpPr>
              <p:nvPr/>
            </p:nvSpPr>
            <p:spPr bwMode="auto">
              <a:xfrm>
                <a:off x="6837" y="2538"/>
                <a:ext cx="436" cy="81"/>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7" name="Rectangle 374">
                <a:extLst>
                  <a:ext uri="{FF2B5EF4-FFF2-40B4-BE49-F238E27FC236}">
                    <a16:creationId xmlns:a16="http://schemas.microsoft.com/office/drawing/2014/main" id="{D968E9B3-1178-CED8-E87D-17390B83CE89}"/>
                  </a:ext>
                </a:extLst>
              </p:cNvPr>
              <p:cNvSpPr>
                <a:spLocks noChangeArrowheads="1"/>
              </p:cNvSpPr>
              <p:nvPr/>
            </p:nvSpPr>
            <p:spPr bwMode="auto">
              <a:xfrm>
                <a:off x="6856" y="2554"/>
                <a:ext cx="419" cy="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dirty="0">
                    <a:ln>
                      <a:noFill/>
                    </a:ln>
                    <a:solidFill>
                      <a:srgbClr val="000000"/>
                    </a:solidFill>
                    <a:effectLst/>
                    <a:latin typeface="Calibri" panose="020F0502020204030204" pitchFamily="34" charset="0"/>
                  </a:rPr>
                  <a:t>Employer Unit – Multi Unit Data</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99" name="Rectangle 376">
                <a:extLst>
                  <a:ext uri="{FF2B5EF4-FFF2-40B4-BE49-F238E27FC236}">
                    <a16:creationId xmlns:a16="http://schemas.microsoft.com/office/drawing/2014/main" id="{8084240F-A0B8-CE44-DF46-DF175872B2B7}"/>
                  </a:ext>
                </a:extLst>
              </p:cNvPr>
              <p:cNvSpPr>
                <a:spLocks noChangeArrowheads="1"/>
              </p:cNvSpPr>
              <p:nvPr/>
            </p:nvSpPr>
            <p:spPr bwMode="auto">
              <a:xfrm>
                <a:off x="6837" y="2619"/>
                <a:ext cx="436" cy="276"/>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0" name="Line 377">
                <a:extLst>
                  <a:ext uri="{FF2B5EF4-FFF2-40B4-BE49-F238E27FC236}">
                    <a16:creationId xmlns:a16="http://schemas.microsoft.com/office/drawing/2014/main" id="{93E85FF1-7920-04B3-19E0-C1ED478D656B}"/>
                  </a:ext>
                </a:extLst>
              </p:cNvPr>
              <p:cNvSpPr>
                <a:spLocks noChangeShapeType="1"/>
              </p:cNvSpPr>
              <p:nvPr/>
            </p:nvSpPr>
            <p:spPr bwMode="auto">
              <a:xfrm flipV="1">
                <a:off x="6985" y="2619"/>
                <a:ext cx="0" cy="276"/>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1" name="Line 378">
                <a:extLst>
                  <a:ext uri="{FF2B5EF4-FFF2-40B4-BE49-F238E27FC236}">
                    <a16:creationId xmlns:a16="http://schemas.microsoft.com/office/drawing/2014/main" id="{5657642C-8A5A-61AA-6B6B-9856EFD2EFA1}"/>
                  </a:ext>
                </a:extLst>
              </p:cNvPr>
              <p:cNvSpPr>
                <a:spLocks noChangeShapeType="1"/>
              </p:cNvSpPr>
              <p:nvPr/>
            </p:nvSpPr>
            <p:spPr bwMode="auto">
              <a:xfrm>
                <a:off x="6837" y="2757"/>
                <a:ext cx="436" cy="0"/>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2" name="Rectangle 379">
                <a:extLst>
                  <a:ext uri="{FF2B5EF4-FFF2-40B4-BE49-F238E27FC236}">
                    <a16:creationId xmlns:a16="http://schemas.microsoft.com/office/drawing/2014/main" id="{9371CB51-A304-BB9A-555C-D0BD8C352FBB}"/>
                  </a:ext>
                </a:extLst>
              </p:cNvPr>
              <p:cNvSpPr>
                <a:spLocks noChangeArrowheads="1"/>
              </p:cNvSpPr>
              <p:nvPr/>
            </p:nvSpPr>
            <p:spPr bwMode="auto">
              <a:xfrm>
                <a:off x="6852" y="2635"/>
                <a:ext cx="1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5" name="Rectangle 382">
                <a:extLst>
                  <a:ext uri="{FF2B5EF4-FFF2-40B4-BE49-F238E27FC236}">
                    <a16:creationId xmlns:a16="http://schemas.microsoft.com/office/drawing/2014/main" id="{93A69DB2-4534-4CE3-64A7-F2D889F2B68F}"/>
                  </a:ext>
                </a:extLst>
              </p:cNvPr>
              <p:cNvSpPr>
                <a:spLocks noChangeArrowheads="1"/>
              </p:cNvSpPr>
              <p:nvPr/>
            </p:nvSpPr>
            <p:spPr bwMode="auto">
              <a:xfrm>
                <a:off x="6852" y="2684"/>
                <a:ext cx="126" cy="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8" name="Rectangle 385">
                <a:extLst>
                  <a:ext uri="{FF2B5EF4-FFF2-40B4-BE49-F238E27FC236}">
                    <a16:creationId xmlns:a16="http://schemas.microsoft.com/office/drawing/2014/main" id="{8663405F-20C1-1ABC-F51D-EC94144022A2}"/>
                  </a:ext>
                </a:extLst>
              </p:cNvPr>
              <p:cNvSpPr>
                <a:spLocks noChangeArrowheads="1"/>
              </p:cNvSpPr>
              <p:nvPr/>
            </p:nvSpPr>
            <p:spPr bwMode="auto">
              <a:xfrm>
                <a:off x="6852" y="2781"/>
                <a:ext cx="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9" name="Rectangle 386">
                <a:extLst>
                  <a:ext uri="{FF2B5EF4-FFF2-40B4-BE49-F238E27FC236}">
                    <a16:creationId xmlns:a16="http://schemas.microsoft.com/office/drawing/2014/main" id="{B3E5E5E7-29E5-B9E9-F6F5-5E72079BFCC6}"/>
                  </a:ext>
                </a:extLst>
              </p:cNvPr>
              <p:cNvSpPr>
                <a:spLocks noChangeArrowheads="1"/>
              </p:cNvSpPr>
              <p:nvPr/>
            </p:nvSpPr>
            <p:spPr bwMode="auto">
              <a:xfrm>
                <a:off x="7001" y="2781"/>
                <a:ext cx="4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0" name="Rectangle 387">
                <a:extLst>
                  <a:ext uri="{FF2B5EF4-FFF2-40B4-BE49-F238E27FC236}">
                    <a16:creationId xmlns:a16="http://schemas.microsoft.com/office/drawing/2014/main" id="{C6BE8EAC-47C7-19FC-DD8B-717936285B88}"/>
                  </a:ext>
                </a:extLst>
              </p:cNvPr>
              <p:cNvSpPr>
                <a:spLocks noChangeArrowheads="1"/>
              </p:cNvSpPr>
              <p:nvPr/>
            </p:nvSpPr>
            <p:spPr bwMode="auto">
              <a:xfrm>
                <a:off x="6852" y="2828"/>
                <a:ext cx="34"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2" name="Freeform 389">
                <a:extLst>
                  <a:ext uri="{FF2B5EF4-FFF2-40B4-BE49-F238E27FC236}">
                    <a16:creationId xmlns:a16="http://schemas.microsoft.com/office/drawing/2014/main" id="{8CF3474F-0A9E-9398-7F8B-0418A09FE3E2}"/>
                  </a:ext>
                </a:extLst>
              </p:cNvPr>
              <p:cNvSpPr>
                <a:spLocks/>
              </p:cNvSpPr>
              <p:nvPr/>
            </p:nvSpPr>
            <p:spPr bwMode="auto">
              <a:xfrm>
                <a:off x="6192" y="1702"/>
                <a:ext cx="757" cy="773"/>
              </a:xfrm>
              <a:custGeom>
                <a:avLst/>
                <a:gdLst>
                  <a:gd name="T0" fmla="*/ 0 w 757"/>
                  <a:gd name="T1" fmla="*/ 0 h 773"/>
                  <a:gd name="T2" fmla="*/ 757 w 757"/>
                  <a:gd name="T3" fmla="*/ 0 h 773"/>
                  <a:gd name="T4" fmla="*/ 757 w 757"/>
                  <a:gd name="T5" fmla="*/ 773 h 773"/>
                </a:gdLst>
                <a:ahLst/>
                <a:cxnLst>
                  <a:cxn ang="0">
                    <a:pos x="T0" y="T1"/>
                  </a:cxn>
                  <a:cxn ang="0">
                    <a:pos x="T2" y="T3"/>
                  </a:cxn>
                  <a:cxn ang="0">
                    <a:pos x="T4" y="T5"/>
                  </a:cxn>
                </a:cxnLst>
                <a:rect l="0" t="0" r="r" b="b"/>
                <a:pathLst>
                  <a:path w="757" h="773">
                    <a:moveTo>
                      <a:pt x="0" y="0"/>
                    </a:moveTo>
                    <a:lnTo>
                      <a:pt x="757" y="0"/>
                    </a:lnTo>
                    <a:lnTo>
                      <a:pt x="757" y="773"/>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3" name="Freeform 390">
                <a:extLst>
                  <a:ext uri="{FF2B5EF4-FFF2-40B4-BE49-F238E27FC236}">
                    <a16:creationId xmlns:a16="http://schemas.microsoft.com/office/drawing/2014/main" id="{FE9DB085-1D0C-D21C-2A1C-904CD109C233}"/>
                  </a:ext>
                </a:extLst>
              </p:cNvPr>
              <p:cNvSpPr>
                <a:spLocks noEditPoints="1"/>
              </p:cNvSpPr>
              <p:nvPr/>
            </p:nvSpPr>
            <p:spPr bwMode="auto">
              <a:xfrm>
                <a:off x="6220" y="1687"/>
                <a:ext cx="15" cy="31"/>
              </a:xfrm>
              <a:custGeom>
                <a:avLst/>
                <a:gdLst>
                  <a:gd name="T0" fmla="*/ 15 w 15"/>
                  <a:gd name="T1" fmla="*/ 31 h 31"/>
                  <a:gd name="T2" fmla="*/ 15 w 15"/>
                  <a:gd name="T3" fmla="*/ 0 h 31"/>
                  <a:gd name="T4" fmla="*/ 0 w 15"/>
                  <a:gd name="T5" fmla="*/ 31 h 31"/>
                  <a:gd name="T6" fmla="*/ 0 w 15"/>
                  <a:gd name="T7" fmla="*/ 0 h 31"/>
                </a:gdLst>
                <a:ahLst/>
                <a:cxnLst>
                  <a:cxn ang="0">
                    <a:pos x="T0" y="T1"/>
                  </a:cxn>
                  <a:cxn ang="0">
                    <a:pos x="T2" y="T3"/>
                  </a:cxn>
                  <a:cxn ang="0">
                    <a:pos x="T4" y="T5"/>
                  </a:cxn>
                  <a:cxn ang="0">
                    <a:pos x="T6" y="T7"/>
                  </a:cxn>
                </a:cxnLst>
                <a:rect l="0" t="0" r="r" b="b"/>
                <a:pathLst>
                  <a:path w="15" h="31">
                    <a:moveTo>
                      <a:pt x="15" y="31"/>
                    </a:moveTo>
                    <a:lnTo>
                      <a:pt x="15" y="0"/>
                    </a:lnTo>
                    <a:moveTo>
                      <a:pt x="0" y="31"/>
                    </a:moveTo>
                    <a:lnTo>
                      <a:pt x="0"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4" name="Oval 391">
                <a:extLst>
                  <a:ext uri="{FF2B5EF4-FFF2-40B4-BE49-F238E27FC236}">
                    <a16:creationId xmlns:a16="http://schemas.microsoft.com/office/drawing/2014/main" id="{070A88D2-65E0-C827-7BBD-4F829F9A349C}"/>
                  </a:ext>
                </a:extLst>
              </p:cNvPr>
              <p:cNvSpPr>
                <a:spLocks noChangeArrowheads="1"/>
              </p:cNvSpPr>
              <p:nvPr/>
            </p:nvSpPr>
            <p:spPr bwMode="auto">
              <a:xfrm>
                <a:off x="6935" y="2475"/>
                <a:ext cx="28" cy="32"/>
              </a:xfrm>
              <a:prstGeom prst="ellipse">
                <a:avLst/>
              </a:pr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5" name="Freeform 392">
                <a:extLst>
                  <a:ext uri="{FF2B5EF4-FFF2-40B4-BE49-F238E27FC236}">
                    <a16:creationId xmlns:a16="http://schemas.microsoft.com/office/drawing/2014/main" id="{BF5DE55D-1481-D9FB-A2DE-36931B0804AC}"/>
                  </a:ext>
                </a:extLst>
              </p:cNvPr>
              <p:cNvSpPr>
                <a:spLocks noEditPoints="1"/>
              </p:cNvSpPr>
              <p:nvPr/>
            </p:nvSpPr>
            <p:spPr bwMode="auto">
              <a:xfrm>
                <a:off x="6935" y="2507"/>
                <a:ext cx="28" cy="31"/>
              </a:xfrm>
              <a:custGeom>
                <a:avLst/>
                <a:gdLst>
                  <a:gd name="T0" fmla="*/ 14 w 28"/>
                  <a:gd name="T1" fmla="*/ 0 h 31"/>
                  <a:gd name="T2" fmla="*/ 14 w 28"/>
                  <a:gd name="T3" fmla="*/ 31 h 31"/>
                  <a:gd name="T4" fmla="*/ 14 w 28"/>
                  <a:gd name="T5" fmla="*/ 0 h 31"/>
                  <a:gd name="T6" fmla="*/ 28 w 28"/>
                  <a:gd name="T7" fmla="*/ 31 h 31"/>
                  <a:gd name="T8" fmla="*/ 14 w 28"/>
                  <a:gd name="T9" fmla="*/ 0 h 31"/>
                  <a:gd name="T10" fmla="*/ 0 w 28"/>
                  <a:gd name="T11" fmla="*/ 31 h 31"/>
                </a:gdLst>
                <a:ahLst/>
                <a:cxnLst>
                  <a:cxn ang="0">
                    <a:pos x="T0" y="T1"/>
                  </a:cxn>
                  <a:cxn ang="0">
                    <a:pos x="T2" y="T3"/>
                  </a:cxn>
                  <a:cxn ang="0">
                    <a:pos x="T4" y="T5"/>
                  </a:cxn>
                  <a:cxn ang="0">
                    <a:pos x="T6" y="T7"/>
                  </a:cxn>
                  <a:cxn ang="0">
                    <a:pos x="T8" y="T9"/>
                  </a:cxn>
                  <a:cxn ang="0">
                    <a:pos x="T10" y="T11"/>
                  </a:cxn>
                </a:cxnLst>
                <a:rect l="0" t="0" r="r" b="b"/>
                <a:pathLst>
                  <a:path w="28" h="31">
                    <a:moveTo>
                      <a:pt x="14" y="0"/>
                    </a:moveTo>
                    <a:lnTo>
                      <a:pt x="14" y="31"/>
                    </a:lnTo>
                    <a:moveTo>
                      <a:pt x="14" y="0"/>
                    </a:moveTo>
                    <a:lnTo>
                      <a:pt x="28" y="31"/>
                    </a:lnTo>
                    <a:moveTo>
                      <a:pt x="14" y="0"/>
                    </a:moveTo>
                    <a:lnTo>
                      <a:pt x="0" y="31"/>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6" name="Freeform 393">
                <a:extLst>
                  <a:ext uri="{FF2B5EF4-FFF2-40B4-BE49-F238E27FC236}">
                    <a16:creationId xmlns:a16="http://schemas.microsoft.com/office/drawing/2014/main" id="{D97E1CA5-BF0B-D132-788C-ACC253C415DC}"/>
                  </a:ext>
                </a:extLst>
              </p:cNvPr>
              <p:cNvSpPr>
                <a:spLocks/>
              </p:cNvSpPr>
              <p:nvPr/>
            </p:nvSpPr>
            <p:spPr bwMode="auto">
              <a:xfrm>
                <a:off x="6721" y="2629"/>
                <a:ext cx="58" cy="921"/>
              </a:xfrm>
              <a:custGeom>
                <a:avLst/>
                <a:gdLst>
                  <a:gd name="T0" fmla="*/ 0 w 58"/>
                  <a:gd name="T1" fmla="*/ 921 h 921"/>
                  <a:gd name="T2" fmla="*/ 0 w 58"/>
                  <a:gd name="T3" fmla="*/ 0 h 921"/>
                  <a:gd name="T4" fmla="*/ 58 w 58"/>
                  <a:gd name="T5" fmla="*/ 0 h 921"/>
                </a:gdLst>
                <a:ahLst/>
                <a:cxnLst>
                  <a:cxn ang="0">
                    <a:pos x="T0" y="T1"/>
                  </a:cxn>
                  <a:cxn ang="0">
                    <a:pos x="T2" y="T3"/>
                  </a:cxn>
                  <a:cxn ang="0">
                    <a:pos x="T4" y="T5"/>
                  </a:cxn>
                </a:cxnLst>
                <a:rect l="0" t="0" r="r" b="b"/>
                <a:pathLst>
                  <a:path w="58" h="921">
                    <a:moveTo>
                      <a:pt x="0" y="921"/>
                    </a:moveTo>
                    <a:lnTo>
                      <a:pt x="0" y="0"/>
                    </a:lnTo>
                    <a:lnTo>
                      <a:pt x="58"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7" name="Freeform 394">
                <a:extLst>
                  <a:ext uri="{FF2B5EF4-FFF2-40B4-BE49-F238E27FC236}">
                    <a16:creationId xmlns:a16="http://schemas.microsoft.com/office/drawing/2014/main" id="{52012C01-15C2-3C5F-3314-1D2CD9E55C6A}"/>
                  </a:ext>
                </a:extLst>
              </p:cNvPr>
              <p:cNvSpPr>
                <a:spLocks noEditPoints="1"/>
              </p:cNvSpPr>
              <p:nvPr/>
            </p:nvSpPr>
            <p:spPr bwMode="auto">
              <a:xfrm>
                <a:off x="6707" y="3503"/>
                <a:ext cx="28" cy="16"/>
              </a:xfrm>
              <a:custGeom>
                <a:avLst/>
                <a:gdLst>
                  <a:gd name="T0" fmla="*/ 28 w 28"/>
                  <a:gd name="T1" fmla="*/ 0 h 16"/>
                  <a:gd name="T2" fmla="*/ 0 w 28"/>
                  <a:gd name="T3" fmla="*/ 0 h 16"/>
                  <a:gd name="T4" fmla="*/ 28 w 28"/>
                  <a:gd name="T5" fmla="*/ 16 h 16"/>
                  <a:gd name="T6" fmla="*/ 0 w 28"/>
                  <a:gd name="T7" fmla="*/ 16 h 16"/>
                </a:gdLst>
                <a:ahLst/>
                <a:cxnLst>
                  <a:cxn ang="0">
                    <a:pos x="T0" y="T1"/>
                  </a:cxn>
                  <a:cxn ang="0">
                    <a:pos x="T2" y="T3"/>
                  </a:cxn>
                  <a:cxn ang="0">
                    <a:pos x="T4" y="T5"/>
                  </a:cxn>
                  <a:cxn ang="0">
                    <a:pos x="T6" y="T7"/>
                  </a:cxn>
                </a:cxnLst>
                <a:rect l="0" t="0" r="r" b="b"/>
                <a:pathLst>
                  <a:path w="28" h="16">
                    <a:moveTo>
                      <a:pt x="28" y="0"/>
                    </a:moveTo>
                    <a:lnTo>
                      <a:pt x="0" y="0"/>
                    </a:lnTo>
                    <a:moveTo>
                      <a:pt x="28" y="16"/>
                    </a:moveTo>
                    <a:lnTo>
                      <a:pt x="0" y="16"/>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8" name="Oval 395">
                <a:extLst>
                  <a:ext uri="{FF2B5EF4-FFF2-40B4-BE49-F238E27FC236}">
                    <a16:creationId xmlns:a16="http://schemas.microsoft.com/office/drawing/2014/main" id="{3A5D6427-EB6A-FC6F-C108-A5F93D7DB19A}"/>
                  </a:ext>
                </a:extLst>
              </p:cNvPr>
              <p:cNvSpPr>
                <a:spLocks noChangeArrowheads="1"/>
              </p:cNvSpPr>
              <p:nvPr/>
            </p:nvSpPr>
            <p:spPr bwMode="auto">
              <a:xfrm>
                <a:off x="6779" y="2614"/>
                <a:ext cx="29" cy="31"/>
              </a:xfrm>
              <a:prstGeom prst="ellipse">
                <a:avLst/>
              </a:pr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9" name="Freeform 396">
                <a:extLst>
                  <a:ext uri="{FF2B5EF4-FFF2-40B4-BE49-F238E27FC236}">
                    <a16:creationId xmlns:a16="http://schemas.microsoft.com/office/drawing/2014/main" id="{795B695D-8A46-488C-448C-C16855315C7C}"/>
                  </a:ext>
                </a:extLst>
              </p:cNvPr>
              <p:cNvSpPr>
                <a:spLocks noEditPoints="1"/>
              </p:cNvSpPr>
              <p:nvPr/>
            </p:nvSpPr>
            <p:spPr bwMode="auto">
              <a:xfrm>
                <a:off x="6808" y="2614"/>
                <a:ext cx="29" cy="31"/>
              </a:xfrm>
              <a:custGeom>
                <a:avLst/>
                <a:gdLst>
                  <a:gd name="T0" fmla="*/ 0 w 29"/>
                  <a:gd name="T1" fmla="*/ 15 h 31"/>
                  <a:gd name="T2" fmla="*/ 29 w 29"/>
                  <a:gd name="T3" fmla="*/ 15 h 31"/>
                  <a:gd name="T4" fmla="*/ 0 w 29"/>
                  <a:gd name="T5" fmla="*/ 15 h 31"/>
                  <a:gd name="T6" fmla="*/ 29 w 29"/>
                  <a:gd name="T7" fmla="*/ 0 h 31"/>
                  <a:gd name="T8" fmla="*/ 0 w 29"/>
                  <a:gd name="T9" fmla="*/ 15 h 31"/>
                  <a:gd name="T10" fmla="*/ 29 w 29"/>
                  <a:gd name="T11" fmla="*/ 31 h 31"/>
                </a:gdLst>
                <a:ahLst/>
                <a:cxnLst>
                  <a:cxn ang="0">
                    <a:pos x="T0" y="T1"/>
                  </a:cxn>
                  <a:cxn ang="0">
                    <a:pos x="T2" y="T3"/>
                  </a:cxn>
                  <a:cxn ang="0">
                    <a:pos x="T4" y="T5"/>
                  </a:cxn>
                  <a:cxn ang="0">
                    <a:pos x="T6" y="T7"/>
                  </a:cxn>
                  <a:cxn ang="0">
                    <a:pos x="T8" y="T9"/>
                  </a:cxn>
                  <a:cxn ang="0">
                    <a:pos x="T10" y="T11"/>
                  </a:cxn>
                </a:cxnLst>
                <a:rect l="0" t="0" r="r" b="b"/>
                <a:pathLst>
                  <a:path w="29" h="31">
                    <a:moveTo>
                      <a:pt x="0" y="15"/>
                    </a:moveTo>
                    <a:lnTo>
                      <a:pt x="29" y="15"/>
                    </a:lnTo>
                    <a:moveTo>
                      <a:pt x="0" y="15"/>
                    </a:moveTo>
                    <a:lnTo>
                      <a:pt x="29" y="0"/>
                    </a:lnTo>
                    <a:moveTo>
                      <a:pt x="0" y="15"/>
                    </a:moveTo>
                    <a:lnTo>
                      <a:pt x="29" y="31"/>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0" name="Rectangle 397">
                <a:extLst>
                  <a:ext uri="{FF2B5EF4-FFF2-40B4-BE49-F238E27FC236}">
                    <a16:creationId xmlns:a16="http://schemas.microsoft.com/office/drawing/2014/main" id="{CC8E9E8E-7026-705D-030D-5A5293C155B3}"/>
                  </a:ext>
                </a:extLst>
              </p:cNvPr>
              <p:cNvSpPr>
                <a:spLocks noChangeArrowheads="1"/>
              </p:cNvSpPr>
              <p:nvPr/>
            </p:nvSpPr>
            <p:spPr bwMode="auto">
              <a:xfrm>
                <a:off x="5453" y="1948"/>
                <a:ext cx="453" cy="81"/>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1" name="Rectangle 398">
                <a:extLst>
                  <a:ext uri="{FF2B5EF4-FFF2-40B4-BE49-F238E27FC236}">
                    <a16:creationId xmlns:a16="http://schemas.microsoft.com/office/drawing/2014/main" id="{A1E26469-26A8-A74B-457B-1B2386F1BF89}"/>
                  </a:ext>
                </a:extLst>
              </p:cNvPr>
              <p:cNvSpPr>
                <a:spLocks noChangeArrowheads="1"/>
              </p:cNvSpPr>
              <p:nvPr/>
            </p:nvSpPr>
            <p:spPr bwMode="auto">
              <a:xfrm>
                <a:off x="5453" y="1948"/>
                <a:ext cx="453" cy="81"/>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2" name="Rectangle 399">
                <a:extLst>
                  <a:ext uri="{FF2B5EF4-FFF2-40B4-BE49-F238E27FC236}">
                    <a16:creationId xmlns:a16="http://schemas.microsoft.com/office/drawing/2014/main" id="{0BE978C9-FE7B-2050-7D14-3694582571D1}"/>
                  </a:ext>
                </a:extLst>
              </p:cNvPr>
              <p:cNvSpPr>
                <a:spLocks noChangeArrowheads="1"/>
              </p:cNvSpPr>
              <p:nvPr/>
            </p:nvSpPr>
            <p:spPr bwMode="auto">
              <a:xfrm>
                <a:off x="5611" y="1962"/>
                <a:ext cx="191"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EMP_EIN</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23" name="Rectangle 400">
                <a:extLst>
                  <a:ext uri="{FF2B5EF4-FFF2-40B4-BE49-F238E27FC236}">
                    <a16:creationId xmlns:a16="http://schemas.microsoft.com/office/drawing/2014/main" id="{60C2693E-99E7-376B-9DBD-AF4925EE9F0B}"/>
                  </a:ext>
                </a:extLst>
              </p:cNvPr>
              <p:cNvSpPr>
                <a:spLocks noChangeArrowheads="1"/>
              </p:cNvSpPr>
              <p:nvPr/>
            </p:nvSpPr>
            <p:spPr bwMode="auto">
              <a:xfrm>
                <a:off x="5453" y="2029"/>
                <a:ext cx="453" cy="324"/>
              </a:xfrm>
              <a:prstGeom prst="rect">
                <a:avLst/>
              </a:prstGeom>
              <a:solidFill>
                <a:srgbClr val="D8D8D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4" name="Rectangle 401">
                <a:extLst>
                  <a:ext uri="{FF2B5EF4-FFF2-40B4-BE49-F238E27FC236}">
                    <a16:creationId xmlns:a16="http://schemas.microsoft.com/office/drawing/2014/main" id="{ECBB0839-7A95-CE6F-1549-0E8D3C621B6F}"/>
                  </a:ext>
                </a:extLst>
              </p:cNvPr>
              <p:cNvSpPr>
                <a:spLocks noChangeArrowheads="1"/>
              </p:cNvSpPr>
              <p:nvPr/>
            </p:nvSpPr>
            <p:spPr bwMode="auto">
              <a:xfrm>
                <a:off x="5453" y="2029"/>
                <a:ext cx="453" cy="324"/>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5" name="Line 402">
                <a:extLst>
                  <a:ext uri="{FF2B5EF4-FFF2-40B4-BE49-F238E27FC236}">
                    <a16:creationId xmlns:a16="http://schemas.microsoft.com/office/drawing/2014/main" id="{55E37DA1-E2EA-B322-7F76-41A8292BA5A5}"/>
                  </a:ext>
                </a:extLst>
              </p:cNvPr>
              <p:cNvSpPr>
                <a:spLocks noChangeShapeType="1"/>
              </p:cNvSpPr>
              <p:nvPr/>
            </p:nvSpPr>
            <p:spPr bwMode="auto">
              <a:xfrm flipV="1">
                <a:off x="5601" y="2029"/>
                <a:ext cx="0" cy="324"/>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6" name="Line 403">
                <a:extLst>
                  <a:ext uri="{FF2B5EF4-FFF2-40B4-BE49-F238E27FC236}">
                    <a16:creationId xmlns:a16="http://schemas.microsoft.com/office/drawing/2014/main" id="{80589FE5-22E9-9E5C-FEB0-D2A50AC755DD}"/>
                  </a:ext>
                </a:extLst>
              </p:cNvPr>
              <p:cNvSpPr>
                <a:spLocks noChangeShapeType="1"/>
              </p:cNvSpPr>
              <p:nvPr/>
            </p:nvSpPr>
            <p:spPr bwMode="auto">
              <a:xfrm>
                <a:off x="5453" y="2272"/>
                <a:ext cx="453" cy="0"/>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7" name="Rectangle 404">
                <a:extLst>
                  <a:ext uri="{FF2B5EF4-FFF2-40B4-BE49-F238E27FC236}">
                    <a16:creationId xmlns:a16="http://schemas.microsoft.com/office/drawing/2014/main" id="{A24A39D2-F56B-0E2E-5B31-48DC7EFED4A7}"/>
                  </a:ext>
                </a:extLst>
              </p:cNvPr>
              <p:cNvSpPr>
                <a:spLocks noChangeArrowheads="1"/>
              </p:cNvSpPr>
              <p:nvPr/>
            </p:nvSpPr>
            <p:spPr bwMode="auto">
              <a:xfrm>
                <a:off x="5468" y="2043"/>
                <a:ext cx="150"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grpSp>
          <p:nvGrpSpPr>
            <p:cNvPr id="11" name="Group 607">
              <a:extLst>
                <a:ext uri="{FF2B5EF4-FFF2-40B4-BE49-F238E27FC236}">
                  <a16:creationId xmlns:a16="http://schemas.microsoft.com/office/drawing/2014/main" id="{F82B3039-441B-271A-26D5-3773B3CF6A2E}"/>
                </a:ext>
              </a:extLst>
            </p:cNvPr>
            <p:cNvGrpSpPr>
              <a:grpSpLocks/>
            </p:cNvGrpSpPr>
            <p:nvPr/>
          </p:nvGrpSpPr>
          <p:grpSpPr bwMode="auto">
            <a:xfrm>
              <a:off x="3449" y="1232"/>
              <a:ext cx="3133" cy="2443"/>
              <a:chOff x="3449" y="1232"/>
              <a:chExt cx="3133" cy="2443"/>
            </a:xfrm>
          </p:grpSpPr>
          <p:sp>
            <p:nvSpPr>
              <p:cNvPr id="130" name="Rectangle 408">
                <a:extLst>
                  <a:ext uri="{FF2B5EF4-FFF2-40B4-BE49-F238E27FC236}">
                    <a16:creationId xmlns:a16="http://schemas.microsoft.com/office/drawing/2014/main" id="{48F0AC06-3BEC-2382-3087-5C674EB070E0}"/>
                  </a:ext>
                </a:extLst>
              </p:cNvPr>
              <p:cNvSpPr>
                <a:spLocks noChangeArrowheads="1"/>
              </p:cNvSpPr>
              <p:nvPr/>
            </p:nvSpPr>
            <p:spPr bwMode="auto">
              <a:xfrm>
                <a:off x="5468" y="2092"/>
                <a:ext cx="150"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PK,FK3</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3" name="Rectangle 411">
                <a:extLst>
                  <a:ext uri="{FF2B5EF4-FFF2-40B4-BE49-F238E27FC236}">
                    <a16:creationId xmlns:a16="http://schemas.microsoft.com/office/drawing/2014/main" id="{B904B030-E0D1-77CE-77DB-E16A6B4FCFEC}"/>
                  </a:ext>
                </a:extLst>
              </p:cNvPr>
              <p:cNvSpPr>
                <a:spLocks noChangeArrowheads="1"/>
              </p:cNvSpPr>
              <p:nvPr/>
            </p:nvSpPr>
            <p:spPr bwMode="auto">
              <a:xfrm>
                <a:off x="5468" y="2142"/>
                <a:ext cx="61"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6" name="Rectangle 414">
                <a:extLst>
                  <a:ext uri="{FF2B5EF4-FFF2-40B4-BE49-F238E27FC236}">
                    <a16:creationId xmlns:a16="http://schemas.microsoft.com/office/drawing/2014/main" id="{7A918F1D-7A9A-20BA-0D8B-FE3C18DDC3F3}"/>
                  </a:ext>
                </a:extLst>
              </p:cNvPr>
              <p:cNvSpPr>
                <a:spLocks noChangeArrowheads="1"/>
              </p:cNvSpPr>
              <p:nvPr/>
            </p:nvSpPr>
            <p:spPr bwMode="auto">
              <a:xfrm>
                <a:off x="5468" y="2189"/>
                <a:ext cx="7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9" name="Rectangle 417">
                <a:extLst>
                  <a:ext uri="{FF2B5EF4-FFF2-40B4-BE49-F238E27FC236}">
                    <a16:creationId xmlns:a16="http://schemas.microsoft.com/office/drawing/2014/main" id="{9DE01711-CF90-2237-5A72-DCDB54BEDA9F}"/>
                  </a:ext>
                </a:extLst>
              </p:cNvPr>
              <p:cNvSpPr>
                <a:spLocks noChangeArrowheads="1"/>
              </p:cNvSpPr>
              <p:nvPr/>
            </p:nvSpPr>
            <p:spPr bwMode="auto">
              <a:xfrm>
                <a:off x="5468" y="2288"/>
                <a:ext cx="28"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1" name="Line 419">
                <a:extLst>
                  <a:ext uri="{FF2B5EF4-FFF2-40B4-BE49-F238E27FC236}">
                    <a16:creationId xmlns:a16="http://schemas.microsoft.com/office/drawing/2014/main" id="{26F43CDB-9CD9-D3D8-98BF-6C61FF6068C8}"/>
                  </a:ext>
                </a:extLst>
              </p:cNvPr>
              <p:cNvSpPr>
                <a:spLocks noChangeShapeType="1"/>
              </p:cNvSpPr>
              <p:nvPr/>
            </p:nvSpPr>
            <p:spPr bwMode="auto">
              <a:xfrm>
                <a:off x="4681" y="1995"/>
                <a:ext cx="714" cy="0"/>
              </a:xfrm>
              <a:prstGeom prst="line">
                <a:avLst/>
              </a:prstGeom>
              <a:noFill/>
              <a:ln w="6350"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2" name="Freeform 420">
                <a:extLst>
                  <a:ext uri="{FF2B5EF4-FFF2-40B4-BE49-F238E27FC236}">
                    <a16:creationId xmlns:a16="http://schemas.microsoft.com/office/drawing/2014/main" id="{309097DD-B3C1-3987-A1D5-8E3D58F19E30}"/>
                  </a:ext>
                </a:extLst>
              </p:cNvPr>
              <p:cNvSpPr>
                <a:spLocks noEditPoints="1"/>
              </p:cNvSpPr>
              <p:nvPr/>
            </p:nvSpPr>
            <p:spPr bwMode="auto">
              <a:xfrm>
                <a:off x="4710" y="1979"/>
                <a:ext cx="14" cy="31"/>
              </a:xfrm>
              <a:custGeom>
                <a:avLst/>
                <a:gdLst>
                  <a:gd name="T0" fmla="*/ 14 w 14"/>
                  <a:gd name="T1" fmla="*/ 31 h 31"/>
                  <a:gd name="T2" fmla="*/ 14 w 14"/>
                  <a:gd name="T3" fmla="*/ 0 h 31"/>
                  <a:gd name="T4" fmla="*/ 0 w 14"/>
                  <a:gd name="T5" fmla="*/ 31 h 31"/>
                  <a:gd name="T6" fmla="*/ 0 w 14"/>
                  <a:gd name="T7" fmla="*/ 0 h 31"/>
                </a:gdLst>
                <a:ahLst/>
                <a:cxnLst>
                  <a:cxn ang="0">
                    <a:pos x="T0" y="T1"/>
                  </a:cxn>
                  <a:cxn ang="0">
                    <a:pos x="T2" y="T3"/>
                  </a:cxn>
                  <a:cxn ang="0">
                    <a:pos x="T4" y="T5"/>
                  </a:cxn>
                  <a:cxn ang="0">
                    <a:pos x="T6" y="T7"/>
                  </a:cxn>
                </a:cxnLst>
                <a:rect l="0" t="0" r="r" b="b"/>
                <a:pathLst>
                  <a:path w="14" h="31">
                    <a:moveTo>
                      <a:pt x="14" y="31"/>
                    </a:moveTo>
                    <a:lnTo>
                      <a:pt x="14" y="0"/>
                    </a:lnTo>
                    <a:moveTo>
                      <a:pt x="0" y="31"/>
                    </a:moveTo>
                    <a:lnTo>
                      <a:pt x="0"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3" name="Oval 421">
                <a:extLst>
                  <a:ext uri="{FF2B5EF4-FFF2-40B4-BE49-F238E27FC236}">
                    <a16:creationId xmlns:a16="http://schemas.microsoft.com/office/drawing/2014/main" id="{90D6F7CC-415D-72A0-58E7-BDD4F6E7A04D}"/>
                  </a:ext>
                </a:extLst>
              </p:cNvPr>
              <p:cNvSpPr>
                <a:spLocks noChangeArrowheads="1"/>
              </p:cNvSpPr>
              <p:nvPr/>
            </p:nvSpPr>
            <p:spPr bwMode="auto">
              <a:xfrm>
                <a:off x="5395" y="1979"/>
                <a:ext cx="29" cy="31"/>
              </a:xfrm>
              <a:prstGeom prst="ellipse">
                <a:avLst/>
              </a:pr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4" name="Freeform 422">
                <a:extLst>
                  <a:ext uri="{FF2B5EF4-FFF2-40B4-BE49-F238E27FC236}">
                    <a16:creationId xmlns:a16="http://schemas.microsoft.com/office/drawing/2014/main" id="{78019558-7ED7-EC27-63B6-604198754C2E}"/>
                  </a:ext>
                </a:extLst>
              </p:cNvPr>
              <p:cNvSpPr>
                <a:spLocks noEditPoints="1"/>
              </p:cNvSpPr>
              <p:nvPr/>
            </p:nvSpPr>
            <p:spPr bwMode="auto">
              <a:xfrm>
                <a:off x="5424" y="1979"/>
                <a:ext cx="29" cy="31"/>
              </a:xfrm>
              <a:custGeom>
                <a:avLst/>
                <a:gdLst>
                  <a:gd name="T0" fmla="*/ 0 w 29"/>
                  <a:gd name="T1" fmla="*/ 16 h 31"/>
                  <a:gd name="T2" fmla="*/ 29 w 29"/>
                  <a:gd name="T3" fmla="*/ 16 h 31"/>
                  <a:gd name="T4" fmla="*/ 0 w 29"/>
                  <a:gd name="T5" fmla="*/ 16 h 31"/>
                  <a:gd name="T6" fmla="*/ 29 w 29"/>
                  <a:gd name="T7" fmla="*/ 0 h 31"/>
                  <a:gd name="T8" fmla="*/ 0 w 29"/>
                  <a:gd name="T9" fmla="*/ 16 h 31"/>
                  <a:gd name="T10" fmla="*/ 29 w 29"/>
                  <a:gd name="T11" fmla="*/ 31 h 31"/>
                </a:gdLst>
                <a:ahLst/>
                <a:cxnLst>
                  <a:cxn ang="0">
                    <a:pos x="T0" y="T1"/>
                  </a:cxn>
                  <a:cxn ang="0">
                    <a:pos x="T2" y="T3"/>
                  </a:cxn>
                  <a:cxn ang="0">
                    <a:pos x="T4" y="T5"/>
                  </a:cxn>
                  <a:cxn ang="0">
                    <a:pos x="T6" y="T7"/>
                  </a:cxn>
                  <a:cxn ang="0">
                    <a:pos x="T8" y="T9"/>
                  </a:cxn>
                  <a:cxn ang="0">
                    <a:pos x="T10" y="T11"/>
                  </a:cxn>
                </a:cxnLst>
                <a:rect l="0" t="0" r="r" b="b"/>
                <a:pathLst>
                  <a:path w="29" h="31">
                    <a:moveTo>
                      <a:pt x="0" y="16"/>
                    </a:moveTo>
                    <a:lnTo>
                      <a:pt x="29" y="16"/>
                    </a:lnTo>
                    <a:moveTo>
                      <a:pt x="0" y="16"/>
                    </a:moveTo>
                    <a:lnTo>
                      <a:pt x="29" y="0"/>
                    </a:lnTo>
                    <a:moveTo>
                      <a:pt x="0" y="16"/>
                    </a:moveTo>
                    <a:lnTo>
                      <a:pt x="29" y="31"/>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5" name="Rectangle 423">
                <a:extLst>
                  <a:ext uri="{FF2B5EF4-FFF2-40B4-BE49-F238E27FC236}">
                    <a16:creationId xmlns:a16="http://schemas.microsoft.com/office/drawing/2014/main" id="{878C21DF-A67F-929E-7502-AB352096AB17}"/>
                  </a:ext>
                </a:extLst>
              </p:cNvPr>
              <p:cNvSpPr>
                <a:spLocks noChangeArrowheads="1"/>
              </p:cNvSpPr>
              <p:nvPr/>
            </p:nvSpPr>
            <p:spPr bwMode="auto">
              <a:xfrm>
                <a:off x="5185" y="1232"/>
                <a:ext cx="454" cy="81"/>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 name="Rectangle 424">
                <a:extLst>
                  <a:ext uri="{FF2B5EF4-FFF2-40B4-BE49-F238E27FC236}">
                    <a16:creationId xmlns:a16="http://schemas.microsoft.com/office/drawing/2014/main" id="{6A397F92-1630-425A-74B2-205F8DD73A1A}"/>
                  </a:ext>
                </a:extLst>
              </p:cNvPr>
              <p:cNvSpPr>
                <a:spLocks noChangeArrowheads="1"/>
              </p:cNvSpPr>
              <p:nvPr/>
            </p:nvSpPr>
            <p:spPr bwMode="auto">
              <a:xfrm>
                <a:off x="5185" y="1232"/>
                <a:ext cx="454" cy="81"/>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7" name="Rectangle 425">
                <a:extLst>
                  <a:ext uri="{FF2B5EF4-FFF2-40B4-BE49-F238E27FC236}">
                    <a16:creationId xmlns:a16="http://schemas.microsoft.com/office/drawing/2014/main" id="{E2F9B96B-A994-6420-38D9-0F74F48A540C}"/>
                  </a:ext>
                </a:extLst>
              </p:cNvPr>
              <p:cNvSpPr>
                <a:spLocks noChangeArrowheads="1"/>
              </p:cNvSpPr>
              <p:nvPr/>
            </p:nvSpPr>
            <p:spPr bwMode="auto">
              <a:xfrm>
                <a:off x="5229" y="1257"/>
                <a:ext cx="366" cy="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dirty="0">
                    <a:ln>
                      <a:noFill/>
                    </a:ln>
                    <a:solidFill>
                      <a:srgbClr val="000000"/>
                    </a:solidFill>
                    <a:effectLst/>
                    <a:latin typeface="Calibri" panose="020F0502020204030204" pitchFamily="34" charset="0"/>
                  </a:rPr>
                  <a:t>Employer to Employer</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48" name="Rectangle 426">
                <a:extLst>
                  <a:ext uri="{FF2B5EF4-FFF2-40B4-BE49-F238E27FC236}">
                    <a16:creationId xmlns:a16="http://schemas.microsoft.com/office/drawing/2014/main" id="{B4F8B039-A548-C11D-71E7-FCAEFB8F2FC4}"/>
                  </a:ext>
                </a:extLst>
              </p:cNvPr>
              <p:cNvSpPr>
                <a:spLocks noChangeArrowheads="1"/>
              </p:cNvSpPr>
              <p:nvPr/>
            </p:nvSpPr>
            <p:spPr bwMode="auto">
              <a:xfrm>
                <a:off x="5185" y="1313"/>
                <a:ext cx="454" cy="325"/>
              </a:xfrm>
              <a:prstGeom prst="rect">
                <a:avLst/>
              </a:prstGeom>
              <a:solidFill>
                <a:srgbClr val="D8D8D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Rectangle 427">
                <a:extLst>
                  <a:ext uri="{FF2B5EF4-FFF2-40B4-BE49-F238E27FC236}">
                    <a16:creationId xmlns:a16="http://schemas.microsoft.com/office/drawing/2014/main" id="{06519CAD-BBE5-B7A0-DEAE-E30D0B757FAB}"/>
                  </a:ext>
                </a:extLst>
              </p:cNvPr>
              <p:cNvSpPr>
                <a:spLocks noChangeArrowheads="1"/>
              </p:cNvSpPr>
              <p:nvPr/>
            </p:nvSpPr>
            <p:spPr bwMode="auto">
              <a:xfrm>
                <a:off x="5185" y="1313"/>
                <a:ext cx="454" cy="325"/>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0" name="Line 428">
                <a:extLst>
                  <a:ext uri="{FF2B5EF4-FFF2-40B4-BE49-F238E27FC236}">
                    <a16:creationId xmlns:a16="http://schemas.microsoft.com/office/drawing/2014/main" id="{E75C7B05-EFBF-CC38-8C05-9B5C2B5C82BF}"/>
                  </a:ext>
                </a:extLst>
              </p:cNvPr>
              <p:cNvSpPr>
                <a:spLocks noChangeShapeType="1"/>
              </p:cNvSpPr>
              <p:nvPr/>
            </p:nvSpPr>
            <p:spPr bwMode="auto">
              <a:xfrm flipV="1">
                <a:off x="5334" y="1313"/>
                <a:ext cx="0" cy="325"/>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1" name="Line 429">
                <a:extLst>
                  <a:ext uri="{FF2B5EF4-FFF2-40B4-BE49-F238E27FC236}">
                    <a16:creationId xmlns:a16="http://schemas.microsoft.com/office/drawing/2014/main" id="{5516F452-B8B8-FA69-DBDC-3BCEC00D264E}"/>
                  </a:ext>
                </a:extLst>
              </p:cNvPr>
              <p:cNvSpPr>
                <a:spLocks noChangeShapeType="1"/>
              </p:cNvSpPr>
              <p:nvPr/>
            </p:nvSpPr>
            <p:spPr bwMode="auto">
              <a:xfrm>
                <a:off x="5185" y="1557"/>
                <a:ext cx="454" cy="0"/>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2" name="Rectangle 430">
                <a:extLst>
                  <a:ext uri="{FF2B5EF4-FFF2-40B4-BE49-F238E27FC236}">
                    <a16:creationId xmlns:a16="http://schemas.microsoft.com/office/drawing/2014/main" id="{2E3D3433-DDA1-5116-08F1-D0B637BDC7C8}"/>
                  </a:ext>
                </a:extLst>
              </p:cNvPr>
              <p:cNvSpPr>
                <a:spLocks noChangeArrowheads="1"/>
              </p:cNvSpPr>
              <p:nvPr/>
            </p:nvSpPr>
            <p:spPr bwMode="auto">
              <a:xfrm>
                <a:off x="5201" y="1328"/>
                <a:ext cx="150"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5" name="Rectangle 433">
                <a:extLst>
                  <a:ext uri="{FF2B5EF4-FFF2-40B4-BE49-F238E27FC236}">
                    <a16:creationId xmlns:a16="http://schemas.microsoft.com/office/drawing/2014/main" id="{80F4C962-86B8-2DA6-60C0-6BA525A5E9B8}"/>
                  </a:ext>
                </a:extLst>
              </p:cNvPr>
              <p:cNvSpPr>
                <a:spLocks noChangeArrowheads="1"/>
              </p:cNvSpPr>
              <p:nvPr/>
            </p:nvSpPr>
            <p:spPr bwMode="auto">
              <a:xfrm>
                <a:off x="5201" y="1378"/>
                <a:ext cx="1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8" name="Rectangle 436">
                <a:extLst>
                  <a:ext uri="{FF2B5EF4-FFF2-40B4-BE49-F238E27FC236}">
                    <a16:creationId xmlns:a16="http://schemas.microsoft.com/office/drawing/2014/main" id="{474F61F8-9421-0845-B92B-51D87BC6301C}"/>
                  </a:ext>
                </a:extLst>
              </p:cNvPr>
              <p:cNvSpPr>
                <a:spLocks noChangeArrowheads="1"/>
              </p:cNvSpPr>
              <p:nvPr/>
            </p:nvSpPr>
            <p:spPr bwMode="auto">
              <a:xfrm>
                <a:off x="5201" y="1425"/>
                <a:ext cx="72"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1" name="Rectangle 439">
                <a:extLst>
                  <a:ext uri="{FF2B5EF4-FFF2-40B4-BE49-F238E27FC236}">
                    <a16:creationId xmlns:a16="http://schemas.microsoft.com/office/drawing/2014/main" id="{501C0EDC-083A-0FB5-2D3D-00DC2C05CF24}"/>
                  </a:ext>
                </a:extLst>
              </p:cNvPr>
              <p:cNvSpPr>
                <a:spLocks noChangeArrowheads="1"/>
              </p:cNvSpPr>
              <p:nvPr/>
            </p:nvSpPr>
            <p:spPr bwMode="auto">
              <a:xfrm>
                <a:off x="5201" y="1474"/>
                <a:ext cx="72"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4" name="Rectangle 442">
                <a:extLst>
                  <a:ext uri="{FF2B5EF4-FFF2-40B4-BE49-F238E27FC236}">
                    <a16:creationId xmlns:a16="http://schemas.microsoft.com/office/drawing/2014/main" id="{C7C2F117-61A0-C897-B49B-421080DB2C4A}"/>
                  </a:ext>
                </a:extLst>
              </p:cNvPr>
              <p:cNvSpPr>
                <a:spLocks noChangeArrowheads="1"/>
              </p:cNvSpPr>
              <p:nvPr/>
            </p:nvSpPr>
            <p:spPr bwMode="auto">
              <a:xfrm>
                <a:off x="5201" y="1571"/>
                <a:ext cx="34"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65" name="Rectangle 443">
                <a:extLst>
                  <a:ext uri="{FF2B5EF4-FFF2-40B4-BE49-F238E27FC236}">
                    <a16:creationId xmlns:a16="http://schemas.microsoft.com/office/drawing/2014/main" id="{BD073434-4B4C-60A9-BC15-608417F77101}"/>
                  </a:ext>
                </a:extLst>
              </p:cNvPr>
              <p:cNvSpPr>
                <a:spLocks noChangeArrowheads="1"/>
              </p:cNvSpPr>
              <p:nvPr/>
            </p:nvSpPr>
            <p:spPr bwMode="auto">
              <a:xfrm>
                <a:off x="5350" y="1571"/>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66" name="Line 444">
                <a:extLst>
                  <a:ext uri="{FF2B5EF4-FFF2-40B4-BE49-F238E27FC236}">
                    <a16:creationId xmlns:a16="http://schemas.microsoft.com/office/drawing/2014/main" id="{4A34AA72-0917-9A0F-5C6A-EBF321FDE0AE}"/>
                  </a:ext>
                </a:extLst>
              </p:cNvPr>
              <p:cNvSpPr>
                <a:spLocks noChangeShapeType="1"/>
              </p:cNvSpPr>
              <p:nvPr/>
            </p:nvSpPr>
            <p:spPr bwMode="auto">
              <a:xfrm flipH="1">
                <a:off x="5696" y="1584"/>
                <a:ext cx="77" cy="0"/>
              </a:xfrm>
              <a:prstGeom prst="line">
                <a:avLst/>
              </a:prstGeom>
              <a:noFill/>
              <a:ln w="6350"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7" name="Freeform 445">
                <a:extLst>
                  <a:ext uri="{FF2B5EF4-FFF2-40B4-BE49-F238E27FC236}">
                    <a16:creationId xmlns:a16="http://schemas.microsoft.com/office/drawing/2014/main" id="{989C16D0-ECB4-3C8C-38EE-22FE0C73BAFF}"/>
                  </a:ext>
                </a:extLst>
              </p:cNvPr>
              <p:cNvSpPr>
                <a:spLocks noEditPoints="1"/>
              </p:cNvSpPr>
              <p:nvPr/>
            </p:nvSpPr>
            <p:spPr bwMode="auto">
              <a:xfrm>
                <a:off x="5730" y="1569"/>
                <a:ext cx="14" cy="31"/>
              </a:xfrm>
              <a:custGeom>
                <a:avLst/>
                <a:gdLst>
                  <a:gd name="T0" fmla="*/ 0 w 14"/>
                  <a:gd name="T1" fmla="*/ 0 h 31"/>
                  <a:gd name="T2" fmla="*/ 0 w 14"/>
                  <a:gd name="T3" fmla="*/ 31 h 31"/>
                  <a:gd name="T4" fmla="*/ 14 w 14"/>
                  <a:gd name="T5" fmla="*/ 0 h 31"/>
                  <a:gd name="T6" fmla="*/ 14 w 14"/>
                  <a:gd name="T7" fmla="*/ 31 h 31"/>
                </a:gdLst>
                <a:ahLst/>
                <a:cxnLst>
                  <a:cxn ang="0">
                    <a:pos x="T0" y="T1"/>
                  </a:cxn>
                  <a:cxn ang="0">
                    <a:pos x="T2" y="T3"/>
                  </a:cxn>
                  <a:cxn ang="0">
                    <a:pos x="T4" y="T5"/>
                  </a:cxn>
                  <a:cxn ang="0">
                    <a:pos x="T6" y="T7"/>
                  </a:cxn>
                </a:cxnLst>
                <a:rect l="0" t="0" r="r" b="b"/>
                <a:pathLst>
                  <a:path w="14" h="31">
                    <a:moveTo>
                      <a:pt x="0" y="0"/>
                    </a:moveTo>
                    <a:lnTo>
                      <a:pt x="0" y="31"/>
                    </a:lnTo>
                    <a:moveTo>
                      <a:pt x="14" y="0"/>
                    </a:moveTo>
                    <a:lnTo>
                      <a:pt x="14" y="31"/>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8" name="Oval 446">
                <a:extLst>
                  <a:ext uri="{FF2B5EF4-FFF2-40B4-BE49-F238E27FC236}">
                    <a16:creationId xmlns:a16="http://schemas.microsoft.com/office/drawing/2014/main" id="{CD0847FF-1F82-6C3B-ADF5-F597FB89B941}"/>
                  </a:ext>
                </a:extLst>
              </p:cNvPr>
              <p:cNvSpPr>
                <a:spLocks noChangeArrowheads="1"/>
              </p:cNvSpPr>
              <p:nvPr/>
            </p:nvSpPr>
            <p:spPr bwMode="auto">
              <a:xfrm>
                <a:off x="5668" y="1569"/>
                <a:ext cx="28" cy="31"/>
              </a:xfrm>
              <a:prstGeom prst="ellipse">
                <a:avLst/>
              </a:pr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9" name="Freeform 447">
                <a:extLst>
                  <a:ext uri="{FF2B5EF4-FFF2-40B4-BE49-F238E27FC236}">
                    <a16:creationId xmlns:a16="http://schemas.microsoft.com/office/drawing/2014/main" id="{3A5A4129-1A85-AD58-D3D8-924767BB97DC}"/>
                  </a:ext>
                </a:extLst>
              </p:cNvPr>
              <p:cNvSpPr>
                <a:spLocks noEditPoints="1"/>
              </p:cNvSpPr>
              <p:nvPr/>
            </p:nvSpPr>
            <p:spPr bwMode="auto">
              <a:xfrm>
                <a:off x="5639" y="1569"/>
                <a:ext cx="29" cy="31"/>
              </a:xfrm>
              <a:custGeom>
                <a:avLst/>
                <a:gdLst>
                  <a:gd name="T0" fmla="*/ 29 w 29"/>
                  <a:gd name="T1" fmla="*/ 15 h 31"/>
                  <a:gd name="T2" fmla="*/ 0 w 29"/>
                  <a:gd name="T3" fmla="*/ 15 h 31"/>
                  <a:gd name="T4" fmla="*/ 29 w 29"/>
                  <a:gd name="T5" fmla="*/ 15 h 31"/>
                  <a:gd name="T6" fmla="*/ 0 w 29"/>
                  <a:gd name="T7" fmla="*/ 31 h 31"/>
                  <a:gd name="T8" fmla="*/ 29 w 29"/>
                  <a:gd name="T9" fmla="*/ 15 h 31"/>
                  <a:gd name="T10" fmla="*/ 0 w 29"/>
                  <a:gd name="T11" fmla="*/ 0 h 31"/>
                </a:gdLst>
                <a:ahLst/>
                <a:cxnLst>
                  <a:cxn ang="0">
                    <a:pos x="T0" y="T1"/>
                  </a:cxn>
                  <a:cxn ang="0">
                    <a:pos x="T2" y="T3"/>
                  </a:cxn>
                  <a:cxn ang="0">
                    <a:pos x="T4" y="T5"/>
                  </a:cxn>
                  <a:cxn ang="0">
                    <a:pos x="T6" y="T7"/>
                  </a:cxn>
                  <a:cxn ang="0">
                    <a:pos x="T8" y="T9"/>
                  </a:cxn>
                  <a:cxn ang="0">
                    <a:pos x="T10" y="T11"/>
                  </a:cxn>
                </a:cxnLst>
                <a:rect l="0" t="0" r="r" b="b"/>
                <a:pathLst>
                  <a:path w="29" h="31">
                    <a:moveTo>
                      <a:pt x="29" y="15"/>
                    </a:moveTo>
                    <a:lnTo>
                      <a:pt x="0" y="15"/>
                    </a:lnTo>
                    <a:moveTo>
                      <a:pt x="29" y="15"/>
                    </a:moveTo>
                    <a:lnTo>
                      <a:pt x="0" y="31"/>
                    </a:lnTo>
                    <a:moveTo>
                      <a:pt x="29" y="15"/>
                    </a:moveTo>
                    <a:lnTo>
                      <a:pt x="0"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0" name="Line 448">
                <a:extLst>
                  <a:ext uri="{FF2B5EF4-FFF2-40B4-BE49-F238E27FC236}">
                    <a16:creationId xmlns:a16="http://schemas.microsoft.com/office/drawing/2014/main" id="{D2D6A492-7FFE-F289-C01C-B7635A6511B5}"/>
                  </a:ext>
                </a:extLst>
              </p:cNvPr>
              <p:cNvSpPr>
                <a:spLocks noChangeShapeType="1"/>
              </p:cNvSpPr>
              <p:nvPr/>
            </p:nvSpPr>
            <p:spPr bwMode="auto">
              <a:xfrm flipH="1">
                <a:off x="5696" y="1397"/>
                <a:ext cx="77" cy="0"/>
              </a:xfrm>
              <a:prstGeom prst="line">
                <a:avLst/>
              </a:prstGeom>
              <a:noFill/>
              <a:ln w="6350"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1" name="Freeform 449">
                <a:extLst>
                  <a:ext uri="{FF2B5EF4-FFF2-40B4-BE49-F238E27FC236}">
                    <a16:creationId xmlns:a16="http://schemas.microsoft.com/office/drawing/2014/main" id="{84AA4ECD-AC31-85E3-1FF9-394279EE0F68}"/>
                  </a:ext>
                </a:extLst>
              </p:cNvPr>
              <p:cNvSpPr>
                <a:spLocks noEditPoints="1"/>
              </p:cNvSpPr>
              <p:nvPr/>
            </p:nvSpPr>
            <p:spPr bwMode="auto">
              <a:xfrm>
                <a:off x="5730" y="1382"/>
                <a:ext cx="14" cy="31"/>
              </a:xfrm>
              <a:custGeom>
                <a:avLst/>
                <a:gdLst>
                  <a:gd name="T0" fmla="*/ 0 w 14"/>
                  <a:gd name="T1" fmla="*/ 0 h 31"/>
                  <a:gd name="T2" fmla="*/ 0 w 14"/>
                  <a:gd name="T3" fmla="*/ 31 h 31"/>
                  <a:gd name="T4" fmla="*/ 14 w 14"/>
                  <a:gd name="T5" fmla="*/ 0 h 31"/>
                  <a:gd name="T6" fmla="*/ 14 w 14"/>
                  <a:gd name="T7" fmla="*/ 31 h 31"/>
                </a:gdLst>
                <a:ahLst/>
                <a:cxnLst>
                  <a:cxn ang="0">
                    <a:pos x="T0" y="T1"/>
                  </a:cxn>
                  <a:cxn ang="0">
                    <a:pos x="T2" y="T3"/>
                  </a:cxn>
                  <a:cxn ang="0">
                    <a:pos x="T4" y="T5"/>
                  </a:cxn>
                  <a:cxn ang="0">
                    <a:pos x="T6" y="T7"/>
                  </a:cxn>
                </a:cxnLst>
                <a:rect l="0" t="0" r="r" b="b"/>
                <a:pathLst>
                  <a:path w="14" h="31">
                    <a:moveTo>
                      <a:pt x="0" y="0"/>
                    </a:moveTo>
                    <a:lnTo>
                      <a:pt x="0" y="31"/>
                    </a:lnTo>
                    <a:moveTo>
                      <a:pt x="14" y="0"/>
                    </a:moveTo>
                    <a:lnTo>
                      <a:pt x="14" y="31"/>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2" name="Oval 450">
                <a:extLst>
                  <a:ext uri="{FF2B5EF4-FFF2-40B4-BE49-F238E27FC236}">
                    <a16:creationId xmlns:a16="http://schemas.microsoft.com/office/drawing/2014/main" id="{13F96B2B-1640-B66A-E4FD-CDBB6AE867FD}"/>
                  </a:ext>
                </a:extLst>
              </p:cNvPr>
              <p:cNvSpPr>
                <a:spLocks noChangeArrowheads="1"/>
              </p:cNvSpPr>
              <p:nvPr/>
            </p:nvSpPr>
            <p:spPr bwMode="auto">
              <a:xfrm>
                <a:off x="5668" y="1382"/>
                <a:ext cx="28" cy="31"/>
              </a:xfrm>
              <a:prstGeom prst="ellipse">
                <a:avLst/>
              </a:pr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3" name="Freeform 451">
                <a:extLst>
                  <a:ext uri="{FF2B5EF4-FFF2-40B4-BE49-F238E27FC236}">
                    <a16:creationId xmlns:a16="http://schemas.microsoft.com/office/drawing/2014/main" id="{443BDC68-3822-F5AC-DE1B-4961269AA85D}"/>
                  </a:ext>
                </a:extLst>
              </p:cNvPr>
              <p:cNvSpPr>
                <a:spLocks noEditPoints="1"/>
              </p:cNvSpPr>
              <p:nvPr/>
            </p:nvSpPr>
            <p:spPr bwMode="auto">
              <a:xfrm>
                <a:off x="5639" y="1382"/>
                <a:ext cx="29" cy="31"/>
              </a:xfrm>
              <a:custGeom>
                <a:avLst/>
                <a:gdLst>
                  <a:gd name="T0" fmla="*/ 29 w 29"/>
                  <a:gd name="T1" fmla="*/ 15 h 31"/>
                  <a:gd name="T2" fmla="*/ 0 w 29"/>
                  <a:gd name="T3" fmla="*/ 15 h 31"/>
                  <a:gd name="T4" fmla="*/ 29 w 29"/>
                  <a:gd name="T5" fmla="*/ 15 h 31"/>
                  <a:gd name="T6" fmla="*/ 0 w 29"/>
                  <a:gd name="T7" fmla="*/ 31 h 31"/>
                  <a:gd name="T8" fmla="*/ 29 w 29"/>
                  <a:gd name="T9" fmla="*/ 15 h 31"/>
                  <a:gd name="T10" fmla="*/ 0 w 29"/>
                  <a:gd name="T11" fmla="*/ 0 h 31"/>
                </a:gdLst>
                <a:ahLst/>
                <a:cxnLst>
                  <a:cxn ang="0">
                    <a:pos x="T0" y="T1"/>
                  </a:cxn>
                  <a:cxn ang="0">
                    <a:pos x="T2" y="T3"/>
                  </a:cxn>
                  <a:cxn ang="0">
                    <a:pos x="T4" y="T5"/>
                  </a:cxn>
                  <a:cxn ang="0">
                    <a:pos x="T6" y="T7"/>
                  </a:cxn>
                  <a:cxn ang="0">
                    <a:pos x="T8" y="T9"/>
                  </a:cxn>
                  <a:cxn ang="0">
                    <a:pos x="T10" y="T11"/>
                  </a:cxn>
                </a:cxnLst>
                <a:rect l="0" t="0" r="r" b="b"/>
                <a:pathLst>
                  <a:path w="29" h="31">
                    <a:moveTo>
                      <a:pt x="29" y="15"/>
                    </a:moveTo>
                    <a:lnTo>
                      <a:pt x="0" y="15"/>
                    </a:lnTo>
                    <a:moveTo>
                      <a:pt x="29" y="15"/>
                    </a:moveTo>
                    <a:lnTo>
                      <a:pt x="0" y="31"/>
                    </a:lnTo>
                    <a:moveTo>
                      <a:pt x="29" y="15"/>
                    </a:moveTo>
                    <a:lnTo>
                      <a:pt x="0"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4" name="Rectangle 452">
                <a:extLst>
                  <a:ext uri="{FF2B5EF4-FFF2-40B4-BE49-F238E27FC236}">
                    <a16:creationId xmlns:a16="http://schemas.microsoft.com/office/drawing/2014/main" id="{FA5DD9F4-D2FB-9734-89AE-93C3E38738D7}"/>
                  </a:ext>
                </a:extLst>
              </p:cNvPr>
              <p:cNvSpPr>
                <a:spLocks noChangeArrowheads="1"/>
              </p:cNvSpPr>
              <p:nvPr/>
            </p:nvSpPr>
            <p:spPr bwMode="auto">
              <a:xfrm>
                <a:off x="4680" y="1286"/>
                <a:ext cx="493" cy="81"/>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5" name="Rectangle 453">
                <a:extLst>
                  <a:ext uri="{FF2B5EF4-FFF2-40B4-BE49-F238E27FC236}">
                    <a16:creationId xmlns:a16="http://schemas.microsoft.com/office/drawing/2014/main" id="{91C13161-1893-42FF-F9C2-BDEE4D7D1CD1}"/>
                  </a:ext>
                </a:extLst>
              </p:cNvPr>
              <p:cNvSpPr>
                <a:spLocks noChangeArrowheads="1"/>
              </p:cNvSpPr>
              <p:nvPr/>
            </p:nvSpPr>
            <p:spPr bwMode="auto">
              <a:xfrm>
                <a:off x="4680" y="1286"/>
                <a:ext cx="493" cy="81"/>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6" name="Rectangle 454">
                <a:extLst>
                  <a:ext uri="{FF2B5EF4-FFF2-40B4-BE49-F238E27FC236}">
                    <a16:creationId xmlns:a16="http://schemas.microsoft.com/office/drawing/2014/main" id="{43410A29-4E47-CC89-F76F-8FEFB40F2BC4}"/>
                  </a:ext>
                </a:extLst>
              </p:cNvPr>
              <p:cNvSpPr>
                <a:spLocks noChangeArrowheads="1"/>
              </p:cNvSpPr>
              <p:nvPr/>
            </p:nvSpPr>
            <p:spPr bwMode="auto">
              <a:xfrm>
                <a:off x="4861" y="1302"/>
                <a:ext cx="154" cy="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LBD2020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8" name="Rectangle 456">
                <a:extLst>
                  <a:ext uri="{FF2B5EF4-FFF2-40B4-BE49-F238E27FC236}">
                    <a16:creationId xmlns:a16="http://schemas.microsoft.com/office/drawing/2014/main" id="{A2974C40-174E-3846-5AB6-18803349BF9A}"/>
                  </a:ext>
                </a:extLst>
              </p:cNvPr>
              <p:cNvSpPr>
                <a:spLocks noChangeArrowheads="1"/>
              </p:cNvSpPr>
              <p:nvPr/>
            </p:nvSpPr>
            <p:spPr bwMode="auto">
              <a:xfrm>
                <a:off x="4680" y="1367"/>
                <a:ext cx="493" cy="568"/>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9" name="Line 457">
                <a:extLst>
                  <a:ext uri="{FF2B5EF4-FFF2-40B4-BE49-F238E27FC236}">
                    <a16:creationId xmlns:a16="http://schemas.microsoft.com/office/drawing/2014/main" id="{DD92372C-BF26-28D0-0CE1-0422D1101885}"/>
                  </a:ext>
                </a:extLst>
              </p:cNvPr>
              <p:cNvSpPr>
                <a:spLocks noChangeShapeType="1"/>
              </p:cNvSpPr>
              <p:nvPr/>
            </p:nvSpPr>
            <p:spPr bwMode="auto">
              <a:xfrm flipV="1">
                <a:off x="4829" y="1367"/>
                <a:ext cx="0" cy="568"/>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0" name="Line 458">
                <a:extLst>
                  <a:ext uri="{FF2B5EF4-FFF2-40B4-BE49-F238E27FC236}">
                    <a16:creationId xmlns:a16="http://schemas.microsoft.com/office/drawing/2014/main" id="{DEF73F5C-8BF5-6BDA-67BC-019EE2FD4CBC}"/>
                  </a:ext>
                </a:extLst>
              </p:cNvPr>
              <p:cNvSpPr>
                <a:spLocks noChangeShapeType="1"/>
              </p:cNvSpPr>
              <p:nvPr/>
            </p:nvSpPr>
            <p:spPr bwMode="auto">
              <a:xfrm>
                <a:off x="4680" y="1496"/>
                <a:ext cx="493" cy="0"/>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1" name="Rectangle 459">
                <a:extLst>
                  <a:ext uri="{FF2B5EF4-FFF2-40B4-BE49-F238E27FC236}">
                    <a16:creationId xmlns:a16="http://schemas.microsoft.com/office/drawing/2014/main" id="{37732C3E-1C3F-EB0C-C20F-9276F4804872}"/>
                  </a:ext>
                </a:extLst>
              </p:cNvPr>
              <p:cNvSpPr>
                <a:spLocks noChangeArrowheads="1"/>
              </p:cNvSpPr>
              <p:nvPr/>
            </p:nvSpPr>
            <p:spPr bwMode="auto">
              <a:xfrm>
                <a:off x="4696" y="1383"/>
                <a:ext cx="1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82" name="Rectangle 460">
                <a:extLst>
                  <a:ext uri="{FF2B5EF4-FFF2-40B4-BE49-F238E27FC236}">
                    <a16:creationId xmlns:a16="http://schemas.microsoft.com/office/drawing/2014/main" id="{FA869CE3-A866-5520-A574-3585B10648CB}"/>
                  </a:ext>
                </a:extLst>
              </p:cNvPr>
              <p:cNvSpPr>
                <a:spLocks noChangeArrowheads="1"/>
              </p:cNvSpPr>
              <p:nvPr/>
            </p:nvSpPr>
            <p:spPr bwMode="auto">
              <a:xfrm>
                <a:off x="4845" y="1383"/>
                <a:ext cx="0"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84" name="Rectangle 462">
                <a:extLst>
                  <a:ext uri="{FF2B5EF4-FFF2-40B4-BE49-F238E27FC236}">
                    <a16:creationId xmlns:a16="http://schemas.microsoft.com/office/drawing/2014/main" id="{DB5B91BA-8EAC-1F77-8092-3FFF01867119}"/>
                  </a:ext>
                </a:extLst>
              </p:cNvPr>
              <p:cNvSpPr>
                <a:spLocks noChangeArrowheads="1"/>
              </p:cNvSpPr>
              <p:nvPr/>
            </p:nvSpPr>
            <p:spPr bwMode="auto">
              <a:xfrm>
                <a:off x="4696" y="1430"/>
                <a:ext cx="72"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85" name="Rectangle 463">
                <a:extLst>
                  <a:ext uri="{FF2B5EF4-FFF2-40B4-BE49-F238E27FC236}">
                    <a16:creationId xmlns:a16="http://schemas.microsoft.com/office/drawing/2014/main" id="{2E676CA3-31A9-6E7E-90A9-32543BD58CFF}"/>
                  </a:ext>
                </a:extLst>
              </p:cNvPr>
              <p:cNvSpPr>
                <a:spLocks noChangeArrowheads="1"/>
              </p:cNvSpPr>
              <p:nvPr/>
            </p:nvSpPr>
            <p:spPr bwMode="auto">
              <a:xfrm>
                <a:off x="4845" y="1430"/>
                <a:ext cx="0" cy="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87" name="Rectangle 465">
                <a:extLst>
                  <a:ext uri="{FF2B5EF4-FFF2-40B4-BE49-F238E27FC236}">
                    <a16:creationId xmlns:a16="http://schemas.microsoft.com/office/drawing/2014/main" id="{BC05C161-DF95-D138-82B0-55F639F493BE}"/>
                  </a:ext>
                </a:extLst>
              </p:cNvPr>
              <p:cNvSpPr>
                <a:spLocks noChangeArrowheads="1"/>
              </p:cNvSpPr>
              <p:nvPr/>
            </p:nvSpPr>
            <p:spPr bwMode="auto">
              <a:xfrm>
                <a:off x="4696" y="1529"/>
                <a:ext cx="74"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FK1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88" name="Rectangle 466">
                <a:extLst>
                  <a:ext uri="{FF2B5EF4-FFF2-40B4-BE49-F238E27FC236}">
                    <a16:creationId xmlns:a16="http://schemas.microsoft.com/office/drawing/2014/main" id="{AD04571B-FDEC-D12B-AE41-13B739E0707A}"/>
                  </a:ext>
                </a:extLst>
              </p:cNvPr>
              <p:cNvSpPr>
                <a:spLocks noChangeArrowheads="1"/>
              </p:cNvSpPr>
              <p:nvPr/>
            </p:nvSpPr>
            <p:spPr bwMode="auto">
              <a:xfrm>
                <a:off x="4845" y="1529"/>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89" name="Rectangle 467">
                <a:extLst>
                  <a:ext uri="{FF2B5EF4-FFF2-40B4-BE49-F238E27FC236}">
                    <a16:creationId xmlns:a16="http://schemas.microsoft.com/office/drawing/2014/main" id="{E04AA982-D03F-4686-4251-A1A1CD8F8175}"/>
                  </a:ext>
                </a:extLst>
              </p:cNvPr>
              <p:cNvSpPr>
                <a:spLocks noChangeArrowheads="1"/>
              </p:cNvSpPr>
              <p:nvPr/>
            </p:nvSpPr>
            <p:spPr bwMode="auto">
              <a:xfrm>
                <a:off x="4696" y="1576"/>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91" name="Rectangle 469">
                <a:extLst>
                  <a:ext uri="{FF2B5EF4-FFF2-40B4-BE49-F238E27FC236}">
                    <a16:creationId xmlns:a16="http://schemas.microsoft.com/office/drawing/2014/main" id="{2823A4EB-FFDE-F040-0675-18A5103E350F}"/>
                  </a:ext>
                </a:extLst>
              </p:cNvPr>
              <p:cNvSpPr>
                <a:spLocks noChangeArrowheads="1"/>
              </p:cNvSpPr>
              <p:nvPr/>
            </p:nvSpPr>
            <p:spPr bwMode="auto">
              <a:xfrm>
                <a:off x="4696" y="1626"/>
                <a:ext cx="91"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FK2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93" name="Rectangle 471">
                <a:extLst>
                  <a:ext uri="{FF2B5EF4-FFF2-40B4-BE49-F238E27FC236}">
                    <a16:creationId xmlns:a16="http://schemas.microsoft.com/office/drawing/2014/main" id="{8B94191C-966A-295D-D3BC-3B48729649ED}"/>
                  </a:ext>
                </a:extLst>
              </p:cNvPr>
              <p:cNvSpPr>
                <a:spLocks noChangeArrowheads="1"/>
              </p:cNvSpPr>
              <p:nvPr/>
            </p:nvSpPr>
            <p:spPr bwMode="auto">
              <a:xfrm>
                <a:off x="4696" y="1675"/>
                <a:ext cx="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95" name="Rectangle 473">
                <a:extLst>
                  <a:ext uri="{FF2B5EF4-FFF2-40B4-BE49-F238E27FC236}">
                    <a16:creationId xmlns:a16="http://schemas.microsoft.com/office/drawing/2014/main" id="{2B83A9DE-C738-3C56-EE51-3327AE43D280}"/>
                  </a:ext>
                </a:extLst>
              </p:cNvPr>
              <p:cNvSpPr>
                <a:spLocks noChangeArrowheads="1"/>
              </p:cNvSpPr>
              <p:nvPr/>
            </p:nvSpPr>
            <p:spPr bwMode="auto">
              <a:xfrm>
                <a:off x="4696" y="1722"/>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97" name="Rectangle 475">
                <a:extLst>
                  <a:ext uri="{FF2B5EF4-FFF2-40B4-BE49-F238E27FC236}">
                    <a16:creationId xmlns:a16="http://schemas.microsoft.com/office/drawing/2014/main" id="{F49C3AC1-9159-D46F-195C-600B58D76E8E}"/>
                  </a:ext>
                </a:extLst>
              </p:cNvPr>
              <p:cNvSpPr>
                <a:spLocks noChangeArrowheads="1"/>
              </p:cNvSpPr>
              <p:nvPr/>
            </p:nvSpPr>
            <p:spPr bwMode="auto">
              <a:xfrm>
                <a:off x="4696" y="1772"/>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99" name="Rectangle 477">
                <a:extLst>
                  <a:ext uri="{FF2B5EF4-FFF2-40B4-BE49-F238E27FC236}">
                    <a16:creationId xmlns:a16="http://schemas.microsoft.com/office/drawing/2014/main" id="{EAC60F18-4645-823B-60B4-1217A27A77D7}"/>
                  </a:ext>
                </a:extLst>
              </p:cNvPr>
              <p:cNvSpPr>
                <a:spLocks noChangeArrowheads="1"/>
              </p:cNvSpPr>
              <p:nvPr/>
            </p:nvSpPr>
            <p:spPr bwMode="auto">
              <a:xfrm>
                <a:off x="4696" y="1821"/>
                <a:ext cx="26" cy="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1" name="Rectangle 479">
                <a:extLst>
                  <a:ext uri="{FF2B5EF4-FFF2-40B4-BE49-F238E27FC236}">
                    <a16:creationId xmlns:a16="http://schemas.microsoft.com/office/drawing/2014/main" id="{09682CC3-241A-57EE-A392-421A5636F399}"/>
                  </a:ext>
                </a:extLst>
              </p:cNvPr>
              <p:cNvSpPr>
                <a:spLocks noChangeArrowheads="1"/>
              </p:cNvSpPr>
              <p:nvPr/>
            </p:nvSpPr>
            <p:spPr bwMode="auto">
              <a:xfrm>
                <a:off x="4696" y="1868"/>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3" name="Rectangle 481">
                <a:extLst>
                  <a:ext uri="{FF2B5EF4-FFF2-40B4-BE49-F238E27FC236}">
                    <a16:creationId xmlns:a16="http://schemas.microsoft.com/office/drawing/2014/main" id="{3A55527B-89FA-785B-A656-041AF9B6C6AD}"/>
                  </a:ext>
                </a:extLst>
              </p:cNvPr>
              <p:cNvSpPr>
                <a:spLocks noChangeArrowheads="1"/>
              </p:cNvSpPr>
              <p:nvPr/>
            </p:nvSpPr>
            <p:spPr bwMode="auto">
              <a:xfrm>
                <a:off x="4918" y="2042"/>
                <a:ext cx="374" cy="81"/>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Rectangle 482">
                <a:extLst>
                  <a:ext uri="{FF2B5EF4-FFF2-40B4-BE49-F238E27FC236}">
                    <a16:creationId xmlns:a16="http://schemas.microsoft.com/office/drawing/2014/main" id="{C569912D-119E-0443-D8BF-F8337F6AD732}"/>
                  </a:ext>
                </a:extLst>
              </p:cNvPr>
              <p:cNvSpPr>
                <a:spLocks noChangeArrowheads="1"/>
              </p:cNvSpPr>
              <p:nvPr/>
            </p:nvSpPr>
            <p:spPr bwMode="auto">
              <a:xfrm>
                <a:off x="4918" y="2042"/>
                <a:ext cx="374" cy="81"/>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5" name="Rectangle 483">
                <a:extLst>
                  <a:ext uri="{FF2B5EF4-FFF2-40B4-BE49-F238E27FC236}">
                    <a16:creationId xmlns:a16="http://schemas.microsoft.com/office/drawing/2014/main" id="{142D54C3-4A33-75EA-BC76-070408213158}"/>
                  </a:ext>
                </a:extLst>
              </p:cNvPr>
              <p:cNvSpPr>
                <a:spLocks noChangeArrowheads="1"/>
              </p:cNvSpPr>
              <p:nvPr/>
            </p:nvSpPr>
            <p:spPr bwMode="auto">
              <a:xfrm>
                <a:off x="4954" y="2056"/>
                <a:ext cx="288" cy="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dirty="0">
                    <a:ln>
                      <a:noFill/>
                    </a:ln>
                    <a:solidFill>
                      <a:srgbClr val="000000"/>
                    </a:solidFill>
                    <a:effectLst/>
                    <a:latin typeface="Calibri" panose="020F0502020204030204" pitchFamily="34" charset="0"/>
                  </a:rPr>
                  <a:t>EIN </a:t>
                </a:r>
                <a:r>
                  <a:rPr kumimoji="0" lang="en-US" altLang="en-US" sz="500" b="0" i="0" u="none" strike="noStrike" cap="none" normalizeH="0" baseline="0" dirty="0" err="1">
                    <a:ln>
                      <a:noFill/>
                    </a:ln>
                    <a:solidFill>
                      <a:srgbClr val="000000"/>
                    </a:solidFill>
                    <a:effectLst/>
                    <a:latin typeface="Calibri" panose="020F0502020204030204" pitchFamily="34" charset="0"/>
                  </a:rPr>
                  <a:t>UNIT_Sample</a:t>
                </a:r>
                <a:r>
                  <a:rPr kumimoji="0" lang="en-US" altLang="en-US" sz="500" b="0" i="0" u="none" strike="noStrike" cap="none" normalizeH="0" baseline="0" dirty="0">
                    <a:ln>
                      <a:noFill/>
                    </a:ln>
                    <a:solidFill>
                      <a:srgbClr val="000000"/>
                    </a:solidFill>
                    <a:effectLst/>
                    <a:latin typeface="Calibri" panose="020F0502020204030204" pitchFamily="34" charset="0"/>
                  </a:rPr>
                  <a:t> Info</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06" name="Rectangle 484">
                <a:extLst>
                  <a:ext uri="{FF2B5EF4-FFF2-40B4-BE49-F238E27FC236}">
                    <a16:creationId xmlns:a16="http://schemas.microsoft.com/office/drawing/2014/main" id="{8B25E7CB-502B-2CAE-9483-E6C948DAB10D}"/>
                  </a:ext>
                </a:extLst>
              </p:cNvPr>
              <p:cNvSpPr>
                <a:spLocks noChangeArrowheads="1"/>
              </p:cNvSpPr>
              <p:nvPr/>
            </p:nvSpPr>
            <p:spPr bwMode="auto">
              <a:xfrm>
                <a:off x="4918" y="2123"/>
                <a:ext cx="374" cy="276"/>
              </a:xfrm>
              <a:prstGeom prst="rect">
                <a:avLst/>
              </a:prstGeom>
              <a:solidFill>
                <a:srgbClr val="B7DD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Rectangle 485">
                <a:extLst>
                  <a:ext uri="{FF2B5EF4-FFF2-40B4-BE49-F238E27FC236}">
                    <a16:creationId xmlns:a16="http://schemas.microsoft.com/office/drawing/2014/main" id="{6E51BB07-4D99-5A1B-3EEA-3C0F7214A476}"/>
                  </a:ext>
                </a:extLst>
              </p:cNvPr>
              <p:cNvSpPr>
                <a:spLocks noChangeArrowheads="1"/>
              </p:cNvSpPr>
              <p:nvPr/>
            </p:nvSpPr>
            <p:spPr bwMode="auto">
              <a:xfrm>
                <a:off x="4918" y="2123"/>
                <a:ext cx="374" cy="276"/>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8" name="Line 486">
                <a:extLst>
                  <a:ext uri="{FF2B5EF4-FFF2-40B4-BE49-F238E27FC236}">
                    <a16:creationId xmlns:a16="http://schemas.microsoft.com/office/drawing/2014/main" id="{61AA405F-DCA7-94D3-86C3-423A5FE981E7}"/>
                  </a:ext>
                </a:extLst>
              </p:cNvPr>
              <p:cNvSpPr>
                <a:spLocks noChangeShapeType="1"/>
              </p:cNvSpPr>
              <p:nvPr/>
            </p:nvSpPr>
            <p:spPr bwMode="auto">
              <a:xfrm flipV="1">
                <a:off x="5067" y="2123"/>
                <a:ext cx="0" cy="276"/>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9" name="Line 487">
                <a:extLst>
                  <a:ext uri="{FF2B5EF4-FFF2-40B4-BE49-F238E27FC236}">
                    <a16:creationId xmlns:a16="http://schemas.microsoft.com/office/drawing/2014/main" id="{163D9147-40AB-D8D0-2FE3-8F417E9B2176}"/>
                  </a:ext>
                </a:extLst>
              </p:cNvPr>
              <p:cNvSpPr>
                <a:spLocks noChangeShapeType="1"/>
              </p:cNvSpPr>
              <p:nvPr/>
            </p:nvSpPr>
            <p:spPr bwMode="auto">
              <a:xfrm>
                <a:off x="4918" y="2261"/>
                <a:ext cx="374" cy="0"/>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0" name="Rectangle 488">
                <a:extLst>
                  <a:ext uri="{FF2B5EF4-FFF2-40B4-BE49-F238E27FC236}">
                    <a16:creationId xmlns:a16="http://schemas.microsoft.com/office/drawing/2014/main" id="{0863EA3C-AE41-027D-3451-7F6D8ED3A212}"/>
                  </a:ext>
                </a:extLst>
              </p:cNvPr>
              <p:cNvSpPr>
                <a:spLocks noChangeArrowheads="1"/>
              </p:cNvSpPr>
              <p:nvPr/>
            </p:nvSpPr>
            <p:spPr bwMode="auto">
              <a:xfrm>
                <a:off x="4934" y="2139"/>
                <a:ext cx="126" cy="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3" name="Rectangle 491">
                <a:extLst>
                  <a:ext uri="{FF2B5EF4-FFF2-40B4-BE49-F238E27FC236}">
                    <a16:creationId xmlns:a16="http://schemas.microsoft.com/office/drawing/2014/main" id="{54DDF711-28E4-C974-0C32-C6E4EB144DC7}"/>
                  </a:ext>
                </a:extLst>
              </p:cNvPr>
              <p:cNvSpPr>
                <a:spLocks noChangeArrowheads="1"/>
              </p:cNvSpPr>
              <p:nvPr/>
            </p:nvSpPr>
            <p:spPr bwMode="auto">
              <a:xfrm>
                <a:off x="4934" y="2186"/>
                <a:ext cx="150"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dirty="0">
                    <a:ln>
                      <a:noFill/>
                    </a:ln>
                    <a:solidFill>
                      <a:srgbClr val="000000"/>
                    </a:solidFill>
                    <a:effectLst/>
                    <a:latin typeface="Calibri" panose="020F0502020204030204" pitchFamily="34" charset="0"/>
                  </a:rPr>
                  <a:t>PK,FK2</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16" name="Rectangle 494">
                <a:extLst>
                  <a:ext uri="{FF2B5EF4-FFF2-40B4-BE49-F238E27FC236}">
                    <a16:creationId xmlns:a16="http://schemas.microsoft.com/office/drawing/2014/main" id="{0B96E2EA-C2DA-5FC2-1EA8-B59F46FA67E9}"/>
                  </a:ext>
                </a:extLst>
              </p:cNvPr>
              <p:cNvSpPr>
                <a:spLocks noChangeArrowheads="1"/>
              </p:cNvSpPr>
              <p:nvPr/>
            </p:nvSpPr>
            <p:spPr bwMode="auto">
              <a:xfrm>
                <a:off x="4934" y="2283"/>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7" name="Rectangle 495">
                <a:extLst>
                  <a:ext uri="{FF2B5EF4-FFF2-40B4-BE49-F238E27FC236}">
                    <a16:creationId xmlns:a16="http://schemas.microsoft.com/office/drawing/2014/main" id="{B3D33508-6D00-FB6C-99B3-F89489212F0B}"/>
                  </a:ext>
                </a:extLst>
              </p:cNvPr>
              <p:cNvSpPr>
                <a:spLocks noChangeArrowheads="1"/>
              </p:cNvSpPr>
              <p:nvPr/>
            </p:nvSpPr>
            <p:spPr bwMode="auto">
              <a:xfrm>
                <a:off x="5083" y="2283"/>
                <a:ext cx="57"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8" name="Rectangle 496">
                <a:extLst>
                  <a:ext uri="{FF2B5EF4-FFF2-40B4-BE49-F238E27FC236}">
                    <a16:creationId xmlns:a16="http://schemas.microsoft.com/office/drawing/2014/main" id="{9CAC4318-68BC-8457-D745-F76C2346A460}"/>
                  </a:ext>
                </a:extLst>
              </p:cNvPr>
              <p:cNvSpPr>
                <a:spLocks noChangeArrowheads="1"/>
              </p:cNvSpPr>
              <p:nvPr/>
            </p:nvSpPr>
            <p:spPr bwMode="auto">
              <a:xfrm>
                <a:off x="4934" y="2332"/>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0" name="Rectangle 498">
                <a:extLst>
                  <a:ext uri="{FF2B5EF4-FFF2-40B4-BE49-F238E27FC236}">
                    <a16:creationId xmlns:a16="http://schemas.microsoft.com/office/drawing/2014/main" id="{A18B8A35-3F5B-BBE8-A922-95133C1F7254}"/>
                  </a:ext>
                </a:extLst>
              </p:cNvPr>
              <p:cNvSpPr>
                <a:spLocks noChangeArrowheads="1"/>
              </p:cNvSpPr>
              <p:nvPr/>
            </p:nvSpPr>
            <p:spPr bwMode="auto">
              <a:xfrm>
                <a:off x="5220" y="3318"/>
                <a:ext cx="393" cy="81"/>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 name="Rectangle 499">
                <a:extLst>
                  <a:ext uri="{FF2B5EF4-FFF2-40B4-BE49-F238E27FC236}">
                    <a16:creationId xmlns:a16="http://schemas.microsoft.com/office/drawing/2014/main" id="{91A0927D-BC00-8D01-92B5-2E22FEF2BF89}"/>
                  </a:ext>
                </a:extLst>
              </p:cNvPr>
              <p:cNvSpPr>
                <a:spLocks noChangeArrowheads="1"/>
              </p:cNvSpPr>
              <p:nvPr/>
            </p:nvSpPr>
            <p:spPr bwMode="auto">
              <a:xfrm>
                <a:off x="5220" y="3318"/>
                <a:ext cx="393" cy="81"/>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2" name="Rectangle 500">
                <a:extLst>
                  <a:ext uri="{FF2B5EF4-FFF2-40B4-BE49-F238E27FC236}">
                    <a16:creationId xmlns:a16="http://schemas.microsoft.com/office/drawing/2014/main" id="{068662F9-F85F-9EB8-F79C-6E124552F381}"/>
                  </a:ext>
                </a:extLst>
              </p:cNvPr>
              <p:cNvSpPr>
                <a:spLocks noChangeArrowheads="1"/>
              </p:cNvSpPr>
              <p:nvPr/>
            </p:nvSpPr>
            <p:spPr bwMode="auto">
              <a:xfrm>
                <a:off x="5240" y="3334"/>
                <a:ext cx="345" cy="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dirty="0">
                    <a:ln>
                      <a:noFill/>
                    </a:ln>
                    <a:solidFill>
                      <a:srgbClr val="000000"/>
                    </a:solidFill>
                    <a:effectLst/>
                    <a:latin typeface="Calibri" panose="020F0502020204030204" pitchFamily="34" charset="0"/>
                  </a:rPr>
                  <a:t>EEIN Unit IRS Income Data</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23" name="Rectangle 501">
                <a:extLst>
                  <a:ext uri="{FF2B5EF4-FFF2-40B4-BE49-F238E27FC236}">
                    <a16:creationId xmlns:a16="http://schemas.microsoft.com/office/drawing/2014/main" id="{CC6C911B-89A8-B9DA-6F0B-A8EB4E11156D}"/>
                  </a:ext>
                </a:extLst>
              </p:cNvPr>
              <p:cNvSpPr>
                <a:spLocks noChangeArrowheads="1"/>
              </p:cNvSpPr>
              <p:nvPr/>
            </p:nvSpPr>
            <p:spPr bwMode="auto">
              <a:xfrm>
                <a:off x="5220" y="3399"/>
                <a:ext cx="393" cy="276"/>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4" name="Rectangle 502">
                <a:extLst>
                  <a:ext uri="{FF2B5EF4-FFF2-40B4-BE49-F238E27FC236}">
                    <a16:creationId xmlns:a16="http://schemas.microsoft.com/office/drawing/2014/main" id="{597BD883-36B4-FCA7-7919-1AA33640FCB0}"/>
                  </a:ext>
                </a:extLst>
              </p:cNvPr>
              <p:cNvSpPr>
                <a:spLocks noChangeArrowheads="1"/>
              </p:cNvSpPr>
              <p:nvPr/>
            </p:nvSpPr>
            <p:spPr bwMode="auto">
              <a:xfrm>
                <a:off x="5220" y="3399"/>
                <a:ext cx="393" cy="276"/>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5" name="Line 503">
                <a:extLst>
                  <a:ext uri="{FF2B5EF4-FFF2-40B4-BE49-F238E27FC236}">
                    <a16:creationId xmlns:a16="http://schemas.microsoft.com/office/drawing/2014/main" id="{FE9CA1B7-85D8-06A2-7B6C-4FDF031FFF2E}"/>
                  </a:ext>
                </a:extLst>
              </p:cNvPr>
              <p:cNvSpPr>
                <a:spLocks noChangeShapeType="1"/>
              </p:cNvSpPr>
              <p:nvPr/>
            </p:nvSpPr>
            <p:spPr bwMode="auto">
              <a:xfrm flipV="1">
                <a:off x="5369" y="3399"/>
                <a:ext cx="0" cy="276"/>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6" name="Line 504">
                <a:extLst>
                  <a:ext uri="{FF2B5EF4-FFF2-40B4-BE49-F238E27FC236}">
                    <a16:creationId xmlns:a16="http://schemas.microsoft.com/office/drawing/2014/main" id="{1AE9AF98-810B-9260-0F32-A423E3AD05C8}"/>
                  </a:ext>
                </a:extLst>
              </p:cNvPr>
              <p:cNvSpPr>
                <a:spLocks noChangeShapeType="1"/>
              </p:cNvSpPr>
              <p:nvPr/>
            </p:nvSpPr>
            <p:spPr bwMode="auto">
              <a:xfrm>
                <a:off x="5220" y="3537"/>
                <a:ext cx="393" cy="0"/>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7" name="Rectangle 505">
                <a:extLst>
                  <a:ext uri="{FF2B5EF4-FFF2-40B4-BE49-F238E27FC236}">
                    <a16:creationId xmlns:a16="http://schemas.microsoft.com/office/drawing/2014/main" id="{2C77B8C8-EF7C-0252-480C-73B433DA1D94}"/>
                  </a:ext>
                </a:extLst>
              </p:cNvPr>
              <p:cNvSpPr>
                <a:spLocks noChangeArrowheads="1"/>
              </p:cNvSpPr>
              <p:nvPr/>
            </p:nvSpPr>
            <p:spPr bwMode="auto">
              <a:xfrm>
                <a:off x="5236" y="3415"/>
                <a:ext cx="1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0" name="Rectangle 508">
                <a:extLst>
                  <a:ext uri="{FF2B5EF4-FFF2-40B4-BE49-F238E27FC236}">
                    <a16:creationId xmlns:a16="http://schemas.microsoft.com/office/drawing/2014/main" id="{DD4898EB-397D-CA72-4169-2587EE6C03C9}"/>
                  </a:ext>
                </a:extLst>
              </p:cNvPr>
              <p:cNvSpPr>
                <a:spLocks noChangeArrowheads="1"/>
              </p:cNvSpPr>
              <p:nvPr/>
            </p:nvSpPr>
            <p:spPr bwMode="auto">
              <a:xfrm>
                <a:off x="5236" y="3464"/>
                <a:ext cx="126" cy="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3" name="Rectangle 511">
                <a:extLst>
                  <a:ext uri="{FF2B5EF4-FFF2-40B4-BE49-F238E27FC236}">
                    <a16:creationId xmlns:a16="http://schemas.microsoft.com/office/drawing/2014/main" id="{E1137FF6-90E8-09C9-DB06-841ACC375D9F}"/>
                  </a:ext>
                </a:extLst>
              </p:cNvPr>
              <p:cNvSpPr>
                <a:spLocks noChangeArrowheads="1"/>
              </p:cNvSpPr>
              <p:nvPr/>
            </p:nvSpPr>
            <p:spPr bwMode="auto">
              <a:xfrm>
                <a:off x="5236" y="3561"/>
                <a:ext cx="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4" name="Rectangle 512">
                <a:extLst>
                  <a:ext uri="{FF2B5EF4-FFF2-40B4-BE49-F238E27FC236}">
                    <a16:creationId xmlns:a16="http://schemas.microsoft.com/office/drawing/2014/main" id="{3A722AD1-95E1-C19C-842D-B905229916AF}"/>
                  </a:ext>
                </a:extLst>
              </p:cNvPr>
              <p:cNvSpPr>
                <a:spLocks noChangeArrowheads="1"/>
              </p:cNvSpPr>
              <p:nvPr/>
            </p:nvSpPr>
            <p:spPr bwMode="auto">
              <a:xfrm>
                <a:off x="5385" y="3561"/>
                <a:ext cx="4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5" name="Rectangle 513">
                <a:extLst>
                  <a:ext uri="{FF2B5EF4-FFF2-40B4-BE49-F238E27FC236}">
                    <a16:creationId xmlns:a16="http://schemas.microsoft.com/office/drawing/2014/main" id="{A9733FE7-2ECD-FE17-1524-7CCDD09A2B0E}"/>
                  </a:ext>
                </a:extLst>
              </p:cNvPr>
              <p:cNvSpPr>
                <a:spLocks noChangeArrowheads="1"/>
              </p:cNvSpPr>
              <p:nvPr/>
            </p:nvSpPr>
            <p:spPr bwMode="auto">
              <a:xfrm>
                <a:off x="5236" y="3610"/>
                <a:ext cx="28" cy="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7" name="Rectangle 515">
                <a:extLst>
                  <a:ext uri="{FF2B5EF4-FFF2-40B4-BE49-F238E27FC236}">
                    <a16:creationId xmlns:a16="http://schemas.microsoft.com/office/drawing/2014/main" id="{6C39127D-28B0-3699-462D-585B549C2E70}"/>
                  </a:ext>
                </a:extLst>
              </p:cNvPr>
              <p:cNvSpPr>
                <a:spLocks noChangeArrowheads="1"/>
              </p:cNvSpPr>
              <p:nvPr/>
            </p:nvSpPr>
            <p:spPr bwMode="auto">
              <a:xfrm>
                <a:off x="5453" y="2626"/>
                <a:ext cx="467" cy="81"/>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 name="Rectangle 516">
                <a:extLst>
                  <a:ext uri="{FF2B5EF4-FFF2-40B4-BE49-F238E27FC236}">
                    <a16:creationId xmlns:a16="http://schemas.microsoft.com/office/drawing/2014/main" id="{4B5DDBF1-5D12-62F5-78FF-F666FC9DEE67}"/>
                  </a:ext>
                </a:extLst>
              </p:cNvPr>
              <p:cNvSpPr>
                <a:spLocks noChangeArrowheads="1"/>
              </p:cNvSpPr>
              <p:nvPr/>
            </p:nvSpPr>
            <p:spPr bwMode="auto">
              <a:xfrm>
                <a:off x="5453" y="2626"/>
                <a:ext cx="467" cy="81"/>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9" name="Rectangle 517">
                <a:extLst>
                  <a:ext uri="{FF2B5EF4-FFF2-40B4-BE49-F238E27FC236}">
                    <a16:creationId xmlns:a16="http://schemas.microsoft.com/office/drawing/2014/main" id="{630D722D-C108-C5A4-21F9-B02E63D88F49}"/>
                  </a:ext>
                </a:extLst>
              </p:cNvPr>
              <p:cNvSpPr>
                <a:spLocks noChangeArrowheads="1"/>
              </p:cNvSpPr>
              <p:nvPr/>
            </p:nvSpPr>
            <p:spPr bwMode="auto">
              <a:xfrm>
                <a:off x="5472" y="2640"/>
                <a:ext cx="234" cy="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dirty="0">
                    <a:ln>
                      <a:noFill/>
                    </a:ln>
                    <a:solidFill>
                      <a:srgbClr val="000000"/>
                    </a:solidFill>
                    <a:effectLst/>
                    <a:latin typeface="Calibri" panose="020F0502020204030204" pitchFamily="34" charset="0"/>
                  </a:rPr>
                  <a:t>EIN UNIT IRS Data</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40" name="Rectangle 518">
                <a:extLst>
                  <a:ext uri="{FF2B5EF4-FFF2-40B4-BE49-F238E27FC236}">
                    <a16:creationId xmlns:a16="http://schemas.microsoft.com/office/drawing/2014/main" id="{AF143BEE-D1BE-FE0D-05F3-865B46C633E1}"/>
                  </a:ext>
                </a:extLst>
              </p:cNvPr>
              <p:cNvSpPr>
                <a:spLocks noChangeArrowheads="1"/>
              </p:cNvSpPr>
              <p:nvPr/>
            </p:nvSpPr>
            <p:spPr bwMode="auto">
              <a:xfrm>
                <a:off x="5453" y="2707"/>
                <a:ext cx="467" cy="276"/>
              </a:xfrm>
              <a:prstGeom prst="rect">
                <a:avLst/>
              </a:prstGeom>
              <a:solidFill>
                <a:srgbClr val="B7DD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1" name="Rectangle 519">
                <a:extLst>
                  <a:ext uri="{FF2B5EF4-FFF2-40B4-BE49-F238E27FC236}">
                    <a16:creationId xmlns:a16="http://schemas.microsoft.com/office/drawing/2014/main" id="{200D5C25-F1BD-FF34-4952-120854E2F5F4}"/>
                  </a:ext>
                </a:extLst>
              </p:cNvPr>
              <p:cNvSpPr>
                <a:spLocks noChangeArrowheads="1"/>
              </p:cNvSpPr>
              <p:nvPr/>
            </p:nvSpPr>
            <p:spPr bwMode="auto">
              <a:xfrm>
                <a:off x="5453" y="2707"/>
                <a:ext cx="467" cy="276"/>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2" name="Line 520">
                <a:extLst>
                  <a:ext uri="{FF2B5EF4-FFF2-40B4-BE49-F238E27FC236}">
                    <a16:creationId xmlns:a16="http://schemas.microsoft.com/office/drawing/2014/main" id="{5C5FD627-A884-2F82-8BEC-5AEB46E44BB8}"/>
                  </a:ext>
                </a:extLst>
              </p:cNvPr>
              <p:cNvSpPr>
                <a:spLocks noChangeShapeType="1"/>
              </p:cNvSpPr>
              <p:nvPr/>
            </p:nvSpPr>
            <p:spPr bwMode="auto">
              <a:xfrm flipV="1">
                <a:off x="5601" y="2707"/>
                <a:ext cx="0" cy="276"/>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3" name="Line 521">
                <a:extLst>
                  <a:ext uri="{FF2B5EF4-FFF2-40B4-BE49-F238E27FC236}">
                    <a16:creationId xmlns:a16="http://schemas.microsoft.com/office/drawing/2014/main" id="{3DFFF32C-2010-52C5-3706-BCDF69E9660E}"/>
                  </a:ext>
                </a:extLst>
              </p:cNvPr>
              <p:cNvSpPr>
                <a:spLocks noChangeShapeType="1"/>
              </p:cNvSpPr>
              <p:nvPr/>
            </p:nvSpPr>
            <p:spPr bwMode="auto">
              <a:xfrm>
                <a:off x="5453" y="2845"/>
                <a:ext cx="467" cy="0"/>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4" name="Rectangle 522">
                <a:extLst>
                  <a:ext uri="{FF2B5EF4-FFF2-40B4-BE49-F238E27FC236}">
                    <a16:creationId xmlns:a16="http://schemas.microsoft.com/office/drawing/2014/main" id="{C87BB4B5-79CD-4056-8005-F24C66F4B3BB}"/>
                  </a:ext>
                </a:extLst>
              </p:cNvPr>
              <p:cNvSpPr>
                <a:spLocks noChangeArrowheads="1"/>
              </p:cNvSpPr>
              <p:nvPr/>
            </p:nvSpPr>
            <p:spPr bwMode="auto">
              <a:xfrm>
                <a:off x="5468" y="2721"/>
                <a:ext cx="150"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7" name="Rectangle 525">
                <a:extLst>
                  <a:ext uri="{FF2B5EF4-FFF2-40B4-BE49-F238E27FC236}">
                    <a16:creationId xmlns:a16="http://schemas.microsoft.com/office/drawing/2014/main" id="{B1DB3947-AE4B-5306-C31B-87774C639644}"/>
                  </a:ext>
                </a:extLst>
              </p:cNvPr>
              <p:cNvSpPr>
                <a:spLocks noChangeArrowheads="1"/>
              </p:cNvSpPr>
              <p:nvPr/>
            </p:nvSpPr>
            <p:spPr bwMode="auto">
              <a:xfrm>
                <a:off x="5468" y="2770"/>
                <a:ext cx="150"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50" name="Rectangle 528">
                <a:extLst>
                  <a:ext uri="{FF2B5EF4-FFF2-40B4-BE49-F238E27FC236}">
                    <a16:creationId xmlns:a16="http://schemas.microsoft.com/office/drawing/2014/main" id="{35D76F5E-3399-BE5B-0178-CB24BAD14E21}"/>
                  </a:ext>
                </a:extLst>
              </p:cNvPr>
              <p:cNvSpPr>
                <a:spLocks noChangeArrowheads="1"/>
              </p:cNvSpPr>
              <p:nvPr/>
            </p:nvSpPr>
            <p:spPr bwMode="auto">
              <a:xfrm>
                <a:off x="5468" y="2867"/>
                <a:ext cx="34"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51" name="Rectangle 529">
                <a:extLst>
                  <a:ext uri="{FF2B5EF4-FFF2-40B4-BE49-F238E27FC236}">
                    <a16:creationId xmlns:a16="http://schemas.microsoft.com/office/drawing/2014/main" id="{D18CEC3F-15CB-4046-2449-8F45B141AC52}"/>
                  </a:ext>
                </a:extLst>
              </p:cNvPr>
              <p:cNvSpPr>
                <a:spLocks noChangeArrowheads="1"/>
              </p:cNvSpPr>
              <p:nvPr/>
            </p:nvSpPr>
            <p:spPr bwMode="auto">
              <a:xfrm>
                <a:off x="5617" y="2867"/>
                <a:ext cx="58"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52" name="Rectangle 530">
                <a:extLst>
                  <a:ext uri="{FF2B5EF4-FFF2-40B4-BE49-F238E27FC236}">
                    <a16:creationId xmlns:a16="http://schemas.microsoft.com/office/drawing/2014/main" id="{AE723DAC-2953-F515-4B8E-DF24CD4F112D}"/>
                  </a:ext>
                </a:extLst>
              </p:cNvPr>
              <p:cNvSpPr>
                <a:spLocks noChangeArrowheads="1"/>
              </p:cNvSpPr>
              <p:nvPr/>
            </p:nvSpPr>
            <p:spPr bwMode="auto">
              <a:xfrm>
                <a:off x="5468" y="2916"/>
                <a:ext cx="34"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54" name="Rectangle 532">
                <a:extLst>
                  <a:ext uri="{FF2B5EF4-FFF2-40B4-BE49-F238E27FC236}">
                    <a16:creationId xmlns:a16="http://schemas.microsoft.com/office/drawing/2014/main" id="{4ADCC2AA-3FCF-5126-9D36-49C7F1E37A65}"/>
                  </a:ext>
                </a:extLst>
              </p:cNvPr>
              <p:cNvSpPr>
                <a:spLocks noChangeArrowheads="1"/>
              </p:cNvSpPr>
              <p:nvPr/>
            </p:nvSpPr>
            <p:spPr bwMode="auto">
              <a:xfrm>
                <a:off x="6000" y="2424"/>
                <a:ext cx="400" cy="82"/>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5" name="Rectangle 533">
                <a:extLst>
                  <a:ext uri="{FF2B5EF4-FFF2-40B4-BE49-F238E27FC236}">
                    <a16:creationId xmlns:a16="http://schemas.microsoft.com/office/drawing/2014/main" id="{313B8EB4-22EF-0547-9EFA-59DAA14B49BE}"/>
                  </a:ext>
                </a:extLst>
              </p:cNvPr>
              <p:cNvSpPr>
                <a:spLocks noChangeArrowheads="1"/>
              </p:cNvSpPr>
              <p:nvPr/>
            </p:nvSpPr>
            <p:spPr bwMode="auto">
              <a:xfrm>
                <a:off x="6000" y="2424"/>
                <a:ext cx="400" cy="82"/>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6" name="Rectangle 534">
                <a:extLst>
                  <a:ext uri="{FF2B5EF4-FFF2-40B4-BE49-F238E27FC236}">
                    <a16:creationId xmlns:a16="http://schemas.microsoft.com/office/drawing/2014/main" id="{C7EE1D28-0761-85C6-B03E-D96645D558C0}"/>
                  </a:ext>
                </a:extLst>
              </p:cNvPr>
              <p:cNvSpPr>
                <a:spLocks noChangeArrowheads="1"/>
              </p:cNvSpPr>
              <p:nvPr/>
            </p:nvSpPr>
            <p:spPr bwMode="auto">
              <a:xfrm>
                <a:off x="6020" y="2439"/>
                <a:ext cx="289" cy="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dirty="0">
                    <a:ln>
                      <a:noFill/>
                    </a:ln>
                    <a:solidFill>
                      <a:srgbClr val="000000"/>
                    </a:solidFill>
                    <a:effectLst/>
                    <a:latin typeface="Calibri" panose="020F0502020204030204" pitchFamily="34" charset="0"/>
                  </a:rPr>
                  <a:t>EIN UNIT IRS PAYROLL</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57" name="Rectangle 535">
                <a:extLst>
                  <a:ext uri="{FF2B5EF4-FFF2-40B4-BE49-F238E27FC236}">
                    <a16:creationId xmlns:a16="http://schemas.microsoft.com/office/drawing/2014/main" id="{A8C27291-3219-3E0E-210A-BB056D7D18F9}"/>
                  </a:ext>
                </a:extLst>
              </p:cNvPr>
              <p:cNvSpPr>
                <a:spLocks noChangeArrowheads="1"/>
              </p:cNvSpPr>
              <p:nvPr/>
            </p:nvSpPr>
            <p:spPr bwMode="auto">
              <a:xfrm>
                <a:off x="6000" y="2506"/>
                <a:ext cx="400" cy="27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8" name="Rectangle 536">
                <a:extLst>
                  <a:ext uri="{FF2B5EF4-FFF2-40B4-BE49-F238E27FC236}">
                    <a16:creationId xmlns:a16="http://schemas.microsoft.com/office/drawing/2014/main" id="{314A63E6-7240-E34B-0070-5BCD0EFF08B6}"/>
                  </a:ext>
                </a:extLst>
              </p:cNvPr>
              <p:cNvSpPr>
                <a:spLocks noChangeArrowheads="1"/>
              </p:cNvSpPr>
              <p:nvPr/>
            </p:nvSpPr>
            <p:spPr bwMode="auto">
              <a:xfrm>
                <a:off x="6000" y="2506"/>
                <a:ext cx="400" cy="275"/>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9" name="Line 537">
                <a:extLst>
                  <a:ext uri="{FF2B5EF4-FFF2-40B4-BE49-F238E27FC236}">
                    <a16:creationId xmlns:a16="http://schemas.microsoft.com/office/drawing/2014/main" id="{427E6CDF-7F3D-C559-B9B8-38E9CEF80DEE}"/>
                  </a:ext>
                </a:extLst>
              </p:cNvPr>
              <p:cNvSpPr>
                <a:spLocks noChangeShapeType="1"/>
              </p:cNvSpPr>
              <p:nvPr/>
            </p:nvSpPr>
            <p:spPr bwMode="auto">
              <a:xfrm flipV="1">
                <a:off x="6149" y="2506"/>
                <a:ext cx="0" cy="275"/>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0" name="Line 538">
                <a:extLst>
                  <a:ext uri="{FF2B5EF4-FFF2-40B4-BE49-F238E27FC236}">
                    <a16:creationId xmlns:a16="http://schemas.microsoft.com/office/drawing/2014/main" id="{899A17D9-8C9D-F8AA-6BB6-B51F27059782}"/>
                  </a:ext>
                </a:extLst>
              </p:cNvPr>
              <p:cNvSpPr>
                <a:spLocks noChangeShapeType="1"/>
              </p:cNvSpPr>
              <p:nvPr/>
            </p:nvSpPr>
            <p:spPr bwMode="auto">
              <a:xfrm>
                <a:off x="6000" y="2643"/>
                <a:ext cx="400" cy="0"/>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1" name="Rectangle 539">
                <a:extLst>
                  <a:ext uri="{FF2B5EF4-FFF2-40B4-BE49-F238E27FC236}">
                    <a16:creationId xmlns:a16="http://schemas.microsoft.com/office/drawing/2014/main" id="{EC0322B8-A9CC-0209-7FB3-F71455BA8E2D}"/>
                  </a:ext>
                </a:extLst>
              </p:cNvPr>
              <p:cNvSpPr>
                <a:spLocks noChangeArrowheads="1"/>
              </p:cNvSpPr>
              <p:nvPr/>
            </p:nvSpPr>
            <p:spPr bwMode="auto">
              <a:xfrm>
                <a:off x="6016" y="2520"/>
                <a:ext cx="150"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4" name="Rectangle 542">
                <a:extLst>
                  <a:ext uri="{FF2B5EF4-FFF2-40B4-BE49-F238E27FC236}">
                    <a16:creationId xmlns:a16="http://schemas.microsoft.com/office/drawing/2014/main" id="{7109ABE9-6A33-B2BF-764C-EC31F03E5060}"/>
                  </a:ext>
                </a:extLst>
              </p:cNvPr>
              <p:cNvSpPr>
                <a:spLocks noChangeArrowheads="1"/>
              </p:cNvSpPr>
              <p:nvPr/>
            </p:nvSpPr>
            <p:spPr bwMode="auto">
              <a:xfrm>
                <a:off x="6016" y="2570"/>
                <a:ext cx="150"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7" name="Rectangle 545">
                <a:extLst>
                  <a:ext uri="{FF2B5EF4-FFF2-40B4-BE49-F238E27FC236}">
                    <a16:creationId xmlns:a16="http://schemas.microsoft.com/office/drawing/2014/main" id="{661EA0D0-4907-6DAE-0A01-056901D79C97}"/>
                  </a:ext>
                </a:extLst>
              </p:cNvPr>
              <p:cNvSpPr>
                <a:spLocks noChangeArrowheads="1"/>
              </p:cNvSpPr>
              <p:nvPr/>
            </p:nvSpPr>
            <p:spPr bwMode="auto">
              <a:xfrm>
                <a:off x="6016" y="2666"/>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8" name="Rectangle 546">
                <a:extLst>
                  <a:ext uri="{FF2B5EF4-FFF2-40B4-BE49-F238E27FC236}">
                    <a16:creationId xmlns:a16="http://schemas.microsoft.com/office/drawing/2014/main" id="{3C296285-2C5E-699B-3E4A-D61DF76D8E65}"/>
                  </a:ext>
                </a:extLst>
              </p:cNvPr>
              <p:cNvSpPr>
                <a:spLocks noChangeArrowheads="1"/>
              </p:cNvSpPr>
              <p:nvPr/>
            </p:nvSpPr>
            <p:spPr bwMode="auto">
              <a:xfrm>
                <a:off x="6165" y="2666"/>
                <a:ext cx="57"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9" name="Rectangle 547">
                <a:extLst>
                  <a:ext uri="{FF2B5EF4-FFF2-40B4-BE49-F238E27FC236}">
                    <a16:creationId xmlns:a16="http://schemas.microsoft.com/office/drawing/2014/main" id="{F3D07D66-7AA9-1BEC-8AC0-09CCAD48CDB8}"/>
                  </a:ext>
                </a:extLst>
              </p:cNvPr>
              <p:cNvSpPr>
                <a:spLocks noChangeArrowheads="1"/>
              </p:cNvSpPr>
              <p:nvPr/>
            </p:nvSpPr>
            <p:spPr bwMode="auto">
              <a:xfrm>
                <a:off x="6016" y="2716"/>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1" name="Rectangle 549">
                <a:extLst>
                  <a:ext uri="{FF2B5EF4-FFF2-40B4-BE49-F238E27FC236}">
                    <a16:creationId xmlns:a16="http://schemas.microsoft.com/office/drawing/2014/main" id="{7FA70626-DDE2-6F29-B00E-E636D9013582}"/>
                  </a:ext>
                </a:extLst>
              </p:cNvPr>
              <p:cNvSpPr>
                <a:spLocks noChangeArrowheads="1"/>
              </p:cNvSpPr>
              <p:nvPr/>
            </p:nvSpPr>
            <p:spPr bwMode="auto">
              <a:xfrm>
                <a:off x="3449" y="2107"/>
                <a:ext cx="375" cy="81"/>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2" name="Rectangle 550">
                <a:extLst>
                  <a:ext uri="{FF2B5EF4-FFF2-40B4-BE49-F238E27FC236}">
                    <a16:creationId xmlns:a16="http://schemas.microsoft.com/office/drawing/2014/main" id="{22218F12-6490-CCBB-6B55-B55F5F92E44D}"/>
                  </a:ext>
                </a:extLst>
              </p:cNvPr>
              <p:cNvSpPr>
                <a:spLocks noChangeArrowheads="1"/>
              </p:cNvSpPr>
              <p:nvPr/>
            </p:nvSpPr>
            <p:spPr bwMode="auto">
              <a:xfrm>
                <a:off x="3449" y="2107"/>
                <a:ext cx="375" cy="81"/>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3" name="Rectangle 551">
                <a:extLst>
                  <a:ext uri="{FF2B5EF4-FFF2-40B4-BE49-F238E27FC236}">
                    <a16:creationId xmlns:a16="http://schemas.microsoft.com/office/drawing/2014/main" id="{6EC257B7-8C38-6212-132B-AA0EAEDB0A74}"/>
                  </a:ext>
                </a:extLst>
              </p:cNvPr>
              <p:cNvSpPr>
                <a:spLocks noChangeArrowheads="1"/>
              </p:cNvSpPr>
              <p:nvPr/>
            </p:nvSpPr>
            <p:spPr bwMode="auto">
              <a:xfrm>
                <a:off x="3553" y="2121"/>
                <a:ext cx="137" cy="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dirty="0">
                    <a:ln>
                      <a:noFill/>
                    </a:ln>
                    <a:solidFill>
                      <a:srgbClr val="000000"/>
                    </a:solidFill>
                    <a:effectLst/>
                    <a:latin typeface="Calibri" panose="020F0502020204030204" pitchFamily="34" charset="0"/>
                  </a:rPr>
                  <a:t>SSN UNITS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74" name="Rectangle 552">
                <a:extLst>
                  <a:ext uri="{FF2B5EF4-FFF2-40B4-BE49-F238E27FC236}">
                    <a16:creationId xmlns:a16="http://schemas.microsoft.com/office/drawing/2014/main" id="{9F9906B8-6D13-C32E-2A98-11BB69EF1BE1}"/>
                  </a:ext>
                </a:extLst>
              </p:cNvPr>
              <p:cNvSpPr>
                <a:spLocks noChangeArrowheads="1"/>
              </p:cNvSpPr>
              <p:nvPr/>
            </p:nvSpPr>
            <p:spPr bwMode="auto">
              <a:xfrm>
                <a:off x="3449" y="2188"/>
                <a:ext cx="375" cy="373"/>
              </a:xfrm>
              <a:prstGeom prst="rect">
                <a:avLst/>
              </a:prstGeom>
              <a:solidFill>
                <a:srgbClr val="D8D8D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5" name="Rectangle 553">
                <a:extLst>
                  <a:ext uri="{FF2B5EF4-FFF2-40B4-BE49-F238E27FC236}">
                    <a16:creationId xmlns:a16="http://schemas.microsoft.com/office/drawing/2014/main" id="{6870521A-18CA-291F-AE00-0095894E0595}"/>
                  </a:ext>
                </a:extLst>
              </p:cNvPr>
              <p:cNvSpPr>
                <a:spLocks noChangeArrowheads="1"/>
              </p:cNvSpPr>
              <p:nvPr/>
            </p:nvSpPr>
            <p:spPr bwMode="auto">
              <a:xfrm>
                <a:off x="3449" y="2188"/>
                <a:ext cx="375" cy="373"/>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6" name="Line 554">
                <a:extLst>
                  <a:ext uri="{FF2B5EF4-FFF2-40B4-BE49-F238E27FC236}">
                    <a16:creationId xmlns:a16="http://schemas.microsoft.com/office/drawing/2014/main" id="{4AA800EC-536C-B64E-5900-A32C82EB3556}"/>
                  </a:ext>
                </a:extLst>
              </p:cNvPr>
              <p:cNvSpPr>
                <a:spLocks noChangeShapeType="1"/>
              </p:cNvSpPr>
              <p:nvPr/>
            </p:nvSpPr>
            <p:spPr bwMode="auto">
              <a:xfrm flipV="1">
                <a:off x="3598" y="2188"/>
                <a:ext cx="0" cy="373"/>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7" name="Line 555">
                <a:extLst>
                  <a:ext uri="{FF2B5EF4-FFF2-40B4-BE49-F238E27FC236}">
                    <a16:creationId xmlns:a16="http://schemas.microsoft.com/office/drawing/2014/main" id="{2D987814-A897-0C7D-A906-CF60BAF5394B}"/>
                  </a:ext>
                </a:extLst>
              </p:cNvPr>
              <p:cNvSpPr>
                <a:spLocks noChangeShapeType="1"/>
              </p:cNvSpPr>
              <p:nvPr/>
            </p:nvSpPr>
            <p:spPr bwMode="auto">
              <a:xfrm>
                <a:off x="3449" y="2374"/>
                <a:ext cx="375" cy="0"/>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8" name="Rectangle 556">
                <a:extLst>
                  <a:ext uri="{FF2B5EF4-FFF2-40B4-BE49-F238E27FC236}">
                    <a16:creationId xmlns:a16="http://schemas.microsoft.com/office/drawing/2014/main" id="{F72F99D9-9593-F998-95DE-A69187613F29}"/>
                  </a:ext>
                </a:extLst>
              </p:cNvPr>
              <p:cNvSpPr>
                <a:spLocks noChangeArrowheads="1"/>
              </p:cNvSpPr>
              <p:nvPr/>
            </p:nvSpPr>
            <p:spPr bwMode="auto">
              <a:xfrm>
                <a:off x="3465" y="2202"/>
                <a:ext cx="72"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1" name="Rectangle 559">
                <a:extLst>
                  <a:ext uri="{FF2B5EF4-FFF2-40B4-BE49-F238E27FC236}">
                    <a16:creationId xmlns:a16="http://schemas.microsoft.com/office/drawing/2014/main" id="{E6EB6384-54EA-9EFB-649A-15C8670137DE}"/>
                  </a:ext>
                </a:extLst>
              </p:cNvPr>
              <p:cNvSpPr>
                <a:spLocks noChangeArrowheads="1"/>
              </p:cNvSpPr>
              <p:nvPr/>
            </p:nvSpPr>
            <p:spPr bwMode="auto">
              <a:xfrm>
                <a:off x="3465" y="2251"/>
                <a:ext cx="150"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4" name="Rectangle 562">
                <a:extLst>
                  <a:ext uri="{FF2B5EF4-FFF2-40B4-BE49-F238E27FC236}">
                    <a16:creationId xmlns:a16="http://schemas.microsoft.com/office/drawing/2014/main" id="{4FC91579-093A-7B62-5C49-BB0CF3310D6C}"/>
                  </a:ext>
                </a:extLst>
              </p:cNvPr>
              <p:cNvSpPr>
                <a:spLocks noChangeArrowheads="1"/>
              </p:cNvSpPr>
              <p:nvPr/>
            </p:nvSpPr>
            <p:spPr bwMode="auto">
              <a:xfrm>
                <a:off x="3465" y="2301"/>
                <a:ext cx="61"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7" name="Rectangle 565">
                <a:extLst>
                  <a:ext uri="{FF2B5EF4-FFF2-40B4-BE49-F238E27FC236}">
                    <a16:creationId xmlns:a16="http://schemas.microsoft.com/office/drawing/2014/main" id="{F3DB179F-11AD-AE16-D3BB-F1144CF4BBCA}"/>
                  </a:ext>
                </a:extLst>
              </p:cNvPr>
              <p:cNvSpPr>
                <a:spLocks noChangeArrowheads="1"/>
              </p:cNvSpPr>
              <p:nvPr/>
            </p:nvSpPr>
            <p:spPr bwMode="auto">
              <a:xfrm>
                <a:off x="3465" y="2397"/>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9" name="Rectangle 567">
                <a:extLst>
                  <a:ext uri="{FF2B5EF4-FFF2-40B4-BE49-F238E27FC236}">
                    <a16:creationId xmlns:a16="http://schemas.microsoft.com/office/drawing/2014/main" id="{8C3A00BA-5716-28CD-8B73-A0DABB0BEF91}"/>
                  </a:ext>
                </a:extLst>
              </p:cNvPr>
              <p:cNvSpPr>
                <a:spLocks noChangeArrowheads="1"/>
              </p:cNvSpPr>
              <p:nvPr/>
            </p:nvSpPr>
            <p:spPr bwMode="auto">
              <a:xfrm>
                <a:off x="3465" y="2447"/>
                <a:ext cx="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0" name="Rectangle 568">
                <a:extLst>
                  <a:ext uri="{FF2B5EF4-FFF2-40B4-BE49-F238E27FC236}">
                    <a16:creationId xmlns:a16="http://schemas.microsoft.com/office/drawing/2014/main" id="{0BF7018C-2052-EE60-E4D1-1FA663B1F6EA}"/>
                  </a:ext>
                </a:extLst>
              </p:cNvPr>
              <p:cNvSpPr>
                <a:spLocks noChangeArrowheads="1"/>
              </p:cNvSpPr>
              <p:nvPr/>
            </p:nvSpPr>
            <p:spPr bwMode="auto">
              <a:xfrm>
                <a:off x="3614" y="2447"/>
                <a:ext cx="4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1" name="Rectangle 569">
                <a:extLst>
                  <a:ext uri="{FF2B5EF4-FFF2-40B4-BE49-F238E27FC236}">
                    <a16:creationId xmlns:a16="http://schemas.microsoft.com/office/drawing/2014/main" id="{F446C447-93F2-753D-F663-AB27FF486D06}"/>
                  </a:ext>
                </a:extLst>
              </p:cNvPr>
              <p:cNvSpPr>
                <a:spLocks noChangeArrowheads="1"/>
              </p:cNvSpPr>
              <p:nvPr/>
            </p:nvSpPr>
            <p:spPr bwMode="auto">
              <a:xfrm>
                <a:off x="3465" y="2494"/>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3" name="Rectangle 571">
                <a:extLst>
                  <a:ext uri="{FF2B5EF4-FFF2-40B4-BE49-F238E27FC236}">
                    <a16:creationId xmlns:a16="http://schemas.microsoft.com/office/drawing/2014/main" id="{3CC77FEF-4F00-3ACC-65AF-19DF8EE88114}"/>
                  </a:ext>
                </a:extLst>
              </p:cNvPr>
              <p:cNvSpPr>
                <a:spLocks noChangeArrowheads="1"/>
              </p:cNvSpPr>
              <p:nvPr/>
            </p:nvSpPr>
            <p:spPr bwMode="auto">
              <a:xfrm>
                <a:off x="3615" y="2819"/>
                <a:ext cx="396" cy="81"/>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4" name="Rectangle 572">
                <a:extLst>
                  <a:ext uri="{FF2B5EF4-FFF2-40B4-BE49-F238E27FC236}">
                    <a16:creationId xmlns:a16="http://schemas.microsoft.com/office/drawing/2014/main" id="{F15D4C34-F697-B4D1-516C-F86EBDAF496C}"/>
                  </a:ext>
                </a:extLst>
              </p:cNvPr>
              <p:cNvSpPr>
                <a:spLocks noChangeArrowheads="1"/>
              </p:cNvSpPr>
              <p:nvPr/>
            </p:nvSpPr>
            <p:spPr bwMode="auto">
              <a:xfrm>
                <a:off x="3615" y="2819"/>
                <a:ext cx="396" cy="81"/>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5" name="Rectangle 573">
                <a:extLst>
                  <a:ext uri="{FF2B5EF4-FFF2-40B4-BE49-F238E27FC236}">
                    <a16:creationId xmlns:a16="http://schemas.microsoft.com/office/drawing/2014/main" id="{D9F85192-0541-AE31-CC49-52D904823066}"/>
                  </a:ext>
                </a:extLst>
              </p:cNvPr>
              <p:cNvSpPr>
                <a:spLocks noChangeArrowheads="1"/>
              </p:cNvSpPr>
              <p:nvPr/>
            </p:nvSpPr>
            <p:spPr bwMode="auto">
              <a:xfrm>
                <a:off x="3706" y="2833"/>
                <a:ext cx="186" cy="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dirty="0">
                    <a:ln>
                      <a:noFill/>
                    </a:ln>
                    <a:solidFill>
                      <a:srgbClr val="000000"/>
                    </a:solidFill>
                    <a:effectLst/>
                    <a:latin typeface="Calibri" panose="020F0502020204030204" pitchFamily="34" charset="0"/>
                  </a:rPr>
                  <a:t>SSN  ADDRESS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96" name="Rectangle 574">
                <a:extLst>
                  <a:ext uri="{FF2B5EF4-FFF2-40B4-BE49-F238E27FC236}">
                    <a16:creationId xmlns:a16="http://schemas.microsoft.com/office/drawing/2014/main" id="{B8DE1F7A-8B62-4CA1-8398-D0626266EE88}"/>
                  </a:ext>
                </a:extLst>
              </p:cNvPr>
              <p:cNvSpPr>
                <a:spLocks noChangeArrowheads="1"/>
              </p:cNvSpPr>
              <p:nvPr/>
            </p:nvSpPr>
            <p:spPr bwMode="auto">
              <a:xfrm>
                <a:off x="3615" y="2900"/>
                <a:ext cx="396" cy="422"/>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7" name="Rectangle 575">
                <a:extLst>
                  <a:ext uri="{FF2B5EF4-FFF2-40B4-BE49-F238E27FC236}">
                    <a16:creationId xmlns:a16="http://schemas.microsoft.com/office/drawing/2014/main" id="{2AE9B422-7A85-E6A1-325D-594E5E59F24B}"/>
                  </a:ext>
                </a:extLst>
              </p:cNvPr>
              <p:cNvSpPr>
                <a:spLocks noChangeArrowheads="1"/>
              </p:cNvSpPr>
              <p:nvPr/>
            </p:nvSpPr>
            <p:spPr bwMode="auto">
              <a:xfrm>
                <a:off x="3615" y="2900"/>
                <a:ext cx="396" cy="422"/>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8" name="Line 576">
                <a:extLst>
                  <a:ext uri="{FF2B5EF4-FFF2-40B4-BE49-F238E27FC236}">
                    <a16:creationId xmlns:a16="http://schemas.microsoft.com/office/drawing/2014/main" id="{6D956BCF-803C-19D1-1CAA-1AD2240FC2A6}"/>
                  </a:ext>
                </a:extLst>
              </p:cNvPr>
              <p:cNvSpPr>
                <a:spLocks noChangeShapeType="1"/>
              </p:cNvSpPr>
              <p:nvPr/>
            </p:nvSpPr>
            <p:spPr bwMode="auto">
              <a:xfrm flipV="1">
                <a:off x="3764" y="2900"/>
                <a:ext cx="0" cy="422"/>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9" name="Line 577">
                <a:extLst>
                  <a:ext uri="{FF2B5EF4-FFF2-40B4-BE49-F238E27FC236}">
                    <a16:creationId xmlns:a16="http://schemas.microsoft.com/office/drawing/2014/main" id="{E0CC016F-F752-DAEB-6CD3-C8269DF64ABF}"/>
                  </a:ext>
                </a:extLst>
              </p:cNvPr>
              <p:cNvSpPr>
                <a:spLocks noChangeShapeType="1"/>
              </p:cNvSpPr>
              <p:nvPr/>
            </p:nvSpPr>
            <p:spPr bwMode="auto">
              <a:xfrm>
                <a:off x="3615" y="3242"/>
                <a:ext cx="396" cy="0"/>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0" name="Rectangle 578">
                <a:extLst>
                  <a:ext uri="{FF2B5EF4-FFF2-40B4-BE49-F238E27FC236}">
                    <a16:creationId xmlns:a16="http://schemas.microsoft.com/office/drawing/2014/main" id="{4D99AF8D-7C1C-9558-A318-1EAEE685E9A6}"/>
                  </a:ext>
                </a:extLst>
              </p:cNvPr>
              <p:cNvSpPr>
                <a:spLocks noChangeArrowheads="1"/>
              </p:cNvSpPr>
              <p:nvPr/>
            </p:nvSpPr>
            <p:spPr bwMode="auto">
              <a:xfrm>
                <a:off x="3631" y="2914"/>
                <a:ext cx="150"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2" name="Line 580">
                <a:extLst>
                  <a:ext uri="{FF2B5EF4-FFF2-40B4-BE49-F238E27FC236}">
                    <a16:creationId xmlns:a16="http://schemas.microsoft.com/office/drawing/2014/main" id="{E7FF52BD-7AEB-E552-DFFB-ABFD59161468}"/>
                  </a:ext>
                </a:extLst>
              </p:cNvPr>
              <p:cNvSpPr>
                <a:spLocks noChangeShapeType="1"/>
              </p:cNvSpPr>
              <p:nvPr/>
            </p:nvSpPr>
            <p:spPr bwMode="auto">
              <a:xfrm>
                <a:off x="3779" y="2957"/>
                <a:ext cx="209" cy="0"/>
              </a:xfrm>
              <a:prstGeom prst="line">
                <a:avLst/>
              </a:prstGeom>
              <a:noFill/>
              <a:ln w="4763" cap="flat">
                <a:solidFill>
                  <a:srgbClr val="000000"/>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3" name="Rectangle 581">
                <a:extLst>
                  <a:ext uri="{FF2B5EF4-FFF2-40B4-BE49-F238E27FC236}">
                    <a16:creationId xmlns:a16="http://schemas.microsoft.com/office/drawing/2014/main" id="{F58C42CE-A5C7-F2B5-8CC1-0BA3EBB7CCF6}"/>
                  </a:ext>
                </a:extLst>
              </p:cNvPr>
              <p:cNvSpPr>
                <a:spLocks noChangeArrowheads="1"/>
              </p:cNvSpPr>
              <p:nvPr/>
            </p:nvSpPr>
            <p:spPr bwMode="auto">
              <a:xfrm>
                <a:off x="3631" y="2963"/>
                <a:ext cx="150"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6" name="Rectangle 584">
                <a:extLst>
                  <a:ext uri="{FF2B5EF4-FFF2-40B4-BE49-F238E27FC236}">
                    <a16:creationId xmlns:a16="http://schemas.microsoft.com/office/drawing/2014/main" id="{906D9B43-BA21-520B-6A7D-AEBB03AA3ECF}"/>
                  </a:ext>
                </a:extLst>
              </p:cNvPr>
              <p:cNvSpPr>
                <a:spLocks noChangeArrowheads="1"/>
              </p:cNvSpPr>
              <p:nvPr/>
            </p:nvSpPr>
            <p:spPr bwMode="auto">
              <a:xfrm>
                <a:off x="3631" y="3013"/>
                <a:ext cx="1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09" name="Rectangle 587">
                <a:extLst>
                  <a:ext uri="{FF2B5EF4-FFF2-40B4-BE49-F238E27FC236}">
                    <a16:creationId xmlns:a16="http://schemas.microsoft.com/office/drawing/2014/main" id="{92DCDFE5-10B9-3E65-2FC6-1FEA8DB29A7B}"/>
                  </a:ext>
                </a:extLst>
              </p:cNvPr>
              <p:cNvSpPr>
                <a:spLocks noChangeArrowheads="1"/>
              </p:cNvSpPr>
              <p:nvPr/>
            </p:nvSpPr>
            <p:spPr bwMode="auto">
              <a:xfrm>
                <a:off x="3631" y="3060"/>
                <a:ext cx="150"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2" name="Rectangle 590">
                <a:extLst>
                  <a:ext uri="{FF2B5EF4-FFF2-40B4-BE49-F238E27FC236}">
                    <a16:creationId xmlns:a16="http://schemas.microsoft.com/office/drawing/2014/main" id="{9078961F-FA98-493F-F271-76D211AAAC0E}"/>
                  </a:ext>
                </a:extLst>
              </p:cNvPr>
              <p:cNvSpPr>
                <a:spLocks noChangeArrowheads="1"/>
              </p:cNvSpPr>
              <p:nvPr/>
            </p:nvSpPr>
            <p:spPr bwMode="auto">
              <a:xfrm>
                <a:off x="3631" y="3109"/>
                <a:ext cx="72"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5" name="Rectangle 593">
                <a:extLst>
                  <a:ext uri="{FF2B5EF4-FFF2-40B4-BE49-F238E27FC236}">
                    <a16:creationId xmlns:a16="http://schemas.microsoft.com/office/drawing/2014/main" id="{55AF4957-4513-EC16-D83A-B7099049A341}"/>
                  </a:ext>
                </a:extLst>
              </p:cNvPr>
              <p:cNvSpPr>
                <a:spLocks noChangeArrowheads="1"/>
              </p:cNvSpPr>
              <p:nvPr/>
            </p:nvSpPr>
            <p:spPr bwMode="auto">
              <a:xfrm>
                <a:off x="3631" y="3159"/>
                <a:ext cx="61"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8" name="Line 596">
                <a:extLst>
                  <a:ext uri="{FF2B5EF4-FFF2-40B4-BE49-F238E27FC236}">
                    <a16:creationId xmlns:a16="http://schemas.microsoft.com/office/drawing/2014/main" id="{D8B9061D-C122-91E3-C6E9-2542358884E9}"/>
                  </a:ext>
                </a:extLst>
              </p:cNvPr>
              <p:cNvSpPr>
                <a:spLocks noChangeShapeType="1"/>
              </p:cNvSpPr>
              <p:nvPr/>
            </p:nvSpPr>
            <p:spPr bwMode="auto">
              <a:xfrm>
                <a:off x="3720" y="2561"/>
                <a:ext cx="0" cy="195"/>
              </a:xfrm>
              <a:prstGeom prst="line">
                <a:avLst/>
              </a:prstGeom>
              <a:noFill/>
              <a:ln w="6350"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9" name="Freeform 597">
                <a:extLst>
                  <a:ext uri="{FF2B5EF4-FFF2-40B4-BE49-F238E27FC236}">
                    <a16:creationId xmlns:a16="http://schemas.microsoft.com/office/drawing/2014/main" id="{200280CE-32BF-443B-74FB-3395A7078D67}"/>
                  </a:ext>
                </a:extLst>
              </p:cNvPr>
              <p:cNvSpPr>
                <a:spLocks noEditPoints="1"/>
              </p:cNvSpPr>
              <p:nvPr/>
            </p:nvSpPr>
            <p:spPr bwMode="auto">
              <a:xfrm>
                <a:off x="3705" y="2592"/>
                <a:ext cx="29" cy="16"/>
              </a:xfrm>
              <a:custGeom>
                <a:avLst/>
                <a:gdLst>
                  <a:gd name="T0" fmla="*/ 0 w 29"/>
                  <a:gd name="T1" fmla="*/ 16 h 16"/>
                  <a:gd name="T2" fmla="*/ 29 w 29"/>
                  <a:gd name="T3" fmla="*/ 16 h 16"/>
                  <a:gd name="T4" fmla="*/ 0 w 29"/>
                  <a:gd name="T5" fmla="*/ 0 h 16"/>
                  <a:gd name="T6" fmla="*/ 29 w 29"/>
                  <a:gd name="T7" fmla="*/ 0 h 16"/>
                </a:gdLst>
                <a:ahLst/>
                <a:cxnLst>
                  <a:cxn ang="0">
                    <a:pos x="T0" y="T1"/>
                  </a:cxn>
                  <a:cxn ang="0">
                    <a:pos x="T2" y="T3"/>
                  </a:cxn>
                  <a:cxn ang="0">
                    <a:pos x="T4" y="T5"/>
                  </a:cxn>
                  <a:cxn ang="0">
                    <a:pos x="T6" y="T7"/>
                  </a:cxn>
                </a:cxnLst>
                <a:rect l="0" t="0" r="r" b="b"/>
                <a:pathLst>
                  <a:path w="29" h="16">
                    <a:moveTo>
                      <a:pt x="0" y="16"/>
                    </a:moveTo>
                    <a:lnTo>
                      <a:pt x="29" y="16"/>
                    </a:lnTo>
                    <a:moveTo>
                      <a:pt x="0" y="0"/>
                    </a:moveTo>
                    <a:lnTo>
                      <a:pt x="29"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0" name="Oval 598">
                <a:extLst>
                  <a:ext uri="{FF2B5EF4-FFF2-40B4-BE49-F238E27FC236}">
                    <a16:creationId xmlns:a16="http://schemas.microsoft.com/office/drawing/2014/main" id="{04EF0115-A983-0AA1-7BC8-B35857E41577}"/>
                  </a:ext>
                </a:extLst>
              </p:cNvPr>
              <p:cNvSpPr>
                <a:spLocks noChangeArrowheads="1"/>
              </p:cNvSpPr>
              <p:nvPr/>
            </p:nvSpPr>
            <p:spPr bwMode="auto">
              <a:xfrm>
                <a:off x="3705" y="2756"/>
                <a:ext cx="29" cy="31"/>
              </a:xfrm>
              <a:prstGeom prst="ellipse">
                <a:avLst/>
              </a:pr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1" name="Freeform 599">
                <a:extLst>
                  <a:ext uri="{FF2B5EF4-FFF2-40B4-BE49-F238E27FC236}">
                    <a16:creationId xmlns:a16="http://schemas.microsoft.com/office/drawing/2014/main" id="{089B27A2-2F82-94DA-6F13-DF912EEF8F38}"/>
                  </a:ext>
                </a:extLst>
              </p:cNvPr>
              <p:cNvSpPr>
                <a:spLocks noEditPoints="1"/>
              </p:cNvSpPr>
              <p:nvPr/>
            </p:nvSpPr>
            <p:spPr bwMode="auto">
              <a:xfrm>
                <a:off x="3705" y="2787"/>
                <a:ext cx="29" cy="32"/>
              </a:xfrm>
              <a:custGeom>
                <a:avLst/>
                <a:gdLst>
                  <a:gd name="T0" fmla="*/ 15 w 29"/>
                  <a:gd name="T1" fmla="*/ 0 h 32"/>
                  <a:gd name="T2" fmla="*/ 15 w 29"/>
                  <a:gd name="T3" fmla="*/ 32 h 32"/>
                  <a:gd name="T4" fmla="*/ 15 w 29"/>
                  <a:gd name="T5" fmla="*/ 0 h 32"/>
                  <a:gd name="T6" fmla="*/ 29 w 29"/>
                  <a:gd name="T7" fmla="*/ 32 h 32"/>
                  <a:gd name="T8" fmla="*/ 15 w 29"/>
                  <a:gd name="T9" fmla="*/ 0 h 32"/>
                  <a:gd name="T10" fmla="*/ 0 w 29"/>
                  <a:gd name="T11" fmla="*/ 32 h 32"/>
                </a:gdLst>
                <a:ahLst/>
                <a:cxnLst>
                  <a:cxn ang="0">
                    <a:pos x="T0" y="T1"/>
                  </a:cxn>
                  <a:cxn ang="0">
                    <a:pos x="T2" y="T3"/>
                  </a:cxn>
                  <a:cxn ang="0">
                    <a:pos x="T4" y="T5"/>
                  </a:cxn>
                  <a:cxn ang="0">
                    <a:pos x="T6" y="T7"/>
                  </a:cxn>
                  <a:cxn ang="0">
                    <a:pos x="T8" y="T9"/>
                  </a:cxn>
                  <a:cxn ang="0">
                    <a:pos x="T10" y="T11"/>
                  </a:cxn>
                </a:cxnLst>
                <a:rect l="0" t="0" r="r" b="b"/>
                <a:pathLst>
                  <a:path w="29" h="32">
                    <a:moveTo>
                      <a:pt x="15" y="0"/>
                    </a:moveTo>
                    <a:lnTo>
                      <a:pt x="15" y="32"/>
                    </a:lnTo>
                    <a:moveTo>
                      <a:pt x="15" y="0"/>
                    </a:moveTo>
                    <a:lnTo>
                      <a:pt x="29" y="32"/>
                    </a:lnTo>
                    <a:moveTo>
                      <a:pt x="15" y="0"/>
                    </a:moveTo>
                    <a:lnTo>
                      <a:pt x="0" y="32"/>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2" name="Freeform 600">
                <a:extLst>
                  <a:ext uri="{FF2B5EF4-FFF2-40B4-BE49-F238E27FC236}">
                    <a16:creationId xmlns:a16="http://schemas.microsoft.com/office/drawing/2014/main" id="{F1D50CB9-73F1-A54A-B8E0-43B536EA541A}"/>
                  </a:ext>
                </a:extLst>
              </p:cNvPr>
              <p:cNvSpPr>
                <a:spLocks/>
              </p:cNvSpPr>
              <p:nvPr/>
            </p:nvSpPr>
            <p:spPr bwMode="auto">
              <a:xfrm>
                <a:off x="5350" y="2394"/>
                <a:ext cx="1217" cy="1156"/>
              </a:xfrm>
              <a:custGeom>
                <a:avLst/>
                <a:gdLst>
                  <a:gd name="T0" fmla="*/ 1217 w 1217"/>
                  <a:gd name="T1" fmla="*/ 1156 h 1156"/>
                  <a:gd name="T2" fmla="*/ 1217 w 1217"/>
                  <a:gd name="T3" fmla="*/ 0 h 1156"/>
                  <a:gd name="T4" fmla="*/ 0 w 1217"/>
                  <a:gd name="T5" fmla="*/ 0 h 1156"/>
                </a:gdLst>
                <a:ahLst/>
                <a:cxnLst>
                  <a:cxn ang="0">
                    <a:pos x="T0" y="T1"/>
                  </a:cxn>
                  <a:cxn ang="0">
                    <a:pos x="T2" y="T3"/>
                  </a:cxn>
                  <a:cxn ang="0">
                    <a:pos x="T4" y="T5"/>
                  </a:cxn>
                </a:cxnLst>
                <a:rect l="0" t="0" r="r" b="b"/>
                <a:pathLst>
                  <a:path w="1217" h="1156">
                    <a:moveTo>
                      <a:pt x="1217" y="1156"/>
                    </a:moveTo>
                    <a:lnTo>
                      <a:pt x="1217" y="0"/>
                    </a:lnTo>
                    <a:lnTo>
                      <a:pt x="0"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3" name="Freeform 601">
                <a:extLst>
                  <a:ext uri="{FF2B5EF4-FFF2-40B4-BE49-F238E27FC236}">
                    <a16:creationId xmlns:a16="http://schemas.microsoft.com/office/drawing/2014/main" id="{304DBA61-6751-6C4C-812A-26BB588149B4}"/>
                  </a:ext>
                </a:extLst>
              </p:cNvPr>
              <p:cNvSpPr>
                <a:spLocks noEditPoints="1"/>
              </p:cNvSpPr>
              <p:nvPr/>
            </p:nvSpPr>
            <p:spPr bwMode="auto">
              <a:xfrm>
                <a:off x="6553" y="3503"/>
                <a:ext cx="29" cy="16"/>
              </a:xfrm>
              <a:custGeom>
                <a:avLst/>
                <a:gdLst>
                  <a:gd name="T0" fmla="*/ 29 w 29"/>
                  <a:gd name="T1" fmla="*/ 0 h 16"/>
                  <a:gd name="T2" fmla="*/ 0 w 29"/>
                  <a:gd name="T3" fmla="*/ 0 h 16"/>
                  <a:gd name="T4" fmla="*/ 29 w 29"/>
                  <a:gd name="T5" fmla="*/ 16 h 16"/>
                  <a:gd name="T6" fmla="*/ 0 w 29"/>
                  <a:gd name="T7" fmla="*/ 16 h 16"/>
                </a:gdLst>
                <a:ahLst/>
                <a:cxnLst>
                  <a:cxn ang="0">
                    <a:pos x="T0" y="T1"/>
                  </a:cxn>
                  <a:cxn ang="0">
                    <a:pos x="T2" y="T3"/>
                  </a:cxn>
                  <a:cxn ang="0">
                    <a:pos x="T4" y="T5"/>
                  </a:cxn>
                  <a:cxn ang="0">
                    <a:pos x="T6" y="T7"/>
                  </a:cxn>
                </a:cxnLst>
                <a:rect l="0" t="0" r="r" b="b"/>
                <a:pathLst>
                  <a:path w="29" h="16">
                    <a:moveTo>
                      <a:pt x="29" y="0"/>
                    </a:moveTo>
                    <a:lnTo>
                      <a:pt x="0" y="0"/>
                    </a:lnTo>
                    <a:moveTo>
                      <a:pt x="29" y="16"/>
                    </a:moveTo>
                    <a:lnTo>
                      <a:pt x="0" y="16"/>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4" name="Oval 602">
                <a:extLst>
                  <a:ext uri="{FF2B5EF4-FFF2-40B4-BE49-F238E27FC236}">
                    <a16:creationId xmlns:a16="http://schemas.microsoft.com/office/drawing/2014/main" id="{3EA907B8-8A13-DBBE-A352-C9FDA187B11C}"/>
                  </a:ext>
                </a:extLst>
              </p:cNvPr>
              <p:cNvSpPr>
                <a:spLocks noChangeArrowheads="1"/>
              </p:cNvSpPr>
              <p:nvPr/>
            </p:nvSpPr>
            <p:spPr bwMode="auto">
              <a:xfrm>
                <a:off x="5321" y="2378"/>
                <a:ext cx="29" cy="31"/>
              </a:xfrm>
              <a:prstGeom prst="ellipse">
                <a:avLst/>
              </a:pr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5" name="Freeform 603">
                <a:extLst>
                  <a:ext uri="{FF2B5EF4-FFF2-40B4-BE49-F238E27FC236}">
                    <a16:creationId xmlns:a16="http://schemas.microsoft.com/office/drawing/2014/main" id="{1DB34F4F-7277-D52B-1164-5F158DD85038}"/>
                  </a:ext>
                </a:extLst>
              </p:cNvPr>
              <p:cNvSpPr>
                <a:spLocks noEditPoints="1"/>
              </p:cNvSpPr>
              <p:nvPr/>
            </p:nvSpPr>
            <p:spPr bwMode="auto">
              <a:xfrm>
                <a:off x="5292" y="2378"/>
                <a:ext cx="29" cy="31"/>
              </a:xfrm>
              <a:custGeom>
                <a:avLst/>
                <a:gdLst>
                  <a:gd name="T0" fmla="*/ 29 w 29"/>
                  <a:gd name="T1" fmla="*/ 16 h 31"/>
                  <a:gd name="T2" fmla="*/ 0 w 29"/>
                  <a:gd name="T3" fmla="*/ 16 h 31"/>
                  <a:gd name="T4" fmla="*/ 29 w 29"/>
                  <a:gd name="T5" fmla="*/ 16 h 31"/>
                  <a:gd name="T6" fmla="*/ 0 w 29"/>
                  <a:gd name="T7" fmla="*/ 31 h 31"/>
                  <a:gd name="T8" fmla="*/ 29 w 29"/>
                  <a:gd name="T9" fmla="*/ 16 h 31"/>
                  <a:gd name="T10" fmla="*/ 0 w 29"/>
                  <a:gd name="T11" fmla="*/ 0 h 31"/>
                </a:gdLst>
                <a:ahLst/>
                <a:cxnLst>
                  <a:cxn ang="0">
                    <a:pos x="T0" y="T1"/>
                  </a:cxn>
                  <a:cxn ang="0">
                    <a:pos x="T2" y="T3"/>
                  </a:cxn>
                  <a:cxn ang="0">
                    <a:pos x="T4" y="T5"/>
                  </a:cxn>
                  <a:cxn ang="0">
                    <a:pos x="T6" y="T7"/>
                  </a:cxn>
                  <a:cxn ang="0">
                    <a:pos x="T8" y="T9"/>
                  </a:cxn>
                  <a:cxn ang="0">
                    <a:pos x="T10" y="T11"/>
                  </a:cxn>
                </a:cxnLst>
                <a:rect l="0" t="0" r="r" b="b"/>
                <a:pathLst>
                  <a:path w="29" h="31">
                    <a:moveTo>
                      <a:pt x="29" y="16"/>
                    </a:moveTo>
                    <a:lnTo>
                      <a:pt x="0" y="16"/>
                    </a:lnTo>
                    <a:moveTo>
                      <a:pt x="29" y="16"/>
                    </a:moveTo>
                    <a:lnTo>
                      <a:pt x="0" y="31"/>
                    </a:lnTo>
                    <a:moveTo>
                      <a:pt x="29" y="16"/>
                    </a:moveTo>
                    <a:lnTo>
                      <a:pt x="0"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6" name="Freeform 604">
                <a:extLst>
                  <a:ext uri="{FF2B5EF4-FFF2-40B4-BE49-F238E27FC236}">
                    <a16:creationId xmlns:a16="http://schemas.microsoft.com/office/drawing/2014/main" id="{B193B722-4CCD-AC11-B3D6-D3B000693848}"/>
                  </a:ext>
                </a:extLst>
              </p:cNvPr>
              <p:cNvSpPr>
                <a:spLocks/>
              </p:cNvSpPr>
              <p:nvPr/>
            </p:nvSpPr>
            <p:spPr bwMode="auto">
              <a:xfrm>
                <a:off x="5977" y="2804"/>
                <a:ext cx="495" cy="746"/>
              </a:xfrm>
              <a:custGeom>
                <a:avLst/>
                <a:gdLst>
                  <a:gd name="T0" fmla="*/ 495 w 495"/>
                  <a:gd name="T1" fmla="*/ 746 h 746"/>
                  <a:gd name="T2" fmla="*/ 495 w 495"/>
                  <a:gd name="T3" fmla="*/ 0 h 746"/>
                  <a:gd name="T4" fmla="*/ 0 w 495"/>
                  <a:gd name="T5" fmla="*/ 0 h 746"/>
                </a:gdLst>
                <a:ahLst/>
                <a:cxnLst>
                  <a:cxn ang="0">
                    <a:pos x="T0" y="T1"/>
                  </a:cxn>
                  <a:cxn ang="0">
                    <a:pos x="T2" y="T3"/>
                  </a:cxn>
                  <a:cxn ang="0">
                    <a:pos x="T4" y="T5"/>
                  </a:cxn>
                </a:cxnLst>
                <a:rect l="0" t="0" r="r" b="b"/>
                <a:pathLst>
                  <a:path w="495" h="746">
                    <a:moveTo>
                      <a:pt x="495" y="746"/>
                    </a:moveTo>
                    <a:lnTo>
                      <a:pt x="495" y="0"/>
                    </a:lnTo>
                    <a:lnTo>
                      <a:pt x="0"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7" name="Freeform 605">
                <a:extLst>
                  <a:ext uri="{FF2B5EF4-FFF2-40B4-BE49-F238E27FC236}">
                    <a16:creationId xmlns:a16="http://schemas.microsoft.com/office/drawing/2014/main" id="{7D9B580B-D341-75D6-2792-017CD0076D27}"/>
                  </a:ext>
                </a:extLst>
              </p:cNvPr>
              <p:cNvSpPr>
                <a:spLocks noEditPoints="1"/>
              </p:cNvSpPr>
              <p:nvPr/>
            </p:nvSpPr>
            <p:spPr bwMode="auto">
              <a:xfrm>
                <a:off x="6457" y="3503"/>
                <a:ext cx="29" cy="16"/>
              </a:xfrm>
              <a:custGeom>
                <a:avLst/>
                <a:gdLst>
                  <a:gd name="T0" fmla="*/ 29 w 29"/>
                  <a:gd name="T1" fmla="*/ 0 h 16"/>
                  <a:gd name="T2" fmla="*/ 0 w 29"/>
                  <a:gd name="T3" fmla="*/ 0 h 16"/>
                  <a:gd name="T4" fmla="*/ 29 w 29"/>
                  <a:gd name="T5" fmla="*/ 16 h 16"/>
                  <a:gd name="T6" fmla="*/ 0 w 29"/>
                  <a:gd name="T7" fmla="*/ 16 h 16"/>
                </a:gdLst>
                <a:ahLst/>
                <a:cxnLst>
                  <a:cxn ang="0">
                    <a:pos x="T0" y="T1"/>
                  </a:cxn>
                  <a:cxn ang="0">
                    <a:pos x="T2" y="T3"/>
                  </a:cxn>
                  <a:cxn ang="0">
                    <a:pos x="T4" y="T5"/>
                  </a:cxn>
                  <a:cxn ang="0">
                    <a:pos x="T6" y="T7"/>
                  </a:cxn>
                </a:cxnLst>
                <a:rect l="0" t="0" r="r" b="b"/>
                <a:pathLst>
                  <a:path w="29" h="16">
                    <a:moveTo>
                      <a:pt x="29" y="0"/>
                    </a:moveTo>
                    <a:lnTo>
                      <a:pt x="0" y="0"/>
                    </a:lnTo>
                    <a:moveTo>
                      <a:pt x="29" y="16"/>
                    </a:moveTo>
                    <a:lnTo>
                      <a:pt x="0" y="16"/>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8" name="Oval 606">
                <a:extLst>
                  <a:ext uri="{FF2B5EF4-FFF2-40B4-BE49-F238E27FC236}">
                    <a16:creationId xmlns:a16="http://schemas.microsoft.com/office/drawing/2014/main" id="{27B87222-9890-E063-1D65-D84FA9CA9F79}"/>
                  </a:ext>
                </a:extLst>
              </p:cNvPr>
              <p:cNvSpPr>
                <a:spLocks noChangeArrowheads="1"/>
              </p:cNvSpPr>
              <p:nvPr/>
            </p:nvSpPr>
            <p:spPr bwMode="auto">
              <a:xfrm>
                <a:off x="5949" y="2788"/>
                <a:ext cx="28" cy="32"/>
              </a:xfrm>
              <a:prstGeom prst="ellipse">
                <a:avLst/>
              </a:pr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12" name="Freeform 608">
              <a:extLst>
                <a:ext uri="{FF2B5EF4-FFF2-40B4-BE49-F238E27FC236}">
                  <a16:creationId xmlns:a16="http://schemas.microsoft.com/office/drawing/2014/main" id="{33108AFB-AB81-C5B6-4C80-EA00438835F0}"/>
                </a:ext>
              </a:extLst>
            </p:cNvPr>
            <p:cNvSpPr>
              <a:spLocks noEditPoints="1"/>
            </p:cNvSpPr>
            <p:nvPr/>
          </p:nvSpPr>
          <p:spPr bwMode="auto">
            <a:xfrm>
              <a:off x="5920" y="2788"/>
              <a:ext cx="29" cy="32"/>
            </a:xfrm>
            <a:custGeom>
              <a:avLst/>
              <a:gdLst>
                <a:gd name="T0" fmla="*/ 29 w 29"/>
                <a:gd name="T1" fmla="*/ 16 h 32"/>
                <a:gd name="T2" fmla="*/ 0 w 29"/>
                <a:gd name="T3" fmla="*/ 16 h 32"/>
                <a:gd name="T4" fmla="*/ 29 w 29"/>
                <a:gd name="T5" fmla="*/ 16 h 32"/>
                <a:gd name="T6" fmla="*/ 0 w 29"/>
                <a:gd name="T7" fmla="*/ 32 h 32"/>
                <a:gd name="T8" fmla="*/ 29 w 29"/>
                <a:gd name="T9" fmla="*/ 16 h 32"/>
                <a:gd name="T10" fmla="*/ 0 w 29"/>
                <a:gd name="T11" fmla="*/ 0 h 32"/>
              </a:gdLst>
              <a:ahLst/>
              <a:cxnLst>
                <a:cxn ang="0">
                  <a:pos x="T0" y="T1"/>
                </a:cxn>
                <a:cxn ang="0">
                  <a:pos x="T2" y="T3"/>
                </a:cxn>
                <a:cxn ang="0">
                  <a:pos x="T4" y="T5"/>
                </a:cxn>
                <a:cxn ang="0">
                  <a:pos x="T6" y="T7"/>
                </a:cxn>
                <a:cxn ang="0">
                  <a:pos x="T8" y="T9"/>
                </a:cxn>
                <a:cxn ang="0">
                  <a:pos x="T10" y="T11"/>
                </a:cxn>
              </a:cxnLst>
              <a:rect l="0" t="0" r="r" b="b"/>
              <a:pathLst>
                <a:path w="29" h="32">
                  <a:moveTo>
                    <a:pt x="29" y="16"/>
                  </a:moveTo>
                  <a:lnTo>
                    <a:pt x="0" y="16"/>
                  </a:lnTo>
                  <a:moveTo>
                    <a:pt x="29" y="16"/>
                  </a:moveTo>
                  <a:lnTo>
                    <a:pt x="0" y="32"/>
                  </a:lnTo>
                  <a:moveTo>
                    <a:pt x="29" y="16"/>
                  </a:moveTo>
                  <a:lnTo>
                    <a:pt x="0"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Freeform 609">
              <a:extLst>
                <a:ext uri="{FF2B5EF4-FFF2-40B4-BE49-F238E27FC236}">
                  <a16:creationId xmlns:a16="http://schemas.microsoft.com/office/drawing/2014/main" id="{80D542E4-4AAC-F933-9B5C-578560C1018A}"/>
                </a:ext>
              </a:extLst>
            </p:cNvPr>
            <p:cNvSpPr>
              <a:spLocks/>
            </p:cNvSpPr>
            <p:nvPr/>
          </p:nvSpPr>
          <p:spPr bwMode="auto">
            <a:xfrm>
              <a:off x="6458" y="2524"/>
              <a:ext cx="58" cy="1026"/>
            </a:xfrm>
            <a:custGeom>
              <a:avLst/>
              <a:gdLst>
                <a:gd name="T0" fmla="*/ 58 w 58"/>
                <a:gd name="T1" fmla="*/ 1026 h 1026"/>
                <a:gd name="T2" fmla="*/ 58 w 58"/>
                <a:gd name="T3" fmla="*/ 0 h 1026"/>
                <a:gd name="T4" fmla="*/ 0 w 58"/>
                <a:gd name="T5" fmla="*/ 0 h 1026"/>
              </a:gdLst>
              <a:ahLst/>
              <a:cxnLst>
                <a:cxn ang="0">
                  <a:pos x="T0" y="T1"/>
                </a:cxn>
                <a:cxn ang="0">
                  <a:pos x="T2" y="T3"/>
                </a:cxn>
                <a:cxn ang="0">
                  <a:pos x="T4" y="T5"/>
                </a:cxn>
              </a:cxnLst>
              <a:rect l="0" t="0" r="r" b="b"/>
              <a:pathLst>
                <a:path w="58" h="1026">
                  <a:moveTo>
                    <a:pt x="58" y="1026"/>
                  </a:moveTo>
                  <a:lnTo>
                    <a:pt x="58" y="0"/>
                  </a:lnTo>
                  <a:lnTo>
                    <a:pt x="0"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Freeform 610">
              <a:extLst>
                <a:ext uri="{FF2B5EF4-FFF2-40B4-BE49-F238E27FC236}">
                  <a16:creationId xmlns:a16="http://schemas.microsoft.com/office/drawing/2014/main" id="{63B0FC0D-1F57-052D-A8AF-3CAB3F32A7E4}"/>
                </a:ext>
              </a:extLst>
            </p:cNvPr>
            <p:cNvSpPr>
              <a:spLocks noEditPoints="1"/>
            </p:cNvSpPr>
            <p:nvPr/>
          </p:nvSpPr>
          <p:spPr bwMode="auto">
            <a:xfrm>
              <a:off x="6501" y="3503"/>
              <a:ext cx="29" cy="16"/>
            </a:xfrm>
            <a:custGeom>
              <a:avLst/>
              <a:gdLst>
                <a:gd name="T0" fmla="*/ 29 w 29"/>
                <a:gd name="T1" fmla="*/ 0 h 16"/>
                <a:gd name="T2" fmla="*/ 0 w 29"/>
                <a:gd name="T3" fmla="*/ 0 h 16"/>
                <a:gd name="T4" fmla="*/ 29 w 29"/>
                <a:gd name="T5" fmla="*/ 16 h 16"/>
                <a:gd name="T6" fmla="*/ 0 w 29"/>
                <a:gd name="T7" fmla="*/ 16 h 16"/>
              </a:gdLst>
              <a:ahLst/>
              <a:cxnLst>
                <a:cxn ang="0">
                  <a:pos x="T0" y="T1"/>
                </a:cxn>
                <a:cxn ang="0">
                  <a:pos x="T2" y="T3"/>
                </a:cxn>
                <a:cxn ang="0">
                  <a:pos x="T4" y="T5"/>
                </a:cxn>
                <a:cxn ang="0">
                  <a:pos x="T6" y="T7"/>
                </a:cxn>
              </a:cxnLst>
              <a:rect l="0" t="0" r="r" b="b"/>
              <a:pathLst>
                <a:path w="29" h="16">
                  <a:moveTo>
                    <a:pt x="29" y="0"/>
                  </a:moveTo>
                  <a:lnTo>
                    <a:pt x="0" y="0"/>
                  </a:lnTo>
                  <a:moveTo>
                    <a:pt x="29" y="16"/>
                  </a:moveTo>
                  <a:lnTo>
                    <a:pt x="0" y="16"/>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Oval 611">
              <a:extLst>
                <a:ext uri="{FF2B5EF4-FFF2-40B4-BE49-F238E27FC236}">
                  <a16:creationId xmlns:a16="http://schemas.microsoft.com/office/drawing/2014/main" id="{63C56E39-DD8B-F153-0D81-54CA6DCCAB76}"/>
                </a:ext>
              </a:extLst>
            </p:cNvPr>
            <p:cNvSpPr>
              <a:spLocks noChangeArrowheads="1"/>
            </p:cNvSpPr>
            <p:nvPr/>
          </p:nvSpPr>
          <p:spPr bwMode="auto">
            <a:xfrm>
              <a:off x="6429" y="2508"/>
              <a:ext cx="29" cy="32"/>
            </a:xfrm>
            <a:prstGeom prst="ellipse">
              <a:avLst/>
            </a:pr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Freeform 612">
              <a:extLst>
                <a:ext uri="{FF2B5EF4-FFF2-40B4-BE49-F238E27FC236}">
                  <a16:creationId xmlns:a16="http://schemas.microsoft.com/office/drawing/2014/main" id="{60A2FE73-2BD3-EC50-A57B-CB44A171F9B9}"/>
                </a:ext>
              </a:extLst>
            </p:cNvPr>
            <p:cNvSpPr>
              <a:spLocks noEditPoints="1"/>
            </p:cNvSpPr>
            <p:nvPr/>
          </p:nvSpPr>
          <p:spPr bwMode="auto">
            <a:xfrm>
              <a:off x="6400" y="2508"/>
              <a:ext cx="29" cy="32"/>
            </a:xfrm>
            <a:custGeom>
              <a:avLst/>
              <a:gdLst>
                <a:gd name="T0" fmla="*/ 29 w 29"/>
                <a:gd name="T1" fmla="*/ 16 h 32"/>
                <a:gd name="T2" fmla="*/ 0 w 29"/>
                <a:gd name="T3" fmla="*/ 16 h 32"/>
                <a:gd name="T4" fmla="*/ 29 w 29"/>
                <a:gd name="T5" fmla="*/ 16 h 32"/>
                <a:gd name="T6" fmla="*/ 0 w 29"/>
                <a:gd name="T7" fmla="*/ 32 h 32"/>
                <a:gd name="T8" fmla="*/ 29 w 29"/>
                <a:gd name="T9" fmla="*/ 16 h 32"/>
                <a:gd name="T10" fmla="*/ 0 w 29"/>
                <a:gd name="T11" fmla="*/ 0 h 32"/>
              </a:gdLst>
              <a:ahLst/>
              <a:cxnLst>
                <a:cxn ang="0">
                  <a:pos x="T0" y="T1"/>
                </a:cxn>
                <a:cxn ang="0">
                  <a:pos x="T2" y="T3"/>
                </a:cxn>
                <a:cxn ang="0">
                  <a:pos x="T4" y="T5"/>
                </a:cxn>
                <a:cxn ang="0">
                  <a:pos x="T6" y="T7"/>
                </a:cxn>
                <a:cxn ang="0">
                  <a:pos x="T8" y="T9"/>
                </a:cxn>
                <a:cxn ang="0">
                  <a:pos x="T10" y="T11"/>
                </a:cxn>
              </a:cxnLst>
              <a:rect l="0" t="0" r="r" b="b"/>
              <a:pathLst>
                <a:path w="29" h="32">
                  <a:moveTo>
                    <a:pt x="29" y="16"/>
                  </a:moveTo>
                  <a:lnTo>
                    <a:pt x="0" y="16"/>
                  </a:lnTo>
                  <a:moveTo>
                    <a:pt x="29" y="16"/>
                  </a:moveTo>
                  <a:lnTo>
                    <a:pt x="0" y="32"/>
                  </a:lnTo>
                  <a:moveTo>
                    <a:pt x="29" y="16"/>
                  </a:moveTo>
                  <a:lnTo>
                    <a:pt x="0"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Line 613">
              <a:extLst>
                <a:ext uri="{FF2B5EF4-FFF2-40B4-BE49-F238E27FC236}">
                  <a16:creationId xmlns:a16="http://schemas.microsoft.com/office/drawing/2014/main" id="{F0F6EDB7-83D8-D0F4-1658-FF3A116BA2AF}"/>
                </a:ext>
              </a:extLst>
            </p:cNvPr>
            <p:cNvSpPr>
              <a:spLocks noChangeShapeType="1"/>
            </p:cNvSpPr>
            <p:nvPr/>
          </p:nvSpPr>
          <p:spPr bwMode="auto">
            <a:xfrm flipH="1">
              <a:off x="5670" y="3642"/>
              <a:ext cx="797" cy="0"/>
            </a:xfrm>
            <a:prstGeom prst="line">
              <a:avLst/>
            </a:prstGeom>
            <a:noFill/>
            <a:ln w="6350"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Freeform 614">
              <a:extLst>
                <a:ext uri="{FF2B5EF4-FFF2-40B4-BE49-F238E27FC236}">
                  <a16:creationId xmlns:a16="http://schemas.microsoft.com/office/drawing/2014/main" id="{521049D4-85A9-0949-AFB8-297ED723F0B4}"/>
                </a:ext>
              </a:extLst>
            </p:cNvPr>
            <p:cNvSpPr>
              <a:spLocks noEditPoints="1"/>
            </p:cNvSpPr>
            <p:nvPr/>
          </p:nvSpPr>
          <p:spPr bwMode="auto">
            <a:xfrm>
              <a:off x="6424" y="3626"/>
              <a:ext cx="15" cy="32"/>
            </a:xfrm>
            <a:custGeom>
              <a:avLst/>
              <a:gdLst>
                <a:gd name="T0" fmla="*/ 0 w 15"/>
                <a:gd name="T1" fmla="*/ 0 h 32"/>
                <a:gd name="T2" fmla="*/ 0 w 15"/>
                <a:gd name="T3" fmla="*/ 32 h 32"/>
                <a:gd name="T4" fmla="*/ 15 w 15"/>
                <a:gd name="T5" fmla="*/ 0 h 32"/>
                <a:gd name="T6" fmla="*/ 15 w 15"/>
                <a:gd name="T7" fmla="*/ 32 h 32"/>
              </a:gdLst>
              <a:ahLst/>
              <a:cxnLst>
                <a:cxn ang="0">
                  <a:pos x="T0" y="T1"/>
                </a:cxn>
                <a:cxn ang="0">
                  <a:pos x="T2" y="T3"/>
                </a:cxn>
                <a:cxn ang="0">
                  <a:pos x="T4" y="T5"/>
                </a:cxn>
                <a:cxn ang="0">
                  <a:pos x="T6" y="T7"/>
                </a:cxn>
              </a:cxnLst>
              <a:rect l="0" t="0" r="r" b="b"/>
              <a:pathLst>
                <a:path w="15" h="32">
                  <a:moveTo>
                    <a:pt x="0" y="0"/>
                  </a:moveTo>
                  <a:lnTo>
                    <a:pt x="0" y="32"/>
                  </a:lnTo>
                  <a:moveTo>
                    <a:pt x="15" y="0"/>
                  </a:moveTo>
                  <a:lnTo>
                    <a:pt x="15" y="32"/>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Oval 615">
              <a:extLst>
                <a:ext uri="{FF2B5EF4-FFF2-40B4-BE49-F238E27FC236}">
                  <a16:creationId xmlns:a16="http://schemas.microsoft.com/office/drawing/2014/main" id="{F96C5C4F-6ACB-68E4-13EC-B8CAC354817E}"/>
                </a:ext>
              </a:extLst>
            </p:cNvPr>
            <p:cNvSpPr>
              <a:spLocks noChangeArrowheads="1"/>
            </p:cNvSpPr>
            <p:nvPr/>
          </p:nvSpPr>
          <p:spPr bwMode="auto">
            <a:xfrm>
              <a:off x="5641" y="3626"/>
              <a:ext cx="29" cy="32"/>
            </a:xfrm>
            <a:prstGeom prst="ellipse">
              <a:avLst/>
            </a:pr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Freeform 616">
              <a:extLst>
                <a:ext uri="{FF2B5EF4-FFF2-40B4-BE49-F238E27FC236}">
                  <a16:creationId xmlns:a16="http://schemas.microsoft.com/office/drawing/2014/main" id="{3DFAA48F-02C4-7791-2AA1-6DC0AB3D7478}"/>
                </a:ext>
              </a:extLst>
            </p:cNvPr>
            <p:cNvSpPr>
              <a:spLocks noEditPoints="1"/>
            </p:cNvSpPr>
            <p:nvPr/>
          </p:nvSpPr>
          <p:spPr bwMode="auto">
            <a:xfrm>
              <a:off x="5613" y="3626"/>
              <a:ext cx="28" cy="32"/>
            </a:xfrm>
            <a:custGeom>
              <a:avLst/>
              <a:gdLst>
                <a:gd name="T0" fmla="*/ 28 w 28"/>
                <a:gd name="T1" fmla="*/ 16 h 32"/>
                <a:gd name="T2" fmla="*/ 0 w 28"/>
                <a:gd name="T3" fmla="*/ 16 h 32"/>
                <a:gd name="T4" fmla="*/ 28 w 28"/>
                <a:gd name="T5" fmla="*/ 16 h 32"/>
                <a:gd name="T6" fmla="*/ 0 w 28"/>
                <a:gd name="T7" fmla="*/ 32 h 32"/>
                <a:gd name="T8" fmla="*/ 28 w 28"/>
                <a:gd name="T9" fmla="*/ 16 h 32"/>
                <a:gd name="T10" fmla="*/ 0 w 28"/>
                <a:gd name="T11" fmla="*/ 0 h 32"/>
              </a:gdLst>
              <a:ahLst/>
              <a:cxnLst>
                <a:cxn ang="0">
                  <a:pos x="T0" y="T1"/>
                </a:cxn>
                <a:cxn ang="0">
                  <a:pos x="T2" y="T3"/>
                </a:cxn>
                <a:cxn ang="0">
                  <a:pos x="T4" y="T5"/>
                </a:cxn>
                <a:cxn ang="0">
                  <a:pos x="T6" y="T7"/>
                </a:cxn>
                <a:cxn ang="0">
                  <a:pos x="T8" y="T9"/>
                </a:cxn>
                <a:cxn ang="0">
                  <a:pos x="T10" y="T11"/>
                </a:cxn>
              </a:cxnLst>
              <a:rect l="0" t="0" r="r" b="b"/>
              <a:pathLst>
                <a:path w="28" h="32">
                  <a:moveTo>
                    <a:pt x="28" y="16"/>
                  </a:moveTo>
                  <a:lnTo>
                    <a:pt x="0" y="16"/>
                  </a:lnTo>
                  <a:moveTo>
                    <a:pt x="28" y="16"/>
                  </a:moveTo>
                  <a:lnTo>
                    <a:pt x="0" y="32"/>
                  </a:lnTo>
                  <a:moveTo>
                    <a:pt x="28" y="16"/>
                  </a:moveTo>
                  <a:lnTo>
                    <a:pt x="0"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Freeform 617">
              <a:extLst>
                <a:ext uri="{FF2B5EF4-FFF2-40B4-BE49-F238E27FC236}">
                  <a16:creationId xmlns:a16="http://schemas.microsoft.com/office/drawing/2014/main" id="{08A14227-0CFF-70FD-0922-38DBD39F4DB3}"/>
                </a:ext>
              </a:extLst>
            </p:cNvPr>
            <p:cNvSpPr>
              <a:spLocks/>
            </p:cNvSpPr>
            <p:nvPr/>
          </p:nvSpPr>
          <p:spPr bwMode="auto">
            <a:xfrm>
              <a:off x="4522" y="2318"/>
              <a:ext cx="894" cy="937"/>
            </a:xfrm>
            <a:custGeom>
              <a:avLst/>
              <a:gdLst>
                <a:gd name="T0" fmla="*/ 0 w 894"/>
                <a:gd name="T1" fmla="*/ 0 h 937"/>
                <a:gd name="T2" fmla="*/ 0 w 894"/>
                <a:gd name="T3" fmla="*/ 547 h 937"/>
                <a:gd name="T4" fmla="*/ 894 w 894"/>
                <a:gd name="T5" fmla="*/ 547 h 937"/>
                <a:gd name="T6" fmla="*/ 894 w 894"/>
                <a:gd name="T7" fmla="*/ 937 h 937"/>
              </a:gdLst>
              <a:ahLst/>
              <a:cxnLst>
                <a:cxn ang="0">
                  <a:pos x="T0" y="T1"/>
                </a:cxn>
                <a:cxn ang="0">
                  <a:pos x="T2" y="T3"/>
                </a:cxn>
                <a:cxn ang="0">
                  <a:pos x="T4" y="T5"/>
                </a:cxn>
                <a:cxn ang="0">
                  <a:pos x="T6" y="T7"/>
                </a:cxn>
              </a:cxnLst>
              <a:rect l="0" t="0" r="r" b="b"/>
              <a:pathLst>
                <a:path w="894" h="937">
                  <a:moveTo>
                    <a:pt x="0" y="0"/>
                  </a:moveTo>
                  <a:lnTo>
                    <a:pt x="0" y="547"/>
                  </a:lnTo>
                  <a:lnTo>
                    <a:pt x="894" y="547"/>
                  </a:lnTo>
                  <a:lnTo>
                    <a:pt x="894" y="937"/>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Freeform 618">
              <a:extLst>
                <a:ext uri="{FF2B5EF4-FFF2-40B4-BE49-F238E27FC236}">
                  <a16:creationId xmlns:a16="http://schemas.microsoft.com/office/drawing/2014/main" id="{1EB10C63-86C5-0742-A010-C2B17ED76CF5}"/>
                </a:ext>
              </a:extLst>
            </p:cNvPr>
            <p:cNvSpPr>
              <a:spLocks noEditPoints="1"/>
            </p:cNvSpPr>
            <p:nvPr/>
          </p:nvSpPr>
          <p:spPr bwMode="auto">
            <a:xfrm>
              <a:off x="4508" y="2349"/>
              <a:ext cx="28" cy="16"/>
            </a:xfrm>
            <a:custGeom>
              <a:avLst/>
              <a:gdLst>
                <a:gd name="T0" fmla="*/ 0 w 28"/>
                <a:gd name="T1" fmla="*/ 16 h 16"/>
                <a:gd name="T2" fmla="*/ 28 w 28"/>
                <a:gd name="T3" fmla="*/ 16 h 16"/>
                <a:gd name="T4" fmla="*/ 0 w 28"/>
                <a:gd name="T5" fmla="*/ 0 h 16"/>
                <a:gd name="T6" fmla="*/ 28 w 28"/>
                <a:gd name="T7" fmla="*/ 0 h 16"/>
              </a:gdLst>
              <a:ahLst/>
              <a:cxnLst>
                <a:cxn ang="0">
                  <a:pos x="T0" y="T1"/>
                </a:cxn>
                <a:cxn ang="0">
                  <a:pos x="T2" y="T3"/>
                </a:cxn>
                <a:cxn ang="0">
                  <a:pos x="T4" y="T5"/>
                </a:cxn>
                <a:cxn ang="0">
                  <a:pos x="T6" y="T7"/>
                </a:cxn>
              </a:cxnLst>
              <a:rect l="0" t="0" r="r" b="b"/>
              <a:pathLst>
                <a:path w="28" h="16">
                  <a:moveTo>
                    <a:pt x="0" y="16"/>
                  </a:moveTo>
                  <a:lnTo>
                    <a:pt x="28" y="16"/>
                  </a:lnTo>
                  <a:moveTo>
                    <a:pt x="0" y="0"/>
                  </a:moveTo>
                  <a:lnTo>
                    <a:pt x="28"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Oval 619">
              <a:extLst>
                <a:ext uri="{FF2B5EF4-FFF2-40B4-BE49-F238E27FC236}">
                  <a16:creationId xmlns:a16="http://schemas.microsoft.com/office/drawing/2014/main" id="{0688F846-909A-44F8-3432-56EDA317D032}"/>
                </a:ext>
              </a:extLst>
            </p:cNvPr>
            <p:cNvSpPr>
              <a:spLocks noChangeArrowheads="1"/>
            </p:cNvSpPr>
            <p:nvPr/>
          </p:nvSpPr>
          <p:spPr bwMode="auto">
            <a:xfrm>
              <a:off x="5402" y="3255"/>
              <a:ext cx="29" cy="32"/>
            </a:xfrm>
            <a:prstGeom prst="ellipse">
              <a:avLst/>
            </a:pr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Freeform 620">
              <a:extLst>
                <a:ext uri="{FF2B5EF4-FFF2-40B4-BE49-F238E27FC236}">
                  <a16:creationId xmlns:a16="http://schemas.microsoft.com/office/drawing/2014/main" id="{BB1DB3AF-1CA1-9781-BEED-3670646E7D5B}"/>
                </a:ext>
              </a:extLst>
            </p:cNvPr>
            <p:cNvSpPr>
              <a:spLocks noEditPoints="1"/>
            </p:cNvSpPr>
            <p:nvPr/>
          </p:nvSpPr>
          <p:spPr bwMode="auto">
            <a:xfrm>
              <a:off x="5402" y="3287"/>
              <a:ext cx="29" cy="31"/>
            </a:xfrm>
            <a:custGeom>
              <a:avLst/>
              <a:gdLst>
                <a:gd name="T0" fmla="*/ 14 w 29"/>
                <a:gd name="T1" fmla="*/ 0 h 31"/>
                <a:gd name="T2" fmla="*/ 14 w 29"/>
                <a:gd name="T3" fmla="*/ 31 h 31"/>
                <a:gd name="T4" fmla="*/ 14 w 29"/>
                <a:gd name="T5" fmla="*/ 0 h 31"/>
                <a:gd name="T6" fmla="*/ 29 w 29"/>
                <a:gd name="T7" fmla="*/ 31 h 31"/>
                <a:gd name="T8" fmla="*/ 14 w 29"/>
                <a:gd name="T9" fmla="*/ 0 h 31"/>
                <a:gd name="T10" fmla="*/ 0 w 29"/>
                <a:gd name="T11" fmla="*/ 31 h 31"/>
              </a:gdLst>
              <a:ahLst/>
              <a:cxnLst>
                <a:cxn ang="0">
                  <a:pos x="T0" y="T1"/>
                </a:cxn>
                <a:cxn ang="0">
                  <a:pos x="T2" y="T3"/>
                </a:cxn>
                <a:cxn ang="0">
                  <a:pos x="T4" y="T5"/>
                </a:cxn>
                <a:cxn ang="0">
                  <a:pos x="T6" y="T7"/>
                </a:cxn>
                <a:cxn ang="0">
                  <a:pos x="T8" y="T9"/>
                </a:cxn>
                <a:cxn ang="0">
                  <a:pos x="T10" y="T11"/>
                </a:cxn>
              </a:cxnLst>
              <a:rect l="0" t="0" r="r" b="b"/>
              <a:pathLst>
                <a:path w="29" h="31">
                  <a:moveTo>
                    <a:pt x="14" y="0"/>
                  </a:moveTo>
                  <a:lnTo>
                    <a:pt x="14" y="31"/>
                  </a:lnTo>
                  <a:moveTo>
                    <a:pt x="14" y="0"/>
                  </a:moveTo>
                  <a:lnTo>
                    <a:pt x="29" y="31"/>
                  </a:lnTo>
                  <a:moveTo>
                    <a:pt x="14" y="0"/>
                  </a:moveTo>
                  <a:lnTo>
                    <a:pt x="0" y="31"/>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Freeform 621">
              <a:extLst>
                <a:ext uri="{FF2B5EF4-FFF2-40B4-BE49-F238E27FC236}">
                  <a16:creationId xmlns:a16="http://schemas.microsoft.com/office/drawing/2014/main" id="{2FE024BC-D4DF-7FF7-5BE1-1FFC11D2F71C}"/>
                </a:ext>
              </a:extLst>
            </p:cNvPr>
            <p:cNvSpPr>
              <a:spLocks/>
            </p:cNvSpPr>
            <p:nvPr/>
          </p:nvSpPr>
          <p:spPr bwMode="auto">
            <a:xfrm>
              <a:off x="4574" y="2318"/>
              <a:ext cx="821" cy="428"/>
            </a:xfrm>
            <a:custGeom>
              <a:avLst/>
              <a:gdLst>
                <a:gd name="T0" fmla="*/ 0 w 821"/>
                <a:gd name="T1" fmla="*/ 0 h 428"/>
                <a:gd name="T2" fmla="*/ 0 w 821"/>
                <a:gd name="T3" fmla="*/ 428 h 428"/>
                <a:gd name="T4" fmla="*/ 821 w 821"/>
                <a:gd name="T5" fmla="*/ 428 h 428"/>
              </a:gdLst>
              <a:ahLst/>
              <a:cxnLst>
                <a:cxn ang="0">
                  <a:pos x="T0" y="T1"/>
                </a:cxn>
                <a:cxn ang="0">
                  <a:pos x="T2" y="T3"/>
                </a:cxn>
                <a:cxn ang="0">
                  <a:pos x="T4" y="T5"/>
                </a:cxn>
              </a:cxnLst>
              <a:rect l="0" t="0" r="r" b="b"/>
              <a:pathLst>
                <a:path w="821" h="428">
                  <a:moveTo>
                    <a:pt x="0" y="0"/>
                  </a:moveTo>
                  <a:lnTo>
                    <a:pt x="0" y="428"/>
                  </a:lnTo>
                  <a:lnTo>
                    <a:pt x="821" y="428"/>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Freeform 622">
              <a:extLst>
                <a:ext uri="{FF2B5EF4-FFF2-40B4-BE49-F238E27FC236}">
                  <a16:creationId xmlns:a16="http://schemas.microsoft.com/office/drawing/2014/main" id="{7E5CB252-356B-841A-3F95-3CD51FEA2C22}"/>
                </a:ext>
              </a:extLst>
            </p:cNvPr>
            <p:cNvSpPr>
              <a:spLocks noEditPoints="1"/>
            </p:cNvSpPr>
            <p:nvPr/>
          </p:nvSpPr>
          <p:spPr bwMode="auto">
            <a:xfrm>
              <a:off x="4560" y="2349"/>
              <a:ext cx="29" cy="16"/>
            </a:xfrm>
            <a:custGeom>
              <a:avLst/>
              <a:gdLst>
                <a:gd name="T0" fmla="*/ 0 w 29"/>
                <a:gd name="T1" fmla="*/ 16 h 16"/>
                <a:gd name="T2" fmla="*/ 29 w 29"/>
                <a:gd name="T3" fmla="*/ 16 h 16"/>
                <a:gd name="T4" fmla="*/ 0 w 29"/>
                <a:gd name="T5" fmla="*/ 0 h 16"/>
                <a:gd name="T6" fmla="*/ 29 w 29"/>
                <a:gd name="T7" fmla="*/ 0 h 16"/>
              </a:gdLst>
              <a:ahLst/>
              <a:cxnLst>
                <a:cxn ang="0">
                  <a:pos x="T0" y="T1"/>
                </a:cxn>
                <a:cxn ang="0">
                  <a:pos x="T2" y="T3"/>
                </a:cxn>
                <a:cxn ang="0">
                  <a:pos x="T4" y="T5"/>
                </a:cxn>
                <a:cxn ang="0">
                  <a:pos x="T6" y="T7"/>
                </a:cxn>
              </a:cxnLst>
              <a:rect l="0" t="0" r="r" b="b"/>
              <a:pathLst>
                <a:path w="29" h="16">
                  <a:moveTo>
                    <a:pt x="0" y="16"/>
                  </a:moveTo>
                  <a:lnTo>
                    <a:pt x="29" y="16"/>
                  </a:lnTo>
                  <a:moveTo>
                    <a:pt x="0" y="0"/>
                  </a:moveTo>
                  <a:lnTo>
                    <a:pt x="29"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Oval 623">
              <a:extLst>
                <a:ext uri="{FF2B5EF4-FFF2-40B4-BE49-F238E27FC236}">
                  <a16:creationId xmlns:a16="http://schemas.microsoft.com/office/drawing/2014/main" id="{52510446-F36D-D2CB-3E49-90B1A6D7B197}"/>
                </a:ext>
              </a:extLst>
            </p:cNvPr>
            <p:cNvSpPr>
              <a:spLocks noChangeArrowheads="1"/>
            </p:cNvSpPr>
            <p:nvPr/>
          </p:nvSpPr>
          <p:spPr bwMode="auto">
            <a:xfrm>
              <a:off x="5395" y="2730"/>
              <a:ext cx="29" cy="31"/>
            </a:xfrm>
            <a:prstGeom prst="ellipse">
              <a:avLst/>
            </a:pr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Freeform 624">
              <a:extLst>
                <a:ext uri="{FF2B5EF4-FFF2-40B4-BE49-F238E27FC236}">
                  <a16:creationId xmlns:a16="http://schemas.microsoft.com/office/drawing/2014/main" id="{4351B5D8-6015-4B16-7596-8DD968C83BA9}"/>
                </a:ext>
              </a:extLst>
            </p:cNvPr>
            <p:cNvSpPr>
              <a:spLocks noEditPoints="1"/>
            </p:cNvSpPr>
            <p:nvPr/>
          </p:nvSpPr>
          <p:spPr bwMode="auto">
            <a:xfrm>
              <a:off x="5424" y="2730"/>
              <a:ext cx="29" cy="31"/>
            </a:xfrm>
            <a:custGeom>
              <a:avLst/>
              <a:gdLst>
                <a:gd name="T0" fmla="*/ 0 w 29"/>
                <a:gd name="T1" fmla="*/ 16 h 31"/>
                <a:gd name="T2" fmla="*/ 29 w 29"/>
                <a:gd name="T3" fmla="*/ 16 h 31"/>
                <a:gd name="T4" fmla="*/ 0 w 29"/>
                <a:gd name="T5" fmla="*/ 16 h 31"/>
                <a:gd name="T6" fmla="*/ 29 w 29"/>
                <a:gd name="T7" fmla="*/ 0 h 31"/>
                <a:gd name="T8" fmla="*/ 0 w 29"/>
                <a:gd name="T9" fmla="*/ 16 h 31"/>
                <a:gd name="T10" fmla="*/ 29 w 29"/>
                <a:gd name="T11" fmla="*/ 31 h 31"/>
              </a:gdLst>
              <a:ahLst/>
              <a:cxnLst>
                <a:cxn ang="0">
                  <a:pos x="T0" y="T1"/>
                </a:cxn>
                <a:cxn ang="0">
                  <a:pos x="T2" y="T3"/>
                </a:cxn>
                <a:cxn ang="0">
                  <a:pos x="T4" y="T5"/>
                </a:cxn>
                <a:cxn ang="0">
                  <a:pos x="T6" y="T7"/>
                </a:cxn>
                <a:cxn ang="0">
                  <a:pos x="T8" y="T9"/>
                </a:cxn>
                <a:cxn ang="0">
                  <a:pos x="T10" y="T11"/>
                </a:cxn>
              </a:cxnLst>
              <a:rect l="0" t="0" r="r" b="b"/>
              <a:pathLst>
                <a:path w="29" h="31">
                  <a:moveTo>
                    <a:pt x="0" y="16"/>
                  </a:moveTo>
                  <a:lnTo>
                    <a:pt x="29" y="16"/>
                  </a:lnTo>
                  <a:moveTo>
                    <a:pt x="0" y="16"/>
                  </a:moveTo>
                  <a:lnTo>
                    <a:pt x="29" y="0"/>
                  </a:lnTo>
                  <a:moveTo>
                    <a:pt x="0" y="16"/>
                  </a:moveTo>
                  <a:lnTo>
                    <a:pt x="29" y="31"/>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Freeform 625">
              <a:extLst>
                <a:ext uri="{FF2B5EF4-FFF2-40B4-BE49-F238E27FC236}">
                  <a16:creationId xmlns:a16="http://schemas.microsoft.com/office/drawing/2014/main" id="{62B0CC87-5FEC-52FB-5E51-E5417E3C7422}"/>
                </a:ext>
              </a:extLst>
            </p:cNvPr>
            <p:cNvSpPr>
              <a:spLocks/>
            </p:cNvSpPr>
            <p:nvPr/>
          </p:nvSpPr>
          <p:spPr bwMode="auto">
            <a:xfrm>
              <a:off x="4681" y="2317"/>
              <a:ext cx="1262" cy="247"/>
            </a:xfrm>
            <a:custGeom>
              <a:avLst/>
              <a:gdLst>
                <a:gd name="T0" fmla="*/ 0 w 1262"/>
                <a:gd name="T1" fmla="*/ 0 h 247"/>
                <a:gd name="T2" fmla="*/ 131 w 1262"/>
                <a:gd name="T3" fmla="*/ 0 h 247"/>
                <a:gd name="T4" fmla="*/ 131 w 1262"/>
                <a:gd name="T5" fmla="*/ 247 h 247"/>
                <a:gd name="T6" fmla="*/ 1262 w 1262"/>
                <a:gd name="T7" fmla="*/ 247 h 247"/>
              </a:gdLst>
              <a:ahLst/>
              <a:cxnLst>
                <a:cxn ang="0">
                  <a:pos x="T0" y="T1"/>
                </a:cxn>
                <a:cxn ang="0">
                  <a:pos x="T2" y="T3"/>
                </a:cxn>
                <a:cxn ang="0">
                  <a:pos x="T4" y="T5"/>
                </a:cxn>
                <a:cxn ang="0">
                  <a:pos x="T6" y="T7"/>
                </a:cxn>
              </a:cxnLst>
              <a:rect l="0" t="0" r="r" b="b"/>
              <a:pathLst>
                <a:path w="1262" h="247">
                  <a:moveTo>
                    <a:pt x="0" y="0"/>
                  </a:moveTo>
                  <a:lnTo>
                    <a:pt x="131" y="0"/>
                  </a:lnTo>
                  <a:lnTo>
                    <a:pt x="131" y="247"/>
                  </a:lnTo>
                  <a:lnTo>
                    <a:pt x="1262" y="247"/>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Freeform 626">
              <a:extLst>
                <a:ext uri="{FF2B5EF4-FFF2-40B4-BE49-F238E27FC236}">
                  <a16:creationId xmlns:a16="http://schemas.microsoft.com/office/drawing/2014/main" id="{AAFB2303-A11D-BB15-4498-C829DB5593DD}"/>
                </a:ext>
              </a:extLst>
            </p:cNvPr>
            <p:cNvSpPr>
              <a:spLocks noEditPoints="1"/>
            </p:cNvSpPr>
            <p:nvPr/>
          </p:nvSpPr>
          <p:spPr bwMode="auto">
            <a:xfrm>
              <a:off x="4710" y="2302"/>
              <a:ext cx="14" cy="31"/>
            </a:xfrm>
            <a:custGeom>
              <a:avLst/>
              <a:gdLst>
                <a:gd name="T0" fmla="*/ 14 w 14"/>
                <a:gd name="T1" fmla="*/ 31 h 31"/>
                <a:gd name="T2" fmla="*/ 14 w 14"/>
                <a:gd name="T3" fmla="*/ 0 h 31"/>
                <a:gd name="T4" fmla="*/ 0 w 14"/>
                <a:gd name="T5" fmla="*/ 31 h 31"/>
                <a:gd name="T6" fmla="*/ 0 w 14"/>
                <a:gd name="T7" fmla="*/ 0 h 31"/>
              </a:gdLst>
              <a:ahLst/>
              <a:cxnLst>
                <a:cxn ang="0">
                  <a:pos x="T0" y="T1"/>
                </a:cxn>
                <a:cxn ang="0">
                  <a:pos x="T2" y="T3"/>
                </a:cxn>
                <a:cxn ang="0">
                  <a:pos x="T4" y="T5"/>
                </a:cxn>
                <a:cxn ang="0">
                  <a:pos x="T6" y="T7"/>
                </a:cxn>
              </a:cxnLst>
              <a:rect l="0" t="0" r="r" b="b"/>
              <a:pathLst>
                <a:path w="14" h="31">
                  <a:moveTo>
                    <a:pt x="14" y="31"/>
                  </a:moveTo>
                  <a:lnTo>
                    <a:pt x="14" y="0"/>
                  </a:lnTo>
                  <a:moveTo>
                    <a:pt x="0" y="31"/>
                  </a:moveTo>
                  <a:lnTo>
                    <a:pt x="0"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Oval 627">
              <a:extLst>
                <a:ext uri="{FF2B5EF4-FFF2-40B4-BE49-F238E27FC236}">
                  <a16:creationId xmlns:a16="http://schemas.microsoft.com/office/drawing/2014/main" id="{E9EF8908-4822-D2AB-C23B-C5EE9A900EB5}"/>
                </a:ext>
              </a:extLst>
            </p:cNvPr>
            <p:cNvSpPr>
              <a:spLocks noChangeArrowheads="1"/>
            </p:cNvSpPr>
            <p:nvPr/>
          </p:nvSpPr>
          <p:spPr bwMode="auto">
            <a:xfrm>
              <a:off x="5943" y="2549"/>
              <a:ext cx="29" cy="31"/>
            </a:xfrm>
            <a:prstGeom prst="ellipse">
              <a:avLst/>
            </a:pr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Freeform 628">
              <a:extLst>
                <a:ext uri="{FF2B5EF4-FFF2-40B4-BE49-F238E27FC236}">
                  <a16:creationId xmlns:a16="http://schemas.microsoft.com/office/drawing/2014/main" id="{9F7EF6CA-E7BD-9BC8-6FC5-2501E9F72CCB}"/>
                </a:ext>
              </a:extLst>
            </p:cNvPr>
            <p:cNvSpPr>
              <a:spLocks noEditPoints="1"/>
            </p:cNvSpPr>
            <p:nvPr/>
          </p:nvSpPr>
          <p:spPr bwMode="auto">
            <a:xfrm>
              <a:off x="5972" y="2549"/>
              <a:ext cx="28" cy="31"/>
            </a:xfrm>
            <a:custGeom>
              <a:avLst/>
              <a:gdLst>
                <a:gd name="T0" fmla="*/ 0 w 28"/>
                <a:gd name="T1" fmla="*/ 15 h 31"/>
                <a:gd name="T2" fmla="*/ 28 w 28"/>
                <a:gd name="T3" fmla="*/ 15 h 31"/>
                <a:gd name="T4" fmla="*/ 0 w 28"/>
                <a:gd name="T5" fmla="*/ 15 h 31"/>
                <a:gd name="T6" fmla="*/ 28 w 28"/>
                <a:gd name="T7" fmla="*/ 0 h 31"/>
                <a:gd name="T8" fmla="*/ 0 w 28"/>
                <a:gd name="T9" fmla="*/ 15 h 31"/>
                <a:gd name="T10" fmla="*/ 28 w 28"/>
                <a:gd name="T11" fmla="*/ 31 h 31"/>
              </a:gdLst>
              <a:ahLst/>
              <a:cxnLst>
                <a:cxn ang="0">
                  <a:pos x="T0" y="T1"/>
                </a:cxn>
                <a:cxn ang="0">
                  <a:pos x="T2" y="T3"/>
                </a:cxn>
                <a:cxn ang="0">
                  <a:pos x="T4" y="T5"/>
                </a:cxn>
                <a:cxn ang="0">
                  <a:pos x="T6" y="T7"/>
                </a:cxn>
                <a:cxn ang="0">
                  <a:pos x="T8" y="T9"/>
                </a:cxn>
                <a:cxn ang="0">
                  <a:pos x="T10" y="T11"/>
                </a:cxn>
              </a:cxnLst>
              <a:rect l="0" t="0" r="r" b="b"/>
              <a:pathLst>
                <a:path w="28" h="31">
                  <a:moveTo>
                    <a:pt x="0" y="15"/>
                  </a:moveTo>
                  <a:lnTo>
                    <a:pt x="28" y="15"/>
                  </a:lnTo>
                  <a:moveTo>
                    <a:pt x="0" y="15"/>
                  </a:moveTo>
                  <a:lnTo>
                    <a:pt x="28" y="0"/>
                  </a:lnTo>
                  <a:moveTo>
                    <a:pt x="0" y="15"/>
                  </a:moveTo>
                  <a:lnTo>
                    <a:pt x="28" y="31"/>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Rectangle 629">
              <a:extLst>
                <a:ext uri="{FF2B5EF4-FFF2-40B4-BE49-F238E27FC236}">
                  <a16:creationId xmlns:a16="http://schemas.microsoft.com/office/drawing/2014/main" id="{9524EB45-A1FD-C2A8-0DFA-3898B5788071}"/>
                </a:ext>
              </a:extLst>
            </p:cNvPr>
            <p:cNvSpPr>
              <a:spLocks noChangeArrowheads="1"/>
            </p:cNvSpPr>
            <p:nvPr/>
          </p:nvSpPr>
          <p:spPr bwMode="auto">
            <a:xfrm>
              <a:off x="3948" y="2369"/>
              <a:ext cx="445" cy="81"/>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Rectangle 630">
              <a:extLst>
                <a:ext uri="{FF2B5EF4-FFF2-40B4-BE49-F238E27FC236}">
                  <a16:creationId xmlns:a16="http://schemas.microsoft.com/office/drawing/2014/main" id="{34E62A3C-AE71-5238-82C1-B5DA13EB505E}"/>
                </a:ext>
              </a:extLst>
            </p:cNvPr>
            <p:cNvSpPr>
              <a:spLocks noChangeArrowheads="1"/>
            </p:cNvSpPr>
            <p:nvPr/>
          </p:nvSpPr>
          <p:spPr bwMode="auto">
            <a:xfrm>
              <a:off x="3948" y="2369"/>
              <a:ext cx="445" cy="81"/>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 name="Rectangle 631">
              <a:extLst>
                <a:ext uri="{FF2B5EF4-FFF2-40B4-BE49-F238E27FC236}">
                  <a16:creationId xmlns:a16="http://schemas.microsoft.com/office/drawing/2014/main" id="{5CF60967-7AF9-A06C-BA3B-865923B81CBB}"/>
                </a:ext>
              </a:extLst>
            </p:cNvPr>
            <p:cNvSpPr>
              <a:spLocks noChangeArrowheads="1"/>
            </p:cNvSpPr>
            <p:nvPr/>
          </p:nvSpPr>
          <p:spPr bwMode="auto">
            <a:xfrm>
              <a:off x="3968" y="2384"/>
              <a:ext cx="512"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SSNUNITS_NONEMPLOYER</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6" name="Rectangle 632">
              <a:extLst>
                <a:ext uri="{FF2B5EF4-FFF2-40B4-BE49-F238E27FC236}">
                  <a16:creationId xmlns:a16="http://schemas.microsoft.com/office/drawing/2014/main" id="{31517AF8-B35B-495B-4D30-EB62B263865D}"/>
                </a:ext>
              </a:extLst>
            </p:cNvPr>
            <p:cNvSpPr>
              <a:spLocks noChangeArrowheads="1"/>
            </p:cNvSpPr>
            <p:nvPr/>
          </p:nvSpPr>
          <p:spPr bwMode="auto">
            <a:xfrm>
              <a:off x="3948" y="2450"/>
              <a:ext cx="445" cy="325"/>
            </a:xfrm>
            <a:prstGeom prst="rect">
              <a:avLst/>
            </a:prstGeom>
            <a:solidFill>
              <a:srgbClr val="D8D8D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Rectangle 633">
              <a:extLst>
                <a:ext uri="{FF2B5EF4-FFF2-40B4-BE49-F238E27FC236}">
                  <a16:creationId xmlns:a16="http://schemas.microsoft.com/office/drawing/2014/main" id="{895DB699-2BBF-5D28-09A7-DFF8674A6B31}"/>
                </a:ext>
              </a:extLst>
            </p:cNvPr>
            <p:cNvSpPr>
              <a:spLocks noChangeArrowheads="1"/>
            </p:cNvSpPr>
            <p:nvPr/>
          </p:nvSpPr>
          <p:spPr bwMode="auto">
            <a:xfrm>
              <a:off x="3948" y="2450"/>
              <a:ext cx="445" cy="325"/>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 name="Line 634">
              <a:extLst>
                <a:ext uri="{FF2B5EF4-FFF2-40B4-BE49-F238E27FC236}">
                  <a16:creationId xmlns:a16="http://schemas.microsoft.com/office/drawing/2014/main" id="{76D95BB7-FA36-7DD4-A0C8-FF17B161E9C5}"/>
                </a:ext>
              </a:extLst>
            </p:cNvPr>
            <p:cNvSpPr>
              <a:spLocks noChangeShapeType="1"/>
            </p:cNvSpPr>
            <p:nvPr/>
          </p:nvSpPr>
          <p:spPr bwMode="auto">
            <a:xfrm flipV="1">
              <a:off x="4097" y="2450"/>
              <a:ext cx="0" cy="325"/>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 name="Line 635">
              <a:extLst>
                <a:ext uri="{FF2B5EF4-FFF2-40B4-BE49-F238E27FC236}">
                  <a16:creationId xmlns:a16="http://schemas.microsoft.com/office/drawing/2014/main" id="{D6EC4857-26D3-CF8E-399F-C3075CF17395}"/>
                </a:ext>
              </a:extLst>
            </p:cNvPr>
            <p:cNvSpPr>
              <a:spLocks noChangeShapeType="1"/>
            </p:cNvSpPr>
            <p:nvPr/>
          </p:nvSpPr>
          <p:spPr bwMode="auto">
            <a:xfrm>
              <a:off x="3948" y="2640"/>
              <a:ext cx="445" cy="0"/>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 name="Rectangle 636">
              <a:extLst>
                <a:ext uri="{FF2B5EF4-FFF2-40B4-BE49-F238E27FC236}">
                  <a16:creationId xmlns:a16="http://schemas.microsoft.com/office/drawing/2014/main" id="{DE24D95D-DD4D-E6B8-679D-492C28B7EC33}"/>
                </a:ext>
              </a:extLst>
            </p:cNvPr>
            <p:cNvSpPr>
              <a:spLocks noChangeArrowheads="1"/>
            </p:cNvSpPr>
            <p:nvPr/>
          </p:nvSpPr>
          <p:spPr bwMode="auto">
            <a:xfrm>
              <a:off x="3964" y="2465"/>
              <a:ext cx="150"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 name="Rectangle 639">
              <a:extLst>
                <a:ext uri="{FF2B5EF4-FFF2-40B4-BE49-F238E27FC236}">
                  <a16:creationId xmlns:a16="http://schemas.microsoft.com/office/drawing/2014/main" id="{EC75420F-A45E-B08F-209A-A9A427E66C65}"/>
                </a:ext>
              </a:extLst>
            </p:cNvPr>
            <p:cNvSpPr>
              <a:spLocks noChangeArrowheads="1"/>
            </p:cNvSpPr>
            <p:nvPr/>
          </p:nvSpPr>
          <p:spPr bwMode="auto">
            <a:xfrm>
              <a:off x="3964" y="2515"/>
              <a:ext cx="1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6" name="Rectangle 642">
              <a:extLst>
                <a:ext uri="{FF2B5EF4-FFF2-40B4-BE49-F238E27FC236}">
                  <a16:creationId xmlns:a16="http://schemas.microsoft.com/office/drawing/2014/main" id="{D9E596E3-E349-F261-A491-BAB03FF9EDDC}"/>
                </a:ext>
              </a:extLst>
            </p:cNvPr>
            <p:cNvSpPr>
              <a:spLocks noChangeArrowheads="1"/>
            </p:cNvSpPr>
            <p:nvPr/>
          </p:nvSpPr>
          <p:spPr bwMode="auto">
            <a:xfrm>
              <a:off x="3964" y="2562"/>
              <a:ext cx="150"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 name="Rectangle 645">
              <a:extLst>
                <a:ext uri="{FF2B5EF4-FFF2-40B4-BE49-F238E27FC236}">
                  <a16:creationId xmlns:a16="http://schemas.microsoft.com/office/drawing/2014/main" id="{F6101CB3-9DC6-2858-3562-69694DFA36BB}"/>
                </a:ext>
              </a:extLst>
            </p:cNvPr>
            <p:cNvSpPr>
              <a:spLocks noChangeArrowheads="1"/>
            </p:cNvSpPr>
            <p:nvPr/>
          </p:nvSpPr>
          <p:spPr bwMode="auto">
            <a:xfrm>
              <a:off x="3964" y="2661"/>
              <a:ext cx="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0" name="Rectangle 646">
              <a:extLst>
                <a:ext uri="{FF2B5EF4-FFF2-40B4-BE49-F238E27FC236}">
                  <a16:creationId xmlns:a16="http://schemas.microsoft.com/office/drawing/2014/main" id="{9FEC7852-0D58-249E-5A6F-1E25FC8451CD}"/>
                </a:ext>
              </a:extLst>
            </p:cNvPr>
            <p:cNvSpPr>
              <a:spLocks noChangeArrowheads="1"/>
            </p:cNvSpPr>
            <p:nvPr/>
          </p:nvSpPr>
          <p:spPr bwMode="auto">
            <a:xfrm>
              <a:off x="4113" y="2661"/>
              <a:ext cx="4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1" name="Rectangle 647">
              <a:extLst>
                <a:ext uri="{FF2B5EF4-FFF2-40B4-BE49-F238E27FC236}">
                  <a16:creationId xmlns:a16="http://schemas.microsoft.com/office/drawing/2014/main" id="{7B97F488-F623-F6B0-5AE5-D12520779EF5}"/>
                </a:ext>
              </a:extLst>
            </p:cNvPr>
            <p:cNvSpPr>
              <a:spLocks noChangeArrowheads="1"/>
            </p:cNvSpPr>
            <p:nvPr/>
          </p:nvSpPr>
          <p:spPr bwMode="auto">
            <a:xfrm>
              <a:off x="3964" y="2708"/>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3" name="Line 649">
              <a:extLst>
                <a:ext uri="{FF2B5EF4-FFF2-40B4-BE49-F238E27FC236}">
                  <a16:creationId xmlns:a16="http://schemas.microsoft.com/office/drawing/2014/main" id="{8762E84B-AE10-B3ED-F031-C7086BCE359C}"/>
                </a:ext>
              </a:extLst>
            </p:cNvPr>
            <p:cNvSpPr>
              <a:spLocks noChangeShapeType="1"/>
            </p:cNvSpPr>
            <p:nvPr/>
          </p:nvSpPr>
          <p:spPr bwMode="auto">
            <a:xfrm>
              <a:off x="3824" y="2465"/>
              <a:ext cx="67" cy="0"/>
            </a:xfrm>
            <a:prstGeom prst="line">
              <a:avLst/>
            </a:prstGeom>
            <a:noFill/>
            <a:ln w="6350"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Freeform 650">
              <a:extLst>
                <a:ext uri="{FF2B5EF4-FFF2-40B4-BE49-F238E27FC236}">
                  <a16:creationId xmlns:a16="http://schemas.microsoft.com/office/drawing/2014/main" id="{D77C71A7-B22E-E722-E02C-963FC396C89A}"/>
                </a:ext>
              </a:extLst>
            </p:cNvPr>
            <p:cNvSpPr>
              <a:spLocks noEditPoints="1"/>
            </p:cNvSpPr>
            <p:nvPr/>
          </p:nvSpPr>
          <p:spPr bwMode="auto">
            <a:xfrm>
              <a:off x="3853" y="2449"/>
              <a:ext cx="14" cy="32"/>
            </a:xfrm>
            <a:custGeom>
              <a:avLst/>
              <a:gdLst>
                <a:gd name="T0" fmla="*/ 14 w 14"/>
                <a:gd name="T1" fmla="*/ 32 h 32"/>
                <a:gd name="T2" fmla="*/ 14 w 14"/>
                <a:gd name="T3" fmla="*/ 0 h 32"/>
                <a:gd name="T4" fmla="*/ 0 w 14"/>
                <a:gd name="T5" fmla="*/ 32 h 32"/>
                <a:gd name="T6" fmla="*/ 0 w 14"/>
                <a:gd name="T7" fmla="*/ 0 h 32"/>
              </a:gdLst>
              <a:ahLst/>
              <a:cxnLst>
                <a:cxn ang="0">
                  <a:pos x="T0" y="T1"/>
                </a:cxn>
                <a:cxn ang="0">
                  <a:pos x="T2" y="T3"/>
                </a:cxn>
                <a:cxn ang="0">
                  <a:pos x="T4" y="T5"/>
                </a:cxn>
                <a:cxn ang="0">
                  <a:pos x="T6" y="T7"/>
                </a:cxn>
              </a:cxnLst>
              <a:rect l="0" t="0" r="r" b="b"/>
              <a:pathLst>
                <a:path w="14" h="32">
                  <a:moveTo>
                    <a:pt x="14" y="32"/>
                  </a:moveTo>
                  <a:lnTo>
                    <a:pt x="14" y="0"/>
                  </a:lnTo>
                  <a:moveTo>
                    <a:pt x="0" y="32"/>
                  </a:moveTo>
                  <a:lnTo>
                    <a:pt x="0"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Oval 651">
              <a:extLst>
                <a:ext uri="{FF2B5EF4-FFF2-40B4-BE49-F238E27FC236}">
                  <a16:creationId xmlns:a16="http://schemas.microsoft.com/office/drawing/2014/main" id="{7D5F58B7-64AD-F2B4-7FE8-75E36D9FF1D1}"/>
                </a:ext>
              </a:extLst>
            </p:cNvPr>
            <p:cNvSpPr>
              <a:spLocks noChangeArrowheads="1"/>
            </p:cNvSpPr>
            <p:nvPr/>
          </p:nvSpPr>
          <p:spPr bwMode="auto">
            <a:xfrm>
              <a:off x="3891" y="2449"/>
              <a:ext cx="29" cy="32"/>
            </a:xfrm>
            <a:prstGeom prst="ellipse">
              <a:avLst/>
            </a:pr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Freeform 652">
              <a:extLst>
                <a:ext uri="{FF2B5EF4-FFF2-40B4-BE49-F238E27FC236}">
                  <a16:creationId xmlns:a16="http://schemas.microsoft.com/office/drawing/2014/main" id="{C54E85EF-27B6-0552-FA61-5322D3416929}"/>
                </a:ext>
              </a:extLst>
            </p:cNvPr>
            <p:cNvSpPr>
              <a:spLocks noEditPoints="1"/>
            </p:cNvSpPr>
            <p:nvPr/>
          </p:nvSpPr>
          <p:spPr bwMode="auto">
            <a:xfrm>
              <a:off x="3920" y="2449"/>
              <a:ext cx="28" cy="32"/>
            </a:xfrm>
            <a:custGeom>
              <a:avLst/>
              <a:gdLst>
                <a:gd name="T0" fmla="*/ 0 w 28"/>
                <a:gd name="T1" fmla="*/ 16 h 32"/>
                <a:gd name="T2" fmla="*/ 28 w 28"/>
                <a:gd name="T3" fmla="*/ 16 h 32"/>
                <a:gd name="T4" fmla="*/ 0 w 28"/>
                <a:gd name="T5" fmla="*/ 16 h 32"/>
                <a:gd name="T6" fmla="*/ 28 w 28"/>
                <a:gd name="T7" fmla="*/ 0 h 32"/>
                <a:gd name="T8" fmla="*/ 0 w 28"/>
                <a:gd name="T9" fmla="*/ 16 h 32"/>
                <a:gd name="T10" fmla="*/ 28 w 28"/>
                <a:gd name="T11" fmla="*/ 32 h 32"/>
              </a:gdLst>
              <a:ahLst/>
              <a:cxnLst>
                <a:cxn ang="0">
                  <a:pos x="T0" y="T1"/>
                </a:cxn>
                <a:cxn ang="0">
                  <a:pos x="T2" y="T3"/>
                </a:cxn>
                <a:cxn ang="0">
                  <a:pos x="T4" y="T5"/>
                </a:cxn>
                <a:cxn ang="0">
                  <a:pos x="T6" y="T7"/>
                </a:cxn>
                <a:cxn ang="0">
                  <a:pos x="T8" y="T9"/>
                </a:cxn>
                <a:cxn ang="0">
                  <a:pos x="T10" y="T11"/>
                </a:cxn>
              </a:cxnLst>
              <a:rect l="0" t="0" r="r" b="b"/>
              <a:pathLst>
                <a:path w="28" h="32">
                  <a:moveTo>
                    <a:pt x="0" y="16"/>
                  </a:moveTo>
                  <a:lnTo>
                    <a:pt x="28" y="16"/>
                  </a:lnTo>
                  <a:moveTo>
                    <a:pt x="0" y="16"/>
                  </a:moveTo>
                  <a:lnTo>
                    <a:pt x="28" y="0"/>
                  </a:lnTo>
                  <a:moveTo>
                    <a:pt x="0" y="16"/>
                  </a:moveTo>
                  <a:lnTo>
                    <a:pt x="28" y="32"/>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 name="Freeform 653">
              <a:extLst>
                <a:ext uri="{FF2B5EF4-FFF2-40B4-BE49-F238E27FC236}">
                  <a16:creationId xmlns:a16="http://schemas.microsoft.com/office/drawing/2014/main" id="{0D1D4AAA-A562-F413-3C16-B58850DC3F88}"/>
                </a:ext>
              </a:extLst>
            </p:cNvPr>
            <p:cNvSpPr>
              <a:spLocks/>
            </p:cNvSpPr>
            <p:nvPr/>
          </p:nvSpPr>
          <p:spPr bwMode="auto">
            <a:xfrm>
              <a:off x="3498" y="2624"/>
              <a:ext cx="2969" cy="1217"/>
            </a:xfrm>
            <a:custGeom>
              <a:avLst/>
              <a:gdLst>
                <a:gd name="T0" fmla="*/ 2969 w 2969"/>
                <a:gd name="T1" fmla="*/ 1217 h 1217"/>
                <a:gd name="T2" fmla="*/ 0 w 2969"/>
                <a:gd name="T3" fmla="*/ 1217 h 1217"/>
                <a:gd name="T4" fmla="*/ 0 w 2969"/>
                <a:gd name="T5" fmla="*/ 0 h 1217"/>
              </a:gdLst>
              <a:ahLst/>
              <a:cxnLst>
                <a:cxn ang="0">
                  <a:pos x="T0" y="T1"/>
                </a:cxn>
                <a:cxn ang="0">
                  <a:pos x="T2" y="T3"/>
                </a:cxn>
                <a:cxn ang="0">
                  <a:pos x="T4" y="T5"/>
                </a:cxn>
              </a:cxnLst>
              <a:rect l="0" t="0" r="r" b="b"/>
              <a:pathLst>
                <a:path w="2969" h="1217">
                  <a:moveTo>
                    <a:pt x="2969" y="1217"/>
                  </a:moveTo>
                  <a:lnTo>
                    <a:pt x="0" y="1217"/>
                  </a:lnTo>
                  <a:lnTo>
                    <a:pt x="0"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 name="Freeform 654">
              <a:extLst>
                <a:ext uri="{FF2B5EF4-FFF2-40B4-BE49-F238E27FC236}">
                  <a16:creationId xmlns:a16="http://schemas.microsoft.com/office/drawing/2014/main" id="{38ACBAF3-6539-DD1C-78E0-57E9B1B73522}"/>
                </a:ext>
              </a:extLst>
            </p:cNvPr>
            <p:cNvSpPr>
              <a:spLocks noEditPoints="1"/>
            </p:cNvSpPr>
            <p:nvPr/>
          </p:nvSpPr>
          <p:spPr bwMode="auto">
            <a:xfrm>
              <a:off x="6424" y="3825"/>
              <a:ext cx="15" cy="31"/>
            </a:xfrm>
            <a:custGeom>
              <a:avLst/>
              <a:gdLst>
                <a:gd name="T0" fmla="*/ 0 w 15"/>
                <a:gd name="T1" fmla="*/ 0 h 31"/>
                <a:gd name="T2" fmla="*/ 0 w 15"/>
                <a:gd name="T3" fmla="*/ 31 h 31"/>
                <a:gd name="T4" fmla="*/ 15 w 15"/>
                <a:gd name="T5" fmla="*/ 0 h 31"/>
                <a:gd name="T6" fmla="*/ 15 w 15"/>
                <a:gd name="T7" fmla="*/ 31 h 31"/>
              </a:gdLst>
              <a:ahLst/>
              <a:cxnLst>
                <a:cxn ang="0">
                  <a:pos x="T0" y="T1"/>
                </a:cxn>
                <a:cxn ang="0">
                  <a:pos x="T2" y="T3"/>
                </a:cxn>
                <a:cxn ang="0">
                  <a:pos x="T4" y="T5"/>
                </a:cxn>
                <a:cxn ang="0">
                  <a:pos x="T6" y="T7"/>
                </a:cxn>
              </a:cxnLst>
              <a:rect l="0" t="0" r="r" b="b"/>
              <a:pathLst>
                <a:path w="15" h="31">
                  <a:moveTo>
                    <a:pt x="0" y="0"/>
                  </a:moveTo>
                  <a:lnTo>
                    <a:pt x="0" y="31"/>
                  </a:lnTo>
                  <a:moveTo>
                    <a:pt x="15" y="0"/>
                  </a:moveTo>
                  <a:lnTo>
                    <a:pt x="15" y="31"/>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 name="Oval 655">
              <a:extLst>
                <a:ext uri="{FF2B5EF4-FFF2-40B4-BE49-F238E27FC236}">
                  <a16:creationId xmlns:a16="http://schemas.microsoft.com/office/drawing/2014/main" id="{00B96808-1D04-D785-074D-A419539E7407}"/>
                </a:ext>
              </a:extLst>
            </p:cNvPr>
            <p:cNvSpPr>
              <a:spLocks noChangeArrowheads="1"/>
            </p:cNvSpPr>
            <p:nvPr/>
          </p:nvSpPr>
          <p:spPr bwMode="auto">
            <a:xfrm>
              <a:off x="3484" y="2592"/>
              <a:ext cx="29" cy="32"/>
            </a:xfrm>
            <a:prstGeom prst="ellipse">
              <a:avLst/>
            </a:pr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 name="Freeform 656">
              <a:extLst>
                <a:ext uri="{FF2B5EF4-FFF2-40B4-BE49-F238E27FC236}">
                  <a16:creationId xmlns:a16="http://schemas.microsoft.com/office/drawing/2014/main" id="{9A04FAD3-BB96-55C4-0649-BA8BDC11C808}"/>
                </a:ext>
              </a:extLst>
            </p:cNvPr>
            <p:cNvSpPr>
              <a:spLocks noEditPoints="1"/>
            </p:cNvSpPr>
            <p:nvPr/>
          </p:nvSpPr>
          <p:spPr bwMode="auto">
            <a:xfrm>
              <a:off x="3484" y="2561"/>
              <a:ext cx="29" cy="31"/>
            </a:xfrm>
            <a:custGeom>
              <a:avLst/>
              <a:gdLst>
                <a:gd name="T0" fmla="*/ 14 w 29"/>
                <a:gd name="T1" fmla="*/ 31 h 31"/>
                <a:gd name="T2" fmla="*/ 14 w 29"/>
                <a:gd name="T3" fmla="*/ 0 h 31"/>
                <a:gd name="T4" fmla="*/ 14 w 29"/>
                <a:gd name="T5" fmla="*/ 31 h 31"/>
                <a:gd name="T6" fmla="*/ 0 w 29"/>
                <a:gd name="T7" fmla="*/ 0 h 31"/>
                <a:gd name="T8" fmla="*/ 14 w 29"/>
                <a:gd name="T9" fmla="*/ 31 h 31"/>
                <a:gd name="T10" fmla="*/ 29 w 29"/>
                <a:gd name="T11" fmla="*/ 0 h 31"/>
              </a:gdLst>
              <a:ahLst/>
              <a:cxnLst>
                <a:cxn ang="0">
                  <a:pos x="T0" y="T1"/>
                </a:cxn>
                <a:cxn ang="0">
                  <a:pos x="T2" y="T3"/>
                </a:cxn>
                <a:cxn ang="0">
                  <a:pos x="T4" y="T5"/>
                </a:cxn>
                <a:cxn ang="0">
                  <a:pos x="T6" y="T7"/>
                </a:cxn>
                <a:cxn ang="0">
                  <a:pos x="T8" y="T9"/>
                </a:cxn>
                <a:cxn ang="0">
                  <a:pos x="T10" y="T11"/>
                </a:cxn>
              </a:cxnLst>
              <a:rect l="0" t="0" r="r" b="b"/>
              <a:pathLst>
                <a:path w="29" h="31">
                  <a:moveTo>
                    <a:pt x="14" y="31"/>
                  </a:moveTo>
                  <a:lnTo>
                    <a:pt x="14" y="0"/>
                  </a:lnTo>
                  <a:moveTo>
                    <a:pt x="14" y="31"/>
                  </a:moveTo>
                  <a:lnTo>
                    <a:pt x="0" y="0"/>
                  </a:lnTo>
                  <a:moveTo>
                    <a:pt x="14" y="31"/>
                  </a:moveTo>
                  <a:lnTo>
                    <a:pt x="29"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 name="Rectangle 657">
              <a:extLst>
                <a:ext uri="{FF2B5EF4-FFF2-40B4-BE49-F238E27FC236}">
                  <a16:creationId xmlns:a16="http://schemas.microsoft.com/office/drawing/2014/main" id="{5A1C1882-A6FC-88E1-B2F1-1967D9F15C93}"/>
                </a:ext>
              </a:extLst>
            </p:cNvPr>
            <p:cNvSpPr>
              <a:spLocks noChangeArrowheads="1"/>
            </p:cNvSpPr>
            <p:nvPr/>
          </p:nvSpPr>
          <p:spPr bwMode="auto">
            <a:xfrm>
              <a:off x="6437" y="968"/>
              <a:ext cx="488" cy="81"/>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Rectangle 658">
              <a:extLst>
                <a:ext uri="{FF2B5EF4-FFF2-40B4-BE49-F238E27FC236}">
                  <a16:creationId xmlns:a16="http://schemas.microsoft.com/office/drawing/2014/main" id="{22009F2D-0849-B898-4A2D-634C1163F166}"/>
                </a:ext>
              </a:extLst>
            </p:cNvPr>
            <p:cNvSpPr>
              <a:spLocks noChangeArrowheads="1"/>
            </p:cNvSpPr>
            <p:nvPr/>
          </p:nvSpPr>
          <p:spPr bwMode="auto">
            <a:xfrm>
              <a:off x="6437" y="968"/>
              <a:ext cx="488" cy="81"/>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3" name="Rectangle 659">
              <a:extLst>
                <a:ext uri="{FF2B5EF4-FFF2-40B4-BE49-F238E27FC236}">
                  <a16:creationId xmlns:a16="http://schemas.microsoft.com/office/drawing/2014/main" id="{8946F0DA-22B3-7096-9BEA-AB192D71724F}"/>
                </a:ext>
              </a:extLst>
            </p:cNvPr>
            <p:cNvSpPr>
              <a:spLocks noChangeArrowheads="1"/>
            </p:cNvSpPr>
            <p:nvPr/>
          </p:nvSpPr>
          <p:spPr bwMode="auto">
            <a:xfrm>
              <a:off x="6614" y="984"/>
              <a:ext cx="154"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CIRCANA</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5" name="Rectangle 661">
              <a:extLst>
                <a:ext uri="{FF2B5EF4-FFF2-40B4-BE49-F238E27FC236}">
                  <a16:creationId xmlns:a16="http://schemas.microsoft.com/office/drawing/2014/main" id="{DFB6CF57-19B6-622D-A615-4D4DD188DE9C}"/>
                </a:ext>
              </a:extLst>
            </p:cNvPr>
            <p:cNvSpPr>
              <a:spLocks noChangeArrowheads="1"/>
            </p:cNvSpPr>
            <p:nvPr/>
          </p:nvSpPr>
          <p:spPr bwMode="auto">
            <a:xfrm>
              <a:off x="6437" y="1049"/>
              <a:ext cx="488" cy="471"/>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6" name="Line 662">
              <a:extLst>
                <a:ext uri="{FF2B5EF4-FFF2-40B4-BE49-F238E27FC236}">
                  <a16:creationId xmlns:a16="http://schemas.microsoft.com/office/drawing/2014/main" id="{E036695A-1726-F581-3835-A76E49B2AF78}"/>
                </a:ext>
              </a:extLst>
            </p:cNvPr>
            <p:cNvSpPr>
              <a:spLocks noChangeShapeType="1"/>
            </p:cNvSpPr>
            <p:nvPr/>
          </p:nvSpPr>
          <p:spPr bwMode="auto">
            <a:xfrm flipV="1">
              <a:off x="6586" y="1049"/>
              <a:ext cx="0" cy="471"/>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7" name="Line 663">
              <a:extLst>
                <a:ext uri="{FF2B5EF4-FFF2-40B4-BE49-F238E27FC236}">
                  <a16:creationId xmlns:a16="http://schemas.microsoft.com/office/drawing/2014/main" id="{20EE0462-E7D8-8C56-93E7-09A78C4F2B24}"/>
                </a:ext>
              </a:extLst>
            </p:cNvPr>
            <p:cNvSpPr>
              <a:spLocks noChangeShapeType="1"/>
            </p:cNvSpPr>
            <p:nvPr/>
          </p:nvSpPr>
          <p:spPr bwMode="auto">
            <a:xfrm>
              <a:off x="6437" y="1284"/>
              <a:ext cx="488" cy="0"/>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8" name="Rectangle 664">
              <a:extLst>
                <a:ext uri="{FF2B5EF4-FFF2-40B4-BE49-F238E27FC236}">
                  <a16:creationId xmlns:a16="http://schemas.microsoft.com/office/drawing/2014/main" id="{BF56BCFB-709D-6645-B926-48D84BC679CA}"/>
                </a:ext>
              </a:extLst>
            </p:cNvPr>
            <p:cNvSpPr>
              <a:spLocks noChangeArrowheads="1"/>
            </p:cNvSpPr>
            <p:nvPr/>
          </p:nvSpPr>
          <p:spPr bwMode="auto">
            <a:xfrm>
              <a:off x="6453" y="1065"/>
              <a:ext cx="1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1" name="Rectangle 667">
              <a:extLst>
                <a:ext uri="{FF2B5EF4-FFF2-40B4-BE49-F238E27FC236}">
                  <a16:creationId xmlns:a16="http://schemas.microsoft.com/office/drawing/2014/main" id="{572B0EAA-BDF1-1CBC-2910-C91C9FF905DA}"/>
                </a:ext>
              </a:extLst>
            </p:cNvPr>
            <p:cNvSpPr>
              <a:spLocks noChangeArrowheads="1"/>
            </p:cNvSpPr>
            <p:nvPr/>
          </p:nvSpPr>
          <p:spPr bwMode="auto">
            <a:xfrm>
              <a:off x="6453" y="1112"/>
              <a:ext cx="150"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4" name="Rectangle 670">
              <a:extLst>
                <a:ext uri="{FF2B5EF4-FFF2-40B4-BE49-F238E27FC236}">
                  <a16:creationId xmlns:a16="http://schemas.microsoft.com/office/drawing/2014/main" id="{5B87879F-6B39-95D2-932E-8625E486D1CA}"/>
                </a:ext>
              </a:extLst>
            </p:cNvPr>
            <p:cNvSpPr>
              <a:spLocks noChangeArrowheads="1"/>
            </p:cNvSpPr>
            <p:nvPr/>
          </p:nvSpPr>
          <p:spPr bwMode="auto">
            <a:xfrm>
              <a:off x="6453" y="1161"/>
              <a:ext cx="72"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7" name="Rectangle 673">
              <a:extLst>
                <a:ext uri="{FF2B5EF4-FFF2-40B4-BE49-F238E27FC236}">
                  <a16:creationId xmlns:a16="http://schemas.microsoft.com/office/drawing/2014/main" id="{8F4B7E28-7B88-228D-D6BA-7D4351F669AD}"/>
                </a:ext>
              </a:extLst>
            </p:cNvPr>
            <p:cNvSpPr>
              <a:spLocks noChangeArrowheads="1"/>
            </p:cNvSpPr>
            <p:nvPr/>
          </p:nvSpPr>
          <p:spPr bwMode="auto">
            <a:xfrm>
              <a:off x="6453" y="1211"/>
              <a:ext cx="61"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0" name="Rectangle 676">
              <a:extLst>
                <a:ext uri="{FF2B5EF4-FFF2-40B4-BE49-F238E27FC236}">
                  <a16:creationId xmlns:a16="http://schemas.microsoft.com/office/drawing/2014/main" id="{9BE7E6CC-7DF0-DD25-2FA5-AAB2DCB567A0}"/>
                </a:ext>
              </a:extLst>
            </p:cNvPr>
            <p:cNvSpPr>
              <a:spLocks noChangeArrowheads="1"/>
            </p:cNvSpPr>
            <p:nvPr/>
          </p:nvSpPr>
          <p:spPr bwMode="auto">
            <a:xfrm>
              <a:off x="6453" y="1307"/>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2" name="Rectangle 678">
              <a:extLst>
                <a:ext uri="{FF2B5EF4-FFF2-40B4-BE49-F238E27FC236}">
                  <a16:creationId xmlns:a16="http://schemas.microsoft.com/office/drawing/2014/main" id="{15746072-808A-7534-3032-ABF9FDBD820C}"/>
                </a:ext>
              </a:extLst>
            </p:cNvPr>
            <p:cNvSpPr>
              <a:spLocks noChangeArrowheads="1"/>
            </p:cNvSpPr>
            <p:nvPr/>
          </p:nvSpPr>
          <p:spPr bwMode="auto">
            <a:xfrm>
              <a:off x="6453" y="1357"/>
              <a:ext cx="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4" name="Rectangle 680">
              <a:extLst>
                <a:ext uri="{FF2B5EF4-FFF2-40B4-BE49-F238E27FC236}">
                  <a16:creationId xmlns:a16="http://schemas.microsoft.com/office/drawing/2014/main" id="{824B0CDE-C996-BBB7-7AE2-FD0380F8444C}"/>
                </a:ext>
              </a:extLst>
            </p:cNvPr>
            <p:cNvSpPr>
              <a:spLocks noChangeArrowheads="1"/>
            </p:cNvSpPr>
            <p:nvPr/>
          </p:nvSpPr>
          <p:spPr bwMode="auto">
            <a:xfrm>
              <a:off x="6453" y="1404"/>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6" name="Rectangle 682">
              <a:extLst>
                <a:ext uri="{FF2B5EF4-FFF2-40B4-BE49-F238E27FC236}">
                  <a16:creationId xmlns:a16="http://schemas.microsoft.com/office/drawing/2014/main" id="{49D6CDB9-A8FE-18D7-8B14-69EAF371325F}"/>
                </a:ext>
              </a:extLst>
            </p:cNvPr>
            <p:cNvSpPr>
              <a:spLocks noChangeArrowheads="1"/>
            </p:cNvSpPr>
            <p:nvPr/>
          </p:nvSpPr>
          <p:spPr bwMode="auto">
            <a:xfrm>
              <a:off x="6453" y="1453"/>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8" name="Freeform 684">
              <a:extLst>
                <a:ext uri="{FF2B5EF4-FFF2-40B4-BE49-F238E27FC236}">
                  <a16:creationId xmlns:a16="http://schemas.microsoft.com/office/drawing/2014/main" id="{EF7CA54B-639E-3961-B298-664BF11368F0}"/>
                </a:ext>
              </a:extLst>
            </p:cNvPr>
            <p:cNvSpPr>
              <a:spLocks noEditPoints="1"/>
            </p:cNvSpPr>
            <p:nvPr/>
          </p:nvSpPr>
          <p:spPr bwMode="auto">
            <a:xfrm>
              <a:off x="6189" y="1374"/>
              <a:ext cx="251" cy="5"/>
            </a:xfrm>
            <a:custGeom>
              <a:avLst/>
              <a:gdLst>
                <a:gd name="T0" fmla="*/ 135 w 2159"/>
                <a:gd name="T1" fmla="*/ 0 h 39"/>
                <a:gd name="T2" fmla="*/ 135 w 2159"/>
                <a:gd name="T3" fmla="*/ 39 h 39"/>
                <a:gd name="T4" fmla="*/ 0 w 2159"/>
                <a:gd name="T5" fmla="*/ 19 h 39"/>
                <a:gd name="T6" fmla="*/ 250 w 2159"/>
                <a:gd name="T7" fmla="*/ 0 h 39"/>
                <a:gd name="T8" fmla="*/ 384 w 2159"/>
                <a:gd name="T9" fmla="*/ 19 h 39"/>
                <a:gd name="T10" fmla="*/ 250 w 2159"/>
                <a:gd name="T11" fmla="*/ 39 h 39"/>
                <a:gd name="T12" fmla="*/ 250 w 2159"/>
                <a:gd name="T13" fmla="*/ 0 h 39"/>
                <a:gd name="T14" fmla="*/ 596 w 2159"/>
                <a:gd name="T15" fmla="*/ 0 h 39"/>
                <a:gd name="T16" fmla="*/ 596 w 2159"/>
                <a:gd name="T17" fmla="*/ 39 h 39"/>
                <a:gd name="T18" fmla="*/ 461 w 2159"/>
                <a:gd name="T19" fmla="*/ 19 h 39"/>
                <a:gd name="T20" fmla="*/ 711 w 2159"/>
                <a:gd name="T21" fmla="*/ 0 h 39"/>
                <a:gd name="T22" fmla="*/ 845 w 2159"/>
                <a:gd name="T23" fmla="*/ 19 h 39"/>
                <a:gd name="T24" fmla="*/ 711 w 2159"/>
                <a:gd name="T25" fmla="*/ 39 h 39"/>
                <a:gd name="T26" fmla="*/ 711 w 2159"/>
                <a:gd name="T27" fmla="*/ 0 h 39"/>
                <a:gd name="T28" fmla="*/ 1056 w 2159"/>
                <a:gd name="T29" fmla="*/ 0 h 39"/>
                <a:gd name="T30" fmla="*/ 1056 w 2159"/>
                <a:gd name="T31" fmla="*/ 39 h 39"/>
                <a:gd name="T32" fmla="*/ 922 w 2159"/>
                <a:gd name="T33" fmla="*/ 19 h 39"/>
                <a:gd name="T34" fmla="*/ 1172 w 2159"/>
                <a:gd name="T35" fmla="*/ 0 h 39"/>
                <a:gd name="T36" fmla="*/ 1306 w 2159"/>
                <a:gd name="T37" fmla="*/ 19 h 39"/>
                <a:gd name="T38" fmla="*/ 1172 w 2159"/>
                <a:gd name="T39" fmla="*/ 39 h 39"/>
                <a:gd name="T40" fmla="*/ 1172 w 2159"/>
                <a:gd name="T41" fmla="*/ 0 h 39"/>
                <a:gd name="T42" fmla="*/ 1517 w 2159"/>
                <a:gd name="T43" fmla="*/ 0 h 39"/>
                <a:gd name="T44" fmla="*/ 1517 w 2159"/>
                <a:gd name="T45" fmla="*/ 39 h 39"/>
                <a:gd name="T46" fmla="*/ 1383 w 2159"/>
                <a:gd name="T47" fmla="*/ 19 h 39"/>
                <a:gd name="T48" fmla="*/ 1632 w 2159"/>
                <a:gd name="T49" fmla="*/ 0 h 39"/>
                <a:gd name="T50" fmla="*/ 1767 w 2159"/>
                <a:gd name="T51" fmla="*/ 19 h 39"/>
                <a:gd name="T52" fmla="*/ 1632 w 2159"/>
                <a:gd name="T53" fmla="*/ 39 h 39"/>
                <a:gd name="T54" fmla="*/ 1632 w 2159"/>
                <a:gd name="T55" fmla="*/ 0 h 39"/>
                <a:gd name="T56" fmla="*/ 1978 w 2159"/>
                <a:gd name="T57" fmla="*/ 0 h 39"/>
                <a:gd name="T58" fmla="*/ 1978 w 2159"/>
                <a:gd name="T59" fmla="*/ 39 h 39"/>
                <a:gd name="T60" fmla="*/ 1844 w 2159"/>
                <a:gd name="T61" fmla="*/ 19 h 39"/>
                <a:gd name="T62" fmla="*/ 2093 w 2159"/>
                <a:gd name="T63" fmla="*/ 0 h 39"/>
                <a:gd name="T64" fmla="*/ 2159 w 2159"/>
                <a:gd name="T65" fmla="*/ 19 h 39"/>
                <a:gd name="T66" fmla="*/ 2093 w 2159"/>
                <a:gd name="T67" fmla="*/ 39 h 39"/>
                <a:gd name="T68" fmla="*/ 2093 w 2159"/>
                <a:gd name="T69"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159" h="39">
                  <a:moveTo>
                    <a:pt x="20" y="0"/>
                  </a:moveTo>
                  <a:lnTo>
                    <a:pt x="135" y="0"/>
                  </a:lnTo>
                  <a:cubicBezTo>
                    <a:pt x="145" y="0"/>
                    <a:pt x="154" y="9"/>
                    <a:pt x="154" y="19"/>
                  </a:cubicBezTo>
                  <a:cubicBezTo>
                    <a:pt x="154" y="30"/>
                    <a:pt x="145" y="39"/>
                    <a:pt x="135" y="39"/>
                  </a:cubicBezTo>
                  <a:lnTo>
                    <a:pt x="20" y="39"/>
                  </a:lnTo>
                  <a:cubicBezTo>
                    <a:pt x="9" y="39"/>
                    <a:pt x="0" y="30"/>
                    <a:pt x="0" y="19"/>
                  </a:cubicBezTo>
                  <a:cubicBezTo>
                    <a:pt x="0" y="9"/>
                    <a:pt x="9" y="0"/>
                    <a:pt x="20" y="0"/>
                  </a:cubicBezTo>
                  <a:close/>
                  <a:moveTo>
                    <a:pt x="250" y="0"/>
                  </a:moveTo>
                  <a:lnTo>
                    <a:pt x="365" y="0"/>
                  </a:lnTo>
                  <a:cubicBezTo>
                    <a:pt x="376" y="0"/>
                    <a:pt x="384" y="9"/>
                    <a:pt x="384" y="19"/>
                  </a:cubicBezTo>
                  <a:cubicBezTo>
                    <a:pt x="384" y="30"/>
                    <a:pt x="376" y="39"/>
                    <a:pt x="365" y="39"/>
                  </a:cubicBezTo>
                  <a:lnTo>
                    <a:pt x="250" y="39"/>
                  </a:lnTo>
                  <a:cubicBezTo>
                    <a:pt x="239" y="39"/>
                    <a:pt x="231" y="30"/>
                    <a:pt x="231" y="19"/>
                  </a:cubicBezTo>
                  <a:cubicBezTo>
                    <a:pt x="231" y="9"/>
                    <a:pt x="239" y="0"/>
                    <a:pt x="250" y="0"/>
                  </a:cubicBezTo>
                  <a:close/>
                  <a:moveTo>
                    <a:pt x="480" y="0"/>
                  </a:moveTo>
                  <a:lnTo>
                    <a:pt x="596" y="0"/>
                  </a:lnTo>
                  <a:cubicBezTo>
                    <a:pt x="606" y="0"/>
                    <a:pt x="615" y="9"/>
                    <a:pt x="615" y="19"/>
                  </a:cubicBezTo>
                  <a:cubicBezTo>
                    <a:pt x="615" y="30"/>
                    <a:pt x="606" y="39"/>
                    <a:pt x="596" y="39"/>
                  </a:cubicBezTo>
                  <a:lnTo>
                    <a:pt x="480" y="39"/>
                  </a:lnTo>
                  <a:cubicBezTo>
                    <a:pt x="470" y="39"/>
                    <a:pt x="461" y="30"/>
                    <a:pt x="461" y="19"/>
                  </a:cubicBezTo>
                  <a:cubicBezTo>
                    <a:pt x="461" y="9"/>
                    <a:pt x="470" y="0"/>
                    <a:pt x="480" y="0"/>
                  </a:cubicBezTo>
                  <a:close/>
                  <a:moveTo>
                    <a:pt x="711" y="0"/>
                  </a:moveTo>
                  <a:lnTo>
                    <a:pt x="826" y="0"/>
                  </a:lnTo>
                  <a:cubicBezTo>
                    <a:pt x="837" y="0"/>
                    <a:pt x="845" y="9"/>
                    <a:pt x="845" y="19"/>
                  </a:cubicBezTo>
                  <a:cubicBezTo>
                    <a:pt x="845" y="30"/>
                    <a:pt x="837" y="39"/>
                    <a:pt x="826" y="39"/>
                  </a:cubicBezTo>
                  <a:lnTo>
                    <a:pt x="711" y="39"/>
                  </a:lnTo>
                  <a:cubicBezTo>
                    <a:pt x="700" y="39"/>
                    <a:pt x="692" y="30"/>
                    <a:pt x="692" y="19"/>
                  </a:cubicBezTo>
                  <a:cubicBezTo>
                    <a:pt x="692" y="9"/>
                    <a:pt x="700" y="0"/>
                    <a:pt x="711" y="0"/>
                  </a:cubicBezTo>
                  <a:close/>
                  <a:moveTo>
                    <a:pt x="941" y="0"/>
                  </a:moveTo>
                  <a:lnTo>
                    <a:pt x="1056" y="0"/>
                  </a:lnTo>
                  <a:cubicBezTo>
                    <a:pt x="1067" y="0"/>
                    <a:pt x="1076" y="9"/>
                    <a:pt x="1076" y="19"/>
                  </a:cubicBezTo>
                  <a:cubicBezTo>
                    <a:pt x="1076" y="30"/>
                    <a:pt x="1067" y="39"/>
                    <a:pt x="1056" y="39"/>
                  </a:cubicBezTo>
                  <a:lnTo>
                    <a:pt x="941" y="39"/>
                  </a:lnTo>
                  <a:cubicBezTo>
                    <a:pt x="931" y="39"/>
                    <a:pt x="922" y="30"/>
                    <a:pt x="922" y="19"/>
                  </a:cubicBezTo>
                  <a:cubicBezTo>
                    <a:pt x="922" y="9"/>
                    <a:pt x="931" y="0"/>
                    <a:pt x="941" y="0"/>
                  </a:cubicBezTo>
                  <a:close/>
                  <a:moveTo>
                    <a:pt x="1172" y="0"/>
                  </a:moveTo>
                  <a:lnTo>
                    <a:pt x="1287" y="0"/>
                  </a:lnTo>
                  <a:cubicBezTo>
                    <a:pt x="1297" y="0"/>
                    <a:pt x="1306" y="9"/>
                    <a:pt x="1306" y="19"/>
                  </a:cubicBezTo>
                  <a:cubicBezTo>
                    <a:pt x="1306" y="30"/>
                    <a:pt x="1297" y="39"/>
                    <a:pt x="1287" y="39"/>
                  </a:cubicBezTo>
                  <a:lnTo>
                    <a:pt x="1172" y="39"/>
                  </a:lnTo>
                  <a:cubicBezTo>
                    <a:pt x="1161" y="39"/>
                    <a:pt x="1152" y="30"/>
                    <a:pt x="1152" y="19"/>
                  </a:cubicBezTo>
                  <a:cubicBezTo>
                    <a:pt x="1152" y="9"/>
                    <a:pt x="1161" y="0"/>
                    <a:pt x="1172" y="0"/>
                  </a:cubicBezTo>
                  <a:close/>
                  <a:moveTo>
                    <a:pt x="1402" y="0"/>
                  </a:moveTo>
                  <a:lnTo>
                    <a:pt x="1517" y="0"/>
                  </a:lnTo>
                  <a:cubicBezTo>
                    <a:pt x="1528" y="0"/>
                    <a:pt x="1536" y="9"/>
                    <a:pt x="1536" y="19"/>
                  </a:cubicBezTo>
                  <a:cubicBezTo>
                    <a:pt x="1536" y="30"/>
                    <a:pt x="1528" y="39"/>
                    <a:pt x="1517" y="39"/>
                  </a:cubicBezTo>
                  <a:lnTo>
                    <a:pt x="1402" y="39"/>
                  </a:lnTo>
                  <a:cubicBezTo>
                    <a:pt x="1391" y="39"/>
                    <a:pt x="1383" y="30"/>
                    <a:pt x="1383" y="19"/>
                  </a:cubicBezTo>
                  <a:cubicBezTo>
                    <a:pt x="1383" y="9"/>
                    <a:pt x="1391" y="0"/>
                    <a:pt x="1402" y="0"/>
                  </a:cubicBezTo>
                  <a:close/>
                  <a:moveTo>
                    <a:pt x="1632" y="0"/>
                  </a:moveTo>
                  <a:lnTo>
                    <a:pt x="1748" y="0"/>
                  </a:lnTo>
                  <a:cubicBezTo>
                    <a:pt x="1758" y="0"/>
                    <a:pt x="1767" y="9"/>
                    <a:pt x="1767" y="19"/>
                  </a:cubicBezTo>
                  <a:cubicBezTo>
                    <a:pt x="1767" y="30"/>
                    <a:pt x="1758" y="39"/>
                    <a:pt x="1748" y="39"/>
                  </a:cubicBezTo>
                  <a:lnTo>
                    <a:pt x="1632" y="39"/>
                  </a:lnTo>
                  <a:cubicBezTo>
                    <a:pt x="1622" y="39"/>
                    <a:pt x="1613" y="30"/>
                    <a:pt x="1613" y="19"/>
                  </a:cubicBezTo>
                  <a:cubicBezTo>
                    <a:pt x="1613" y="9"/>
                    <a:pt x="1622" y="0"/>
                    <a:pt x="1632" y="0"/>
                  </a:cubicBezTo>
                  <a:close/>
                  <a:moveTo>
                    <a:pt x="1863" y="0"/>
                  </a:moveTo>
                  <a:lnTo>
                    <a:pt x="1978" y="0"/>
                  </a:lnTo>
                  <a:cubicBezTo>
                    <a:pt x="1989" y="0"/>
                    <a:pt x="1997" y="9"/>
                    <a:pt x="1997" y="19"/>
                  </a:cubicBezTo>
                  <a:cubicBezTo>
                    <a:pt x="1997" y="30"/>
                    <a:pt x="1989" y="39"/>
                    <a:pt x="1978" y="39"/>
                  </a:cubicBezTo>
                  <a:lnTo>
                    <a:pt x="1863" y="39"/>
                  </a:lnTo>
                  <a:cubicBezTo>
                    <a:pt x="1852" y="39"/>
                    <a:pt x="1844" y="30"/>
                    <a:pt x="1844" y="19"/>
                  </a:cubicBezTo>
                  <a:cubicBezTo>
                    <a:pt x="1844" y="9"/>
                    <a:pt x="1852" y="0"/>
                    <a:pt x="1863" y="0"/>
                  </a:cubicBezTo>
                  <a:close/>
                  <a:moveTo>
                    <a:pt x="2093" y="0"/>
                  </a:moveTo>
                  <a:lnTo>
                    <a:pt x="2139" y="0"/>
                  </a:lnTo>
                  <a:cubicBezTo>
                    <a:pt x="2150" y="0"/>
                    <a:pt x="2159" y="9"/>
                    <a:pt x="2159" y="19"/>
                  </a:cubicBezTo>
                  <a:cubicBezTo>
                    <a:pt x="2159" y="30"/>
                    <a:pt x="2150" y="39"/>
                    <a:pt x="2139" y="39"/>
                  </a:cubicBezTo>
                  <a:lnTo>
                    <a:pt x="2093" y="39"/>
                  </a:lnTo>
                  <a:cubicBezTo>
                    <a:pt x="2083" y="39"/>
                    <a:pt x="2074" y="30"/>
                    <a:pt x="2074" y="19"/>
                  </a:cubicBezTo>
                  <a:cubicBezTo>
                    <a:pt x="2074" y="9"/>
                    <a:pt x="2083" y="0"/>
                    <a:pt x="2093" y="0"/>
                  </a:cubicBezTo>
                  <a:close/>
                </a:path>
              </a:pathLst>
            </a:custGeom>
            <a:solidFill>
              <a:srgbClr val="000000"/>
            </a:solidFill>
            <a:ln w="0"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9" name="Freeform 685">
              <a:extLst>
                <a:ext uri="{FF2B5EF4-FFF2-40B4-BE49-F238E27FC236}">
                  <a16:creationId xmlns:a16="http://schemas.microsoft.com/office/drawing/2014/main" id="{5179CBBA-A2BC-39F6-72C1-47B768E1EA9F}"/>
                </a:ext>
              </a:extLst>
            </p:cNvPr>
            <p:cNvSpPr>
              <a:spLocks noEditPoints="1"/>
            </p:cNvSpPr>
            <p:nvPr/>
          </p:nvSpPr>
          <p:spPr bwMode="auto">
            <a:xfrm>
              <a:off x="6220" y="1361"/>
              <a:ext cx="15" cy="31"/>
            </a:xfrm>
            <a:custGeom>
              <a:avLst/>
              <a:gdLst>
                <a:gd name="T0" fmla="*/ 15 w 15"/>
                <a:gd name="T1" fmla="*/ 31 h 31"/>
                <a:gd name="T2" fmla="*/ 15 w 15"/>
                <a:gd name="T3" fmla="*/ 0 h 31"/>
                <a:gd name="T4" fmla="*/ 0 w 15"/>
                <a:gd name="T5" fmla="*/ 31 h 31"/>
                <a:gd name="T6" fmla="*/ 0 w 15"/>
                <a:gd name="T7" fmla="*/ 0 h 31"/>
              </a:gdLst>
              <a:ahLst/>
              <a:cxnLst>
                <a:cxn ang="0">
                  <a:pos x="T0" y="T1"/>
                </a:cxn>
                <a:cxn ang="0">
                  <a:pos x="T2" y="T3"/>
                </a:cxn>
                <a:cxn ang="0">
                  <a:pos x="T4" y="T5"/>
                </a:cxn>
                <a:cxn ang="0">
                  <a:pos x="T6" y="T7"/>
                </a:cxn>
              </a:cxnLst>
              <a:rect l="0" t="0" r="r" b="b"/>
              <a:pathLst>
                <a:path w="15" h="31">
                  <a:moveTo>
                    <a:pt x="15" y="31"/>
                  </a:moveTo>
                  <a:lnTo>
                    <a:pt x="15" y="0"/>
                  </a:lnTo>
                  <a:moveTo>
                    <a:pt x="0" y="31"/>
                  </a:moveTo>
                  <a:lnTo>
                    <a:pt x="0"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0" name="Freeform 686">
              <a:extLst>
                <a:ext uri="{FF2B5EF4-FFF2-40B4-BE49-F238E27FC236}">
                  <a16:creationId xmlns:a16="http://schemas.microsoft.com/office/drawing/2014/main" id="{3C627F95-9430-BD7C-2D66-DAE92FC0ABFB}"/>
                </a:ext>
              </a:extLst>
            </p:cNvPr>
            <p:cNvSpPr>
              <a:spLocks noEditPoints="1"/>
            </p:cNvSpPr>
            <p:nvPr/>
          </p:nvSpPr>
          <p:spPr bwMode="auto">
            <a:xfrm>
              <a:off x="6394" y="1361"/>
              <a:ext cx="15" cy="31"/>
            </a:xfrm>
            <a:custGeom>
              <a:avLst/>
              <a:gdLst>
                <a:gd name="T0" fmla="*/ 0 w 15"/>
                <a:gd name="T1" fmla="*/ 0 h 31"/>
                <a:gd name="T2" fmla="*/ 0 w 15"/>
                <a:gd name="T3" fmla="*/ 31 h 31"/>
                <a:gd name="T4" fmla="*/ 15 w 15"/>
                <a:gd name="T5" fmla="*/ 0 h 31"/>
                <a:gd name="T6" fmla="*/ 15 w 15"/>
                <a:gd name="T7" fmla="*/ 31 h 31"/>
              </a:gdLst>
              <a:ahLst/>
              <a:cxnLst>
                <a:cxn ang="0">
                  <a:pos x="T0" y="T1"/>
                </a:cxn>
                <a:cxn ang="0">
                  <a:pos x="T2" y="T3"/>
                </a:cxn>
                <a:cxn ang="0">
                  <a:pos x="T4" y="T5"/>
                </a:cxn>
                <a:cxn ang="0">
                  <a:pos x="T6" y="T7"/>
                </a:cxn>
              </a:cxnLst>
              <a:rect l="0" t="0" r="r" b="b"/>
              <a:pathLst>
                <a:path w="15" h="31">
                  <a:moveTo>
                    <a:pt x="0" y="0"/>
                  </a:moveTo>
                  <a:lnTo>
                    <a:pt x="0" y="31"/>
                  </a:lnTo>
                  <a:moveTo>
                    <a:pt x="15" y="0"/>
                  </a:moveTo>
                  <a:lnTo>
                    <a:pt x="15" y="31"/>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1" name="Freeform 687">
              <a:extLst>
                <a:ext uri="{FF2B5EF4-FFF2-40B4-BE49-F238E27FC236}">
                  <a16:creationId xmlns:a16="http://schemas.microsoft.com/office/drawing/2014/main" id="{E24EC0C6-12C9-3698-4570-1912018B9C15}"/>
                </a:ext>
              </a:extLst>
            </p:cNvPr>
            <p:cNvSpPr>
              <a:spLocks/>
            </p:cNvSpPr>
            <p:nvPr/>
          </p:nvSpPr>
          <p:spPr bwMode="auto">
            <a:xfrm>
              <a:off x="5624" y="1709"/>
              <a:ext cx="149" cy="176"/>
            </a:xfrm>
            <a:custGeom>
              <a:avLst/>
              <a:gdLst>
                <a:gd name="T0" fmla="*/ 149 w 149"/>
                <a:gd name="T1" fmla="*/ 0 h 176"/>
                <a:gd name="T2" fmla="*/ 0 w 149"/>
                <a:gd name="T3" fmla="*/ 0 h 176"/>
                <a:gd name="T4" fmla="*/ 0 w 149"/>
                <a:gd name="T5" fmla="*/ 176 h 176"/>
              </a:gdLst>
              <a:ahLst/>
              <a:cxnLst>
                <a:cxn ang="0">
                  <a:pos x="T0" y="T1"/>
                </a:cxn>
                <a:cxn ang="0">
                  <a:pos x="T2" y="T3"/>
                </a:cxn>
                <a:cxn ang="0">
                  <a:pos x="T4" y="T5"/>
                </a:cxn>
              </a:cxnLst>
              <a:rect l="0" t="0" r="r" b="b"/>
              <a:pathLst>
                <a:path w="149" h="176">
                  <a:moveTo>
                    <a:pt x="149" y="0"/>
                  </a:moveTo>
                  <a:lnTo>
                    <a:pt x="0" y="0"/>
                  </a:lnTo>
                  <a:lnTo>
                    <a:pt x="0" y="176"/>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2" name="Freeform 688">
              <a:extLst>
                <a:ext uri="{FF2B5EF4-FFF2-40B4-BE49-F238E27FC236}">
                  <a16:creationId xmlns:a16="http://schemas.microsoft.com/office/drawing/2014/main" id="{25185050-54CF-AC45-5985-BAE73444A016}"/>
                </a:ext>
              </a:extLst>
            </p:cNvPr>
            <p:cNvSpPr>
              <a:spLocks noEditPoints="1"/>
            </p:cNvSpPr>
            <p:nvPr/>
          </p:nvSpPr>
          <p:spPr bwMode="auto">
            <a:xfrm>
              <a:off x="5730" y="1694"/>
              <a:ext cx="14" cy="31"/>
            </a:xfrm>
            <a:custGeom>
              <a:avLst/>
              <a:gdLst>
                <a:gd name="T0" fmla="*/ 0 w 14"/>
                <a:gd name="T1" fmla="*/ 0 h 31"/>
                <a:gd name="T2" fmla="*/ 0 w 14"/>
                <a:gd name="T3" fmla="*/ 31 h 31"/>
                <a:gd name="T4" fmla="*/ 14 w 14"/>
                <a:gd name="T5" fmla="*/ 0 h 31"/>
                <a:gd name="T6" fmla="*/ 14 w 14"/>
                <a:gd name="T7" fmla="*/ 31 h 31"/>
              </a:gdLst>
              <a:ahLst/>
              <a:cxnLst>
                <a:cxn ang="0">
                  <a:pos x="T0" y="T1"/>
                </a:cxn>
                <a:cxn ang="0">
                  <a:pos x="T2" y="T3"/>
                </a:cxn>
                <a:cxn ang="0">
                  <a:pos x="T4" y="T5"/>
                </a:cxn>
                <a:cxn ang="0">
                  <a:pos x="T6" y="T7"/>
                </a:cxn>
              </a:cxnLst>
              <a:rect l="0" t="0" r="r" b="b"/>
              <a:pathLst>
                <a:path w="14" h="31">
                  <a:moveTo>
                    <a:pt x="0" y="0"/>
                  </a:moveTo>
                  <a:lnTo>
                    <a:pt x="0" y="31"/>
                  </a:lnTo>
                  <a:moveTo>
                    <a:pt x="14" y="0"/>
                  </a:moveTo>
                  <a:lnTo>
                    <a:pt x="14" y="31"/>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3" name="Oval 689">
              <a:extLst>
                <a:ext uri="{FF2B5EF4-FFF2-40B4-BE49-F238E27FC236}">
                  <a16:creationId xmlns:a16="http://schemas.microsoft.com/office/drawing/2014/main" id="{B4CB93B4-6711-FC30-128F-52A5FAF43BC8}"/>
                </a:ext>
              </a:extLst>
            </p:cNvPr>
            <p:cNvSpPr>
              <a:spLocks noChangeArrowheads="1"/>
            </p:cNvSpPr>
            <p:nvPr/>
          </p:nvSpPr>
          <p:spPr bwMode="auto">
            <a:xfrm>
              <a:off x="5609" y="1885"/>
              <a:ext cx="29" cy="31"/>
            </a:xfrm>
            <a:prstGeom prst="ellipse">
              <a:avLst/>
            </a:pr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4" name="Freeform 690">
              <a:extLst>
                <a:ext uri="{FF2B5EF4-FFF2-40B4-BE49-F238E27FC236}">
                  <a16:creationId xmlns:a16="http://schemas.microsoft.com/office/drawing/2014/main" id="{E2DF4410-6A9C-E43D-5A16-CD8B30C58B00}"/>
                </a:ext>
              </a:extLst>
            </p:cNvPr>
            <p:cNvSpPr>
              <a:spLocks noEditPoints="1"/>
            </p:cNvSpPr>
            <p:nvPr/>
          </p:nvSpPr>
          <p:spPr bwMode="auto">
            <a:xfrm>
              <a:off x="5609" y="1916"/>
              <a:ext cx="29" cy="32"/>
            </a:xfrm>
            <a:custGeom>
              <a:avLst/>
              <a:gdLst>
                <a:gd name="T0" fmla="*/ 15 w 29"/>
                <a:gd name="T1" fmla="*/ 0 h 32"/>
                <a:gd name="T2" fmla="*/ 15 w 29"/>
                <a:gd name="T3" fmla="*/ 32 h 32"/>
                <a:gd name="T4" fmla="*/ 15 w 29"/>
                <a:gd name="T5" fmla="*/ 0 h 32"/>
                <a:gd name="T6" fmla="*/ 29 w 29"/>
                <a:gd name="T7" fmla="*/ 32 h 32"/>
                <a:gd name="T8" fmla="*/ 15 w 29"/>
                <a:gd name="T9" fmla="*/ 0 h 32"/>
                <a:gd name="T10" fmla="*/ 0 w 29"/>
                <a:gd name="T11" fmla="*/ 32 h 32"/>
              </a:gdLst>
              <a:ahLst/>
              <a:cxnLst>
                <a:cxn ang="0">
                  <a:pos x="T0" y="T1"/>
                </a:cxn>
                <a:cxn ang="0">
                  <a:pos x="T2" y="T3"/>
                </a:cxn>
                <a:cxn ang="0">
                  <a:pos x="T4" y="T5"/>
                </a:cxn>
                <a:cxn ang="0">
                  <a:pos x="T6" y="T7"/>
                </a:cxn>
                <a:cxn ang="0">
                  <a:pos x="T8" y="T9"/>
                </a:cxn>
                <a:cxn ang="0">
                  <a:pos x="T10" y="T11"/>
                </a:cxn>
              </a:cxnLst>
              <a:rect l="0" t="0" r="r" b="b"/>
              <a:pathLst>
                <a:path w="29" h="32">
                  <a:moveTo>
                    <a:pt x="15" y="0"/>
                  </a:moveTo>
                  <a:lnTo>
                    <a:pt x="15" y="32"/>
                  </a:lnTo>
                  <a:moveTo>
                    <a:pt x="15" y="0"/>
                  </a:moveTo>
                  <a:lnTo>
                    <a:pt x="29" y="32"/>
                  </a:lnTo>
                  <a:moveTo>
                    <a:pt x="15" y="0"/>
                  </a:moveTo>
                  <a:lnTo>
                    <a:pt x="0" y="32"/>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5" name="Rectangle 691">
              <a:extLst>
                <a:ext uri="{FF2B5EF4-FFF2-40B4-BE49-F238E27FC236}">
                  <a16:creationId xmlns:a16="http://schemas.microsoft.com/office/drawing/2014/main" id="{85701505-5584-7416-0324-62164A459B57}"/>
                </a:ext>
              </a:extLst>
            </p:cNvPr>
            <p:cNvSpPr>
              <a:spLocks noChangeArrowheads="1"/>
            </p:cNvSpPr>
            <p:nvPr/>
          </p:nvSpPr>
          <p:spPr bwMode="auto">
            <a:xfrm>
              <a:off x="7047" y="968"/>
              <a:ext cx="443" cy="81"/>
            </a:xfrm>
            <a:prstGeom prst="rect">
              <a:avLst/>
            </a:prstGeom>
            <a:solidFill>
              <a:srgbClr val="CDCDC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Rectangle 692">
              <a:extLst>
                <a:ext uri="{FF2B5EF4-FFF2-40B4-BE49-F238E27FC236}">
                  <a16:creationId xmlns:a16="http://schemas.microsoft.com/office/drawing/2014/main" id="{CF977488-F4CE-F94E-EB5C-B286991DAE01}"/>
                </a:ext>
              </a:extLst>
            </p:cNvPr>
            <p:cNvSpPr>
              <a:spLocks noChangeArrowheads="1"/>
            </p:cNvSpPr>
            <p:nvPr/>
          </p:nvSpPr>
          <p:spPr bwMode="auto">
            <a:xfrm>
              <a:off x="7047" y="968"/>
              <a:ext cx="443" cy="81"/>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7" name="Rectangle 693">
              <a:extLst>
                <a:ext uri="{FF2B5EF4-FFF2-40B4-BE49-F238E27FC236}">
                  <a16:creationId xmlns:a16="http://schemas.microsoft.com/office/drawing/2014/main" id="{0EB76AF5-EE81-93A5-C206-1447CE854C3A}"/>
                </a:ext>
              </a:extLst>
            </p:cNvPr>
            <p:cNvSpPr>
              <a:spLocks noChangeArrowheads="1"/>
            </p:cNvSpPr>
            <p:nvPr/>
          </p:nvSpPr>
          <p:spPr bwMode="auto">
            <a:xfrm>
              <a:off x="7135" y="992"/>
              <a:ext cx="223" cy="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dirty="0">
                  <a:ln>
                    <a:noFill/>
                  </a:ln>
                  <a:solidFill>
                    <a:srgbClr val="000000"/>
                  </a:solidFill>
                  <a:effectLst/>
                  <a:latin typeface="Calibri" panose="020F0502020204030204" pitchFamily="34" charset="0"/>
                </a:rPr>
                <a:t>CIRCANA TOTALS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99" name="Rectangle 695">
              <a:extLst>
                <a:ext uri="{FF2B5EF4-FFF2-40B4-BE49-F238E27FC236}">
                  <a16:creationId xmlns:a16="http://schemas.microsoft.com/office/drawing/2014/main" id="{B0B899A3-7A33-E583-D7C2-6AD5FE82F45A}"/>
                </a:ext>
              </a:extLst>
            </p:cNvPr>
            <p:cNvSpPr>
              <a:spLocks noChangeArrowheads="1"/>
            </p:cNvSpPr>
            <p:nvPr/>
          </p:nvSpPr>
          <p:spPr bwMode="auto">
            <a:xfrm>
              <a:off x="7047" y="1049"/>
              <a:ext cx="443" cy="422"/>
            </a:xfrm>
            <a:prstGeom prst="rect">
              <a:avLst/>
            </a:prstGeom>
            <a:noFill/>
            <a:ln w="476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0" name="Line 696">
              <a:extLst>
                <a:ext uri="{FF2B5EF4-FFF2-40B4-BE49-F238E27FC236}">
                  <a16:creationId xmlns:a16="http://schemas.microsoft.com/office/drawing/2014/main" id="{6B80C333-EF36-BFA5-567E-519941185674}"/>
                </a:ext>
              </a:extLst>
            </p:cNvPr>
            <p:cNvSpPr>
              <a:spLocks noChangeShapeType="1"/>
            </p:cNvSpPr>
            <p:nvPr/>
          </p:nvSpPr>
          <p:spPr bwMode="auto">
            <a:xfrm flipV="1">
              <a:off x="7196" y="1049"/>
              <a:ext cx="0" cy="422"/>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1" name="Line 697">
              <a:extLst>
                <a:ext uri="{FF2B5EF4-FFF2-40B4-BE49-F238E27FC236}">
                  <a16:creationId xmlns:a16="http://schemas.microsoft.com/office/drawing/2014/main" id="{542AC124-BC4A-4554-0BDC-242F211FF3AC}"/>
                </a:ext>
              </a:extLst>
            </p:cNvPr>
            <p:cNvSpPr>
              <a:spLocks noChangeShapeType="1"/>
            </p:cNvSpPr>
            <p:nvPr/>
          </p:nvSpPr>
          <p:spPr bwMode="auto">
            <a:xfrm>
              <a:off x="7047" y="1339"/>
              <a:ext cx="443" cy="0"/>
            </a:xfrm>
            <a:prstGeom prst="line">
              <a:avLst/>
            </a:prstGeom>
            <a:noFill/>
            <a:ln w="4763"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2" name="Rectangle 698">
              <a:extLst>
                <a:ext uri="{FF2B5EF4-FFF2-40B4-BE49-F238E27FC236}">
                  <a16:creationId xmlns:a16="http://schemas.microsoft.com/office/drawing/2014/main" id="{31E49794-377F-F1CD-9FE9-A6758984BACD}"/>
                </a:ext>
              </a:extLst>
            </p:cNvPr>
            <p:cNvSpPr>
              <a:spLocks noChangeArrowheads="1"/>
            </p:cNvSpPr>
            <p:nvPr/>
          </p:nvSpPr>
          <p:spPr bwMode="auto">
            <a:xfrm>
              <a:off x="7063" y="1065"/>
              <a:ext cx="1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PK,FK2</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5" name="Rectangle 701">
              <a:extLst>
                <a:ext uri="{FF2B5EF4-FFF2-40B4-BE49-F238E27FC236}">
                  <a16:creationId xmlns:a16="http://schemas.microsoft.com/office/drawing/2014/main" id="{225730CF-5FBB-8733-7C0F-83399D1CDD58}"/>
                </a:ext>
              </a:extLst>
            </p:cNvPr>
            <p:cNvSpPr>
              <a:spLocks noChangeArrowheads="1"/>
            </p:cNvSpPr>
            <p:nvPr/>
          </p:nvSpPr>
          <p:spPr bwMode="auto">
            <a:xfrm>
              <a:off x="7063" y="1112"/>
              <a:ext cx="150"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8" name="Rectangle 704">
              <a:extLst>
                <a:ext uri="{FF2B5EF4-FFF2-40B4-BE49-F238E27FC236}">
                  <a16:creationId xmlns:a16="http://schemas.microsoft.com/office/drawing/2014/main" id="{587FB82F-795D-425C-8237-A73F4424A541}"/>
                </a:ext>
              </a:extLst>
            </p:cNvPr>
            <p:cNvSpPr>
              <a:spLocks noChangeArrowheads="1"/>
            </p:cNvSpPr>
            <p:nvPr/>
          </p:nvSpPr>
          <p:spPr bwMode="auto">
            <a:xfrm>
              <a:off x="7063" y="1161"/>
              <a:ext cx="150"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1" name="Rectangle 707">
              <a:extLst>
                <a:ext uri="{FF2B5EF4-FFF2-40B4-BE49-F238E27FC236}">
                  <a16:creationId xmlns:a16="http://schemas.microsoft.com/office/drawing/2014/main" id="{AB09B125-620B-B165-A6BE-B11101CD4BE6}"/>
                </a:ext>
              </a:extLst>
            </p:cNvPr>
            <p:cNvSpPr>
              <a:spLocks noChangeArrowheads="1"/>
            </p:cNvSpPr>
            <p:nvPr/>
          </p:nvSpPr>
          <p:spPr bwMode="auto">
            <a:xfrm>
              <a:off x="7063" y="1211"/>
              <a:ext cx="1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4" name="Rectangle 710">
              <a:extLst>
                <a:ext uri="{FF2B5EF4-FFF2-40B4-BE49-F238E27FC236}">
                  <a16:creationId xmlns:a16="http://schemas.microsoft.com/office/drawing/2014/main" id="{694B24CF-6801-550B-F9A5-B0EC2FDB7A21}"/>
                </a:ext>
              </a:extLst>
            </p:cNvPr>
            <p:cNvSpPr>
              <a:spLocks noChangeArrowheads="1"/>
            </p:cNvSpPr>
            <p:nvPr/>
          </p:nvSpPr>
          <p:spPr bwMode="auto">
            <a:xfrm>
              <a:off x="7063" y="1258"/>
              <a:ext cx="150"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1" i="0" u="none" strike="noStrike" cap="none" normalizeH="0" baseline="0">
                  <a:ln>
                    <a:noFill/>
                  </a:ln>
                  <a:solidFill>
                    <a:srgbClr val="000000"/>
                  </a:solidFill>
                  <a:effectLst/>
                  <a:latin typeface="Calibri" panose="020F0502020204030204" pitchFamily="34" charset="0"/>
                </a:rPr>
                <a:t>PK,FK1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7" name="Rectangle 713">
              <a:extLst>
                <a:ext uri="{FF2B5EF4-FFF2-40B4-BE49-F238E27FC236}">
                  <a16:creationId xmlns:a16="http://schemas.microsoft.com/office/drawing/2014/main" id="{6F76AD24-2F33-FD4B-9EE3-6962AF2DA411}"/>
                </a:ext>
              </a:extLst>
            </p:cNvPr>
            <p:cNvSpPr>
              <a:spLocks noChangeArrowheads="1"/>
            </p:cNvSpPr>
            <p:nvPr/>
          </p:nvSpPr>
          <p:spPr bwMode="auto">
            <a:xfrm>
              <a:off x="7063" y="1357"/>
              <a:ext cx="26" cy="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9" name="Rectangle 715">
              <a:extLst>
                <a:ext uri="{FF2B5EF4-FFF2-40B4-BE49-F238E27FC236}">
                  <a16:creationId xmlns:a16="http://schemas.microsoft.com/office/drawing/2014/main" id="{0CE44E14-7F36-C37E-B092-E16D068E259F}"/>
                </a:ext>
              </a:extLst>
            </p:cNvPr>
            <p:cNvSpPr>
              <a:spLocks noChangeArrowheads="1"/>
            </p:cNvSpPr>
            <p:nvPr/>
          </p:nvSpPr>
          <p:spPr bwMode="auto">
            <a:xfrm>
              <a:off x="7063" y="1404"/>
              <a:ext cx="33"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21" name="Line 717">
              <a:extLst>
                <a:ext uri="{FF2B5EF4-FFF2-40B4-BE49-F238E27FC236}">
                  <a16:creationId xmlns:a16="http://schemas.microsoft.com/office/drawing/2014/main" id="{BE33C96E-8062-20A1-F40F-BA00B609A7A6}"/>
                </a:ext>
              </a:extLst>
            </p:cNvPr>
            <p:cNvSpPr>
              <a:spLocks noChangeShapeType="1"/>
            </p:cNvSpPr>
            <p:nvPr/>
          </p:nvSpPr>
          <p:spPr bwMode="auto">
            <a:xfrm>
              <a:off x="6925" y="1220"/>
              <a:ext cx="65" cy="0"/>
            </a:xfrm>
            <a:prstGeom prst="line">
              <a:avLst/>
            </a:prstGeom>
            <a:noFill/>
            <a:ln w="6350"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2" name="Freeform 718">
              <a:extLst>
                <a:ext uri="{FF2B5EF4-FFF2-40B4-BE49-F238E27FC236}">
                  <a16:creationId xmlns:a16="http://schemas.microsoft.com/office/drawing/2014/main" id="{5F46314D-50A2-BC64-2767-083BCFC26A47}"/>
                </a:ext>
              </a:extLst>
            </p:cNvPr>
            <p:cNvSpPr>
              <a:spLocks noEditPoints="1"/>
            </p:cNvSpPr>
            <p:nvPr/>
          </p:nvSpPr>
          <p:spPr bwMode="auto">
            <a:xfrm>
              <a:off x="6953" y="1204"/>
              <a:ext cx="15" cy="31"/>
            </a:xfrm>
            <a:custGeom>
              <a:avLst/>
              <a:gdLst>
                <a:gd name="T0" fmla="*/ 15 w 15"/>
                <a:gd name="T1" fmla="*/ 31 h 31"/>
                <a:gd name="T2" fmla="*/ 15 w 15"/>
                <a:gd name="T3" fmla="*/ 0 h 31"/>
                <a:gd name="T4" fmla="*/ 0 w 15"/>
                <a:gd name="T5" fmla="*/ 31 h 31"/>
                <a:gd name="T6" fmla="*/ 0 w 15"/>
                <a:gd name="T7" fmla="*/ 0 h 31"/>
              </a:gdLst>
              <a:ahLst/>
              <a:cxnLst>
                <a:cxn ang="0">
                  <a:pos x="T0" y="T1"/>
                </a:cxn>
                <a:cxn ang="0">
                  <a:pos x="T2" y="T3"/>
                </a:cxn>
                <a:cxn ang="0">
                  <a:pos x="T4" y="T5"/>
                </a:cxn>
                <a:cxn ang="0">
                  <a:pos x="T6" y="T7"/>
                </a:cxn>
              </a:cxnLst>
              <a:rect l="0" t="0" r="r" b="b"/>
              <a:pathLst>
                <a:path w="15" h="31">
                  <a:moveTo>
                    <a:pt x="15" y="31"/>
                  </a:moveTo>
                  <a:lnTo>
                    <a:pt x="15" y="0"/>
                  </a:lnTo>
                  <a:moveTo>
                    <a:pt x="0" y="31"/>
                  </a:moveTo>
                  <a:lnTo>
                    <a:pt x="0"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3" name="Oval 719">
              <a:extLst>
                <a:ext uri="{FF2B5EF4-FFF2-40B4-BE49-F238E27FC236}">
                  <a16:creationId xmlns:a16="http://schemas.microsoft.com/office/drawing/2014/main" id="{2C22F595-90F5-3146-27DD-CFF6B981FABF}"/>
                </a:ext>
              </a:extLst>
            </p:cNvPr>
            <p:cNvSpPr>
              <a:spLocks noChangeArrowheads="1"/>
            </p:cNvSpPr>
            <p:nvPr/>
          </p:nvSpPr>
          <p:spPr bwMode="auto">
            <a:xfrm>
              <a:off x="6990" y="1204"/>
              <a:ext cx="29" cy="31"/>
            </a:xfrm>
            <a:prstGeom prst="ellipse">
              <a:avLst/>
            </a:pr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4" name="Freeform 720">
              <a:extLst>
                <a:ext uri="{FF2B5EF4-FFF2-40B4-BE49-F238E27FC236}">
                  <a16:creationId xmlns:a16="http://schemas.microsoft.com/office/drawing/2014/main" id="{842C187D-9E8C-D88F-B290-6EB97E1C1621}"/>
                </a:ext>
              </a:extLst>
            </p:cNvPr>
            <p:cNvSpPr>
              <a:spLocks noEditPoints="1"/>
            </p:cNvSpPr>
            <p:nvPr/>
          </p:nvSpPr>
          <p:spPr bwMode="auto">
            <a:xfrm>
              <a:off x="7019" y="1204"/>
              <a:ext cx="28" cy="31"/>
            </a:xfrm>
            <a:custGeom>
              <a:avLst/>
              <a:gdLst>
                <a:gd name="T0" fmla="*/ 0 w 28"/>
                <a:gd name="T1" fmla="*/ 16 h 31"/>
                <a:gd name="T2" fmla="*/ 28 w 28"/>
                <a:gd name="T3" fmla="*/ 16 h 31"/>
                <a:gd name="T4" fmla="*/ 0 w 28"/>
                <a:gd name="T5" fmla="*/ 16 h 31"/>
                <a:gd name="T6" fmla="*/ 28 w 28"/>
                <a:gd name="T7" fmla="*/ 0 h 31"/>
                <a:gd name="T8" fmla="*/ 0 w 28"/>
                <a:gd name="T9" fmla="*/ 16 h 31"/>
                <a:gd name="T10" fmla="*/ 28 w 28"/>
                <a:gd name="T11" fmla="*/ 31 h 31"/>
              </a:gdLst>
              <a:ahLst/>
              <a:cxnLst>
                <a:cxn ang="0">
                  <a:pos x="T0" y="T1"/>
                </a:cxn>
                <a:cxn ang="0">
                  <a:pos x="T2" y="T3"/>
                </a:cxn>
                <a:cxn ang="0">
                  <a:pos x="T4" y="T5"/>
                </a:cxn>
                <a:cxn ang="0">
                  <a:pos x="T6" y="T7"/>
                </a:cxn>
                <a:cxn ang="0">
                  <a:pos x="T8" y="T9"/>
                </a:cxn>
                <a:cxn ang="0">
                  <a:pos x="T10" y="T11"/>
                </a:cxn>
              </a:cxnLst>
              <a:rect l="0" t="0" r="r" b="b"/>
              <a:pathLst>
                <a:path w="28" h="31">
                  <a:moveTo>
                    <a:pt x="0" y="16"/>
                  </a:moveTo>
                  <a:lnTo>
                    <a:pt x="28" y="16"/>
                  </a:lnTo>
                  <a:moveTo>
                    <a:pt x="0" y="16"/>
                  </a:moveTo>
                  <a:lnTo>
                    <a:pt x="28" y="0"/>
                  </a:lnTo>
                  <a:moveTo>
                    <a:pt x="0" y="16"/>
                  </a:moveTo>
                  <a:lnTo>
                    <a:pt x="28" y="31"/>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5" name="Line 721">
              <a:extLst>
                <a:ext uri="{FF2B5EF4-FFF2-40B4-BE49-F238E27FC236}">
                  <a16:creationId xmlns:a16="http://schemas.microsoft.com/office/drawing/2014/main" id="{AA81A355-F8AB-DCA4-451D-F1D6229CD92A}"/>
                </a:ext>
              </a:extLst>
            </p:cNvPr>
            <p:cNvSpPr>
              <a:spLocks noChangeShapeType="1"/>
            </p:cNvSpPr>
            <p:nvPr/>
          </p:nvSpPr>
          <p:spPr bwMode="auto">
            <a:xfrm>
              <a:off x="4681" y="2201"/>
              <a:ext cx="179" cy="3"/>
            </a:xfrm>
            <a:prstGeom prst="line">
              <a:avLst/>
            </a:prstGeom>
            <a:noFill/>
            <a:ln w="6350" cap="rnd">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6" name="Freeform 722">
              <a:extLst>
                <a:ext uri="{FF2B5EF4-FFF2-40B4-BE49-F238E27FC236}">
                  <a16:creationId xmlns:a16="http://schemas.microsoft.com/office/drawing/2014/main" id="{AD576738-9F41-459C-38C6-DB9EFC806FEE}"/>
                </a:ext>
              </a:extLst>
            </p:cNvPr>
            <p:cNvSpPr>
              <a:spLocks noEditPoints="1"/>
            </p:cNvSpPr>
            <p:nvPr/>
          </p:nvSpPr>
          <p:spPr bwMode="auto">
            <a:xfrm>
              <a:off x="4709" y="2186"/>
              <a:ext cx="15" cy="31"/>
            </a:xfrm>
            <a:custGeom>
              <a:avLst/>
              <a:gdLst>
                <a:gd name="T0" fmla="*/ 15 w 15"/>
                <a:gd name="T1" fmla="*/ 31 h 31"/>
                <a:gd name="T2" fmla="*/ 15 w 15"/>
                <a:gd name="T3" fmla="*/ 0 h 31"/>
                <a:gd name="T4" fmla="*/ 0 w 15"/>
                <a:gd name="T5" fmla="*/ 31 h 31"/>
                <a:gd name="T6" fmla="*/ 1 w 15"/>
                <a:gd name="T7" fmla="*/ 0 h 31"/>
              </a:gdLst>
              <a:ahLst/>
              <a:cxnLst>
                <a:cxn ang="0">
                  <a:pos x="T0" y="T1"/>
                </a:cxn>
                <a:cxn ang="0">
                  <a:pos x="T2" y="T3"/>
                </a:cxn>
                <a:cxn ang="0">
                  <a:pos x="T4" y="T5"/>
                </a:cxn>
                <a:cxn ang="0">
                  <a:pos x="T6" y="T7"/>
                </a:cxn>
              </a:cxnLst>
              <a:rect l="0" t="0" r="r" b="b"/>
              <a:pathLst>
                <a:path w="15" h="31">
                  <a:moveTo>
                    <a:pt x="15" y="31"/>
                  </a:moveTo>
                  <a:lnTo>
                    <a:pt x="15" y="0"/>
                  </a:lnTo>
                  <a:moveTo>
                    <a:pt x="0" y="31"/>
                  </a:moveTo>
                  <a:lnTo>
                    <a:pt x="1" y="0"/>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7" name="Freeform 723">
              <a:extLst>
                <a:ext uri="{FF2B5EF4-FFF2-40B4-BE49-F238E27FC236}">
                  <a16:creationId xmlns:a16="http://schemas.microsoft.com/office/drawing/2014/main" id="{714CACBC-7757-9E34-7DD1-26E26B8FCD5B}"/>
                </a:ext>
              </a:extLst>
            </p:cNvPr>
            <p:cNvSpPr>
              <a:spLocks/>
            </p:cNvSpPr>
            <p:nvPr/>
          </p:nvSpPr>
          <p:spPr bwMode="auto">
            <a:xfrm>
              <a:off x="4860" y="2188"/>
              <a:ext cx="29" cy="32"/>
            </a:xfrm>
            <a:custGeom>
              <a:avLst/>
              <a:gdLst>
                <a:gd name="T0" fmla="*/ 29 w 29"/>
                <a:gd name="T1" fmla="*/ 17 h 32"/>
                <a:gd name="T2" fmla="*/ 15 w 29"/>
                <a:gd name="T3" fmla="*/ 1 h 32"/>
                <a:gd name="T4" fmla="*/ 0 w 29"/>
                <a:gd name="T5" fmla="*/ 16 h 32"/>
                <a:gd name="T6" fmla="*/ 15 w 29"/>
                <a:gd name="T7" fmla="*/ 32 h 32"/>
                <a:gd name="T8" fmla="*/ 29 w 29"/>
                <a:gd name="T9" fmla="*/ 17 h 32"/>
              </a:gdLst>
              <a:ahLst/>
              <a:cxnLst>
                <a:cxn ang="0">
                  <a:pos x="T0" y="T1"/>
                </a:cxn>
                <a:cxn ang="0">
                  <a:pos x="T2" y="T3"/>
                </a:cxn>
                <a:cxn ang="0">
                  <a:pos x="T4" y="T5"/>
                </a:cxn>
                <a:cxn ang="0">
                  <a:pos x="T6" y="T7"/>
                </a:cxn>
                <a:cxn ang="0">
                  <a:pos x="T8" y="T9"/>
                </a:cxn>
              </a:cxnLst>
              <a:rect l="0" t="0" r="r" b="b"/>
              <a:pathLst>
                <a:path w="29" h="32">
                  <a:moveTo>
                    <a:pt x="29" y="17"/>
                  </a:moveTo>
                  <a:cubicBezTo>
                    <a:pt x="29" y="8"/>
                    <a:pt x="23" y="1"/>
                    <a:pt x="15" y="1"/>
                  </a:cubicBezTo>
                  <a:cubicBezTo>
                    <a:pt x="7" y="0"/>
                    <a:pt x="1" y="7"/>
                    <a:pt x="0" y="16"/>
                  </a:cubicBezTo>
                  <a:cubicBezTo>
                    <a:pt x="0" y="25"/>
                    <a:pt x="7" y="32"/>
                    <a:pt x="15" y="32"/>
                  </a:cubicBezTo>
                  <a:cubicBezTo>
                    <a:pt x="23" y="32"/>
                    <a:pt x="29" y="25"/>
                    <a:pt x="29" y="17"/>
                  </a:cubicBez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8" name="Freeform 724">
              <a:extLst>
                <a:ext uri="{FF2B5EF4-FFF2-40B4-BE49-F238E27FC236}">
                  <a16:creationId xmlns:a16="http://schemas.microsoft.com/office/drawing/2014/main" id="{E51C533A-1155-80D5-F3CA-0B65DD2DE706}"/>
                </a:ext>
              </a:extLst>
            </p:cNvPr>
            <p:cNvSpPr>
              <a:spLocks noEditPoints="1"/>
            </p:cNvSpPr>
            <p:nvPr/>
          </p:nvSpPr>
          <p:spPr bwMode="auto">
            <a:xfrm>
              <a:off x="4889" y="2189"/>
              <a:ext cx="29" cy="32"/>
            </a:xfrm>
            <a:custGeom>
              <a:avLst/>
              <a:gdLst>
                <a:gd name="T0" fmla="*/ 0 w 29"/>
                <a:gd name="T1" fmla="*/ 16 h 32"/>
                <a:gd name="T2" fmla="*/ 29 w 29"/>
                <a:gd name="T3" fmla="*/ 16 h 32"/>
                <a:gd name="T4" fmla="*/ 0 w 29"/>
                <a:gd name="T5" fmla="*/ 16 h 32"/>
                <a:gd name="T6" fmla="*/ 29 w 29"/>
                <a:gd name="T7" fmla="*/ 0 h 32"/>
                <a:gd name="T8" fmla="*/ 0 w 29"/>
                <a:gd name="T9" fmla="*/ 16 h 32"/>
                <a:gd name="T10" fmla="*/ 29 w 29"/>
                <a:gd name="T11" fmla="*/ 32 h 32"/>
              </a:gdLst>
              <a:ahLst/>
              <a:cxnLst>
                <a:cxn ang="0">
                  <a:pos x="T0" y="T1"/>
                </a:cxn>
                <a:cxn ang="0">
                  <a:pos x="T2" y="T3"/>
                </a:cxn>
                <a:cxn ang="0">
                  <a:pos x="T4" y="T5"/>
                </a:cxn>
                <a:cxn ang="0">
                  <a:pos x="T6" y="T7"/>
                </a:cxn>
                <a:cxn ang="0">
                  <a:pos x="T8" y="T9"/>
                </a:cxn>
                <a:cxn ang="0">
                  <a:pos x="T10" y="T11"/>
                </a:cxn>
              </a:cxnLst>
              <a:rect l="0" t="0" r="r" b="b"/>
              <a:pathLst>
                <a:path w="29" h="32">
                  <a:moveTo>
                    <a:pt x="0" y="16"/>
                  </a:moveTo>
                  <a:lnTo>
                    <a:pt x="29" y="16"/>
                  </a:lnTo>
                  <a:moveTo>
                    <a:pt x="0" y="16"/>
                  </a:moveTo>
                  <a:lnTo>
                    <a:pt x="29" y="0"/>
                  </a:lnTo>
                  <a:moveTo>
                    <a:pt x="0" y="16"/>
                  </a:moveTo>
                  <a:lnTo>
                    <a:pt x="29" y="32"/>
                  </a:lnTo>
                </a:path>
              </a:pathLst>
            </a:custGeom>
            <a:noFill/>
            <a:ln w="63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733" name="Rectangle 732">
            <a:extLst>
              <a:ext uri="{FF2B5EF4-FFF2-40B4-BE49-F238E27FC236}">
                <a16:creationId xmlns:a16="http://schemas.microsoft.com/office/drawing/2014/main" id="{538171F4-8971-0157-6B4C-89AE699CAC63}"/>
              </a:ext>
            </a:extLst>
          </p:cNvPr>
          <p:cNvSpPr/>
          <p:nvPr/>
        </p:nvSpPr>
        <p:spPr>
          <a:xfrm>
            <a:off x="7288013" y="1319022"/>
            <a:ext cx="877366" cy="788832"/>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4" name="Rectangle 733">
            <a:extLst>
              <a:ext uri="{FF2B5EF4-FFF2-40B4-BE49-F238E27FC236}">
                <a16:creationId xmlns:a16="http://schemas.microsoft.com/office/drawing/2014/main" id="{BBCED896-3291-0E29-E2E0-31B3E106EC71}"/>
              </a:ext>
            </a:extLst>
          </p:cNvPr>
          <p:cNvSpPr/>
          <p:nvPr/>
        </p:nvSpPr>
        <p:spPr>
          <a:xfrm>
            <a:off x="11145628" y="1971577"/>
            <a:ext cx="767958" cy="741085"/>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5" name="Rectangle 734">
            <a:extLst>
              <a:ext uri="{FF2B5EF4-FFF2-40B4-BE49-F238E27FC236}">
                <a16:creationId xmlns:a16="http://schemas.microsoft.com/office/drawing/2014/main" id="{B27CF4A3-38C7-8767-C13E-5E8DFCE4F213}"/>
              </a:ext>
            </a:extLst>
          </p:cNvPr>
          <p:cNvSpPr/>
          <p:nvPr/>
        </p:nvSpPr>
        <p:spPr>
          <a:xfrm>
            <a:off x="7845071" y="2706554"/>
            <a:ext cx="877366" cy="788832"/>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6" name="Rectangle 735">
            <a:extLst>
              <a:ext uri="{FF2B5EF4-FFF2-40B4-BE49-F238E27FC236}">
                <a16:creationId xmlns:a16="http://schemas.microsoft.com/office/drawing/2014/main" id="{1608E762-6704-274C-958B-1137A9048DA1}"/>
              </a:ext>
            </a:extLst>
          </p:cNvPr>
          <p:cNvSpPr/>
          <p:nvPr/>
        </p:nvSpPr>
        <p:spPr>
          <a:xfrm>
            <a:off x="4830444" y="3566103"/>
            <a:ext cx="877366" cy="788832"/>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7" name="Rectangle 736">
            <a:extLst>
              <a:ext uri="{FF2B5EF4-FFF2-40B4-BE49-F238E27FC236}">
                <a16:creationId xmlns:a16="http://schemas.microsoft.com/office/drawing/2014/main" id="{0329D77A-A7F0-6796-0325-68C9F2FF477B}"/>
              </a:ext>
            </a:extLst>
          </p:cNvPr>
          <p:cNvSpPr/>
          <p:nvPr/>
        </p:nvSpPr>
        <p:spPr>
          <a:xfrm>
            <a:off x="5980819" y="4645952"/>
            <a:ext cx="1056517" cy="1005189"/>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306559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93F6A-0534-FCE9-D85D-38E58E9581BE}"/>
              </a:ext>
            </a:extLst>
          </p:cNvPr>
          <p:cNvSpPr>
            <a:spLocks noGrp="1"/>
          </p:cNvSpPr>
          <p:nvPr>
            <p:ph type="title"/>
          </p:nvPr>
        </p:nvSpPr>
        <p:spPr>
          <a:xfrm>
            <a:off x="838200" y="86860"/>
            <a:ext cx="10515600" cy="1325563"/>
          </a:xfrm>
        </p:spPr>
        <p:txBody>
          <a:bodyPr/>
          <a:lstStyle/>
          <a:p>
            <a:pPr algn="ctr"/>
            <a:r>
              <a:rPr lang="en-US" dirty="0"/>
              <a:t>Assessing the Challenges</a:t>
            </a:r>
          </a:p>
        </p:txBody>
      </p:sp>
      <p:sp>
        <p:nvSpPr>
          <p:cNvPr id="3" name="Content Placeholder 2">
            <a:extLst>
              <a:ext uri="{FF2B5EF4-FFF2-40B4-BE49-F238E27FC236}">
                <a16:creationId xmlns:a16="http://schemas.microsoft.com/office/drawing/2014/main" id="{D9675A92-0C33-F355-70E8-12A35B3DDE5E}"/>
              </a:ext>
            </a:extLst>
          </p:cNvPr>
          <p:cNvSpPr>
            <a:spLocks noGrp="1"/>
          </p:cNvSpPr>
          <p:nvPr>
            <p:ph idx="1"/>
          </p:nvPr>
        </p:nvSpPr>
        <p:spPr>
          <a:xfrm>
            <a:off x="477157" y="1690688"/>
            <a:ext cx="11237686" cy="4351338"/>
          </a:xfrm>
        </p:spPr>
        <p:txBody>
          <a:bodyPr numCol="2"/>
          <a:lstStyle/>
          <a:p>
            <a:pPr marL="0" indent="0" algn="ctr">
              <a:buNone/>
            </a:pPr>
            <a:r>
              <a:rPr lang="en-US" sz="4000" dirty="0">
                <a:solidFill>
                  <a:srgbClr val="0070C0"/>
                </a:solidFill>
              </a:rPr>
              <a:t>Tangible </a:t>
            </a:r>
          </a:p>
          <a:p>
            <a:pPr marL="0" indent="0" algn="ctr">
              <a:buNone/>
            </a:pPr>
            <a:endParaRPr lang="en-US" dirty="0">
              <a:solidFill>
                <a:srgbClr val="0070C0"/>
              </a:solidFill>
            </a:endParaRPr>
          </a:p>
          <a:p>
            <a:r>
              <a:rPr lang="en-US" dirty="0"/>
              <a:t>Differences between data sources </a:t>
            </a:r>
          </a:p>
          <a:p>
            <a:pPr lvl="1"/>
            <a:r>
              <a:rPr lang="en-US" dirty="0"/>
              <a:t>Physical differences between files</a:t>
            </a:r>
          </a:p>
          <a:p>
            <a:pPr lvl="1"/>
            <a:r>
              <a:rPr lang="en-US" dirty="0"/>
              <a:t>Conceptual differences in definitions</a:t>
            </a:r>
          </a:p>
          <a:p>
            <a:r>
              <a:rPr lang="en-US" dirty="0"/>
              <a:t>Laws and regulations vary across data sources</a:t>
            </a:r>
          </a:p>
          <a:p>
            <a:r>
              <a:rPr lang="en-US" dirty="0"/>
              <a:t>Managing data access</a:t>
            </a:r>
          </a:p>
          <a:p>
            <a:pPr marL="0" indent="0" algn="ctr">
              <a:buNone/>
            </a:pPr>
            <a:r>
              <a:rPr lang="en-US" sz="4000" dirty="0">
                <a:solidFill>
                  <a:srgbClr val="0070C0"/>
                </a:solidFill>
              </a:rPr>
              <a:t>Non-Tangible</a:t>
            </a:r>
          </a:p>
          <a:p>
            <a:pPr marL="0" indent="0" algn="ctr">
              <a:buNone/>
            </a:pPr>
            <a:endParaRPr lang="en-US" b="1" dirty="0">
              <a:solidFill>
                <a:srgbClr val="0070C0"/>
              </a:solidFill>
            </a:endParaRPr>
          </a:p>
          <a:p>
            <a:r>
              <a:rPr lang="en-US" dirty="0"/>
              <a:t>Maintaining Data Integrity </a:t>
            </a:r>
          </a:p>
          <a:p>
            <a:r>
              <a:rPr lang="en-US" dirty="0"/>
              <a:t>Ensuring data is used responsibility</a:t>
            </a:r>
          </a:p>
          <a:p>
            <a:pPr marL="0" indent="0">
              <a:buNone/>
            </a:pPr>
            <a:endParaRPr lang="en-US" dirty="0"/>
          </a:p>
        </p:txBody>
      </p:sp>
      <p:sp>
        <p:nvSpPr>
          <p:cNvPr id="5" name="Slide Number Placeholder 4">
            <a:extLst>
              <a:ext uri="{FF2B5EF4-FFF2-40B4-BE49-F238E27FC236}">
                <a16:creationId xmlns:a16="http://schemas.microsoft.com/office/drawing/2014/main" id="{830ED1E4-73F7-8CAA-4D29-DC58FEB6255A}"/>
              </a:ext>
            </a:extLst>
          </p:cNvPr>
          <p:cNvSpPr>
            <a:spLocks noGrp="1"/>
          </p:cNvSpPr>
          <p:nvPr>
            <p:ph type="sldNum" sz="quarter" idx="12"/>
          </p:nvPr>
        </p:nvSpPr>
        <p:spPr/>
        <p:txBody>
          <a:bodyPr/>
          <a:lstStyle/>
          <a:p>
            <a:fld id="{9C658748-2B26-4E3C-915E-57E09821524E}" type="slidenum">
              <a:rPr lang="en-US" smtClean="0"/>
              <a:t>19</a:t>
            </a:fld>
            <a:endParaRPr lang="en-US"/>
          </a:p>
        </p:txBody>
      </p:sp>
    </p:spTree>
    <p:extLst>
      <p:ext uri="{BB962C8B-B14F-4D97-AF65-F5344CB8AC3E}">
        <p14:creationId xmlns:p14="http://schemas.microsoft.com/office/powerpoint/2010/main" val="31157365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A63C1-7A65-8C86-51D9-B4DBA4132366}"/>
              </a:ext>
            </a:extLst>
          </p:cNvPr>
          <p:cNvSpPr>
            <a:spLocks noGrp="1"/>
          </p:cNvSpPr>
          <p:nvPr>
            <p:ph type="title"/>
          </p:nvPr>
        </p:nvSpPr>
        <p:spPr>
          <a:xfrm>
            <a:off x="0" y="144510"/>
            <a:ext cx="12192000" cy="1325563"/>
          </a:xfrm>
        </p:spPr>
        <p:txBody>
          <a:bodyPr/>
          <a:lstStyle/>
          <a:p>
            <a:pPr algn="ctr"/>
            <a:r>
              <a:rPr lang="en-US" dirty="0"/>
              <a:t>Transformation at the Census Bureau</a:t>
            </a:r>
          </a:p>
        </p:txBody>
      </p:sp>
      <p:sp>
        <p:nvSpPr>
          <p:cNvPr id="3" name="Content Placeholder 2">
            <a:extLst>
              <a:ext uri="{FF2B5EF4-FFF2-40B4-BE49-F238E27FC236}">
                <a16:creationId xmlns:a16="http://schemas.microsoft.com/office/drawing/2014/main" id="{F35EF567-B449-199B-3613-1DB68F924FDC}"/>
              </a:ext>
            </a:extLst>
          </p:cNvPr>
          <p:cNvSpPr>
            <a:spLocks noGrp="1"/>
          </p:cNvSpPr>
          <p:nvPr>
            <p:ph idx="1"/>
          </p:nvPr>
        </p:nvSpPr>
        <p:spPr>
          <a:xfrm>
            <a:off x="-13716" y="6858000"/>
            <a:ext cx="10775066" cy="1325564"/>
          </a:xfrm>
        </p:spPr>
        <p:txBody>
          <a:bodyPr>
            <a:normAutofit lnSpcReduction="10000"/>
          </a:bodyPr>
          <a:lstStyle/>
          <a:p>
            <a:pPr marL="0" indent="0">
              <a:buNone/>
            </a:pPr>
            <a:endParaRPr lang="en-US" dirty="0"/>
          </a:p>
          <a:p>
            <a:pPr marL="0" indent="0">
              <a:buNone/>
            </a:pPr>
            <a:r>
              <a:rPr lang="en-US" b="1" dirty="0"/>
              <a:t>SOLUTION</a:t>
            </a:r>
            <a:r>
              <a:rPr lang="en-US" dirty="0"/>
              <a:t>: Modernize our Statistical Foundation through Enterprise Frames Program</a:t>
            </a:r>
          </a:p>
          <a:p>
            <a:pPr marL="0" indent="0">
              <a:buNone/>
            </a:pPr>
            <a:endParaRPr lang="en-US" dirty="0"/>
          </a:p>
        </p:txBody>
      </p:sp>
      <p:sp>
        <p:nvSpPr>
          <p:cNvPr id="5" name="Slide Number Placeholder 4">
            <a:extLst>
              <a:ext uri="{FF2B5EF4-FFF2-40B4-BE49-F238E27FC236}">
                <a16:creationId xmlns:a16="http://schemas.microsoft.com/office/drawing/2014/main" id="{D6BF1225-66E1-4AAC-F2A6-8CF088115FB3}"/>
              </a:ext>
            </a:extLst>
          </p:cNvPr>
          <p:cNvSpPr>
            <a:spLocks noGrp="1"/>
          </p:cNvSpPr>
          <p:nvPr>
            <p:ph type="sldNum" sz="quarter" idx="12"/>
          </p:nvPr>
        </p:nvSpPr>
        <p:spPr/>
        <p:txBody>
          <a:bodyPr/>
          <a:lstStyle/>
          <a:p>
            <a:fld id="{9C658748-2B26-4E3C-915E-57E09821524E}" type="slidenum">
              <a:rPr lang="en-US" smtClean="0"/>
              <a:t>2</a:t>
            </a:fld>
            <a:endParaRPr lang="en-US"/>
          </a:p>
        </p:txBody>
      </p:sp>
      <p:sp>
        <p:nvSpPr>
          <p:cNvPr id="6" name="Content Placeholder 7">
            <a:extLst>
              <a:ext uri="{FF2B5EF4-FFF2-40B4-BE49-F238E27FC236}">
                <a16:creationId xmlns:a16="http://schemas.microsoft.com/office/drawing/2014/main" id="{F5FD919E-359B-2E96-B7A5-37EE261441F7}"/>
              </a:ext>
            </a:extLst>
          </p:cNvPr>
          <p:cNvSpPr txBox="1">
            <a:spLocks/>
          </p:cNvSpPr>
          <p:nvPr/>
        </p:nvSpPr>
        <p:spPr>
          <a:xfrm>
            <a:off x="578734" y="8058133"/>
            <a:ext cx="10657530" cy="17805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400" i="1" dirty="0">
                <a:solidFill>
                  <a:schemeClr val="accent5"/>
                </a:solidFill>
                <a:latin typeface="Calibri" panose="020F0502020204030204" pitchFamily="34" charset="0"/>
                <a:cs typeface="Calibri" panose="020F0502020204030204" pitchFamily="34" charset="0"/>
              </a:rPr>
              <a:t>To create Enterprise-wide frames </a:t>
            </a:r>
            <a:r>
              <a:rPr lang="en-US" sz="2400" b="1" i="1" dirty="0">
                <a:solidFill>
                  <a:schemeClr val="accent5"/>
                </a:solidFill>
                <a:latin typeface="Calibri" panose="020F0502020204030204" pitchFamily="34" charset="0"/>
                <a:cs typeface="Calibri" panose="020F0502020204030204" pitchFamily="34" charset="0"/>
              </a:rPr>
              <a:t>linkable in nature</a:t>
            </a:r>
            <a:r>
              <a:rPr lang="en-US" sz="2400" i="1" dirty="0">
                <a:solidFill>
                  <a:schemeClr val="accent5"/>
                </a:solidFill>
                <a:latin typeface="Calibri" panose="020F0502020204030204" pitchFamily="34" charset="0"/>
                <a:cs typeface="Calibri" panose="020F0502020204030204" pitchFamily="34" charset="0"/>
              </a:rPr>
              <a:t>, </a:t>
            </a:r>
            <a:r>
              <a:rPr lang="en-US" sz="2400" b="1" i="1" dirty="0">
                <a:solidFill>
                  <a:schemeClr val="accent5"/>
                </a:solidFill>
                <a:latin typeface="Calibri" panose="020F0502020204030204" pitchFamily="34" charset="0"/>
                <a:cs typeface="Calibri" panose="020F0502020204030204" pitchFamily="34" charset="0"/>
              </a:rPr>
              <a:t>agile in structure</a:t>
            </a:r>
            <a:r>
              <a:rPr lang="en-US" sz="2400" i="1" dirty="0">
                <a:solidFill>
                  <a:schemeClr val="accent5"/>
                </a:solidFill>
                <a:latin typeface="Calibri" panose="020F0502020204030204" pitchFamily="34" charset="0"/>
                <a:cs typeface="Calibri" panose="020F0502020204030204" pitchFamily="34" charset="0"/>
              </a:rPr>
              <a:t>, </a:t>
            </a:r>
            <a:r>
              <a:rPr lang="en-US" sz="2400" b="1" i="1" dirty="0">
                <a:solidFill>
                  <a:schemeClr val="accent5"/>
                </a:solidFill>
                <a:latin typeface="Calibri" panose="020F0502020204030204" pitchFamily="34" charset="0"/>
                <a:cs typeface="Calibri" panose="020F0502020204030204" pitchFamily="34" charset="0"/>
              </a:rPr>
              <a:t>accessible for production or research </a:t>
            </a:r>
            <a:r>
              <a:rPr lang="en-US" sz="2400" i="1" dirty="0">
                <a:solidFill>
                  <a:schemeClr val="accent5"/>
                </a:solidFill>
                <a:latin typeface="Calibri" panose="020F0502020204030204" pitchFamily="34" charset="0"/>
                <a:cs typeface="Calibri" panose="020F0502020204030204" pitchFamily="34" charset="0"/>
              </a:rPr>
              <a:t>on a need-to-know basis, and that adhere to best practices in terms of technology usage, data management, and methodology.</a:t>
            </a:r>
          </a:p>
          <a:p>
            <a:pPr algn="just"/>
            <a:endParaRPr lang="en-US" dirty="0"/>
          </a:p>
        </p:txBody>
      </p:sp>
      <p:sp>
        <p:nvSpPr>
          <p:cNvPr id="7" name="Content Placeholder 2">
            <a:extLst>
              <a:ext uri="{FF2B5EF4-FFF2-40B4-BE49-F238E27FC236}">
                <a16:creationId xmlns:a16="http://schemas.microsoft.com/office/drawing/2014/main" id="{7FCF5900-7D8C-9648-334C-C2AC76BFCD94}"/>
              </a:ext>
            </a:extLst>
          </p:cNvPr>
          <p:cNvSpPr txBox="1">
            <a:spLocks/>
          </p:cNvSpPr>
          <p:nvPr/>
        </p:nvSpPr>
        <p:spPr>
          <a:xfrm>
            <a:off x="0" y="1497880"/>
            <a:ext cx="12192000" cy="70410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6000" dirty="0">
                <a:solidFill>
                  <a:schemeClr val="accent1">
                    <a:lumMod val="50000"/>
                  </a:schemeClr>
                </a:solidFill>
              </a:rPr>
              <a:t>PROBLEM</a:t>
            </a:r>
          </a:p>
        </p:txBody>
      </p:sp>
      <p:pic>
        <p:nvPicPr>
          <p:cNvPr id="14" name="Graphic 13" descr="Clipboard outline">
            <a:extLst>
              <a:ext uri="{FF2B5EF4-FFF2-40B4-BE49-F238E27FC236}">
                <a16:creationId xmlns:a16="http://schemas.microsoft.com/office/drawing/2014/main" id="{33098AFE-AC18-25D0-8BD4-F2A229A73A6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637169" y="3033774"/>
            <a:ext cx="914400" cy="914400"/>
          </a:xfrm>
          <a:prstGeom prst="rect">
            <a:avLst/>
          </a:prstGeom>
        </p:spPr>
      </p:pic>
      <p:pic>
        <p:nvPicPr>
          <p:cNvPr id="16" name="Graphic 15" descr="Dollar outline">
            <a:extLst>
              <a:ext uri="{FF2B5EF4-FFF2-40B4-BE49-F238E27FC236}">
                <a16:creationId xmlns:a16="http://schemas.microsoft.com/office/drawing/2014/main" id="{C77143E8-03D5-3D77-6CA2-031F3F2C8529}"/>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450299" y="3064277"/>
            <a:ext cx="914400" cy="914400"/>
          </a:xfrm>
          <a:prstGeom prst="rect">
            <a:avLst/>
          </a:prstGeom>
        </p:spPr>
      </p:pic>
      <p:pic>
        <p:nvPicPr>
          <p:cNvPr id="18" name="Graphic 17" descr="Bar chart outline">
            <a:extLst>
              <a:ext uri="{FF2B5EF4-FFF2-40B4-BE49-F238E27FC236}">
                <a16:creationId xmlns:a16="http://schemas.microsoft.com/office/drawing/2014/main" id="{BFC8A670-0FD9-A2B9-79E2-6FAFF215728D}"/>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995515" y="3131728"/>
            <a:ext cx="914400" cy="914400"/>
          </a:xfrm>
          <a:prstGeom prst="rect">
            <a:avLst/>
          </a:prstGeom>
        </p:spPr>
      </p:pic>
      <p:sp>
        <p:nvSpPr>
          <p:cNvPr id="19" name="TextBox 18">
            <a:extLst>
              <a:ext uri="{FF2B5EF4-FFF2-40B4-BE49-F238E27FC236}">
                <a16:creationId xmlns:a16="http://schemas.microsoft.com/office/drawing/2014/main" id="{AE131754-92EA-9271-27E6-8681E85E2D90}"/>
              </a:ext>
            </a:extLst>
          </p:cNvPr>
          <p:cNvSpPr txBox="1"/>
          <p:nvPr/>
        </p:nvSpPr>
        <p:spPr>
          <a:xfrm>
            <a:off x="2302842" y="4029009"/>
            <a:ext cx="2197968" cy="830997"/>
          </a:xfrm>
          <a:prstGeom prst="rect">
            <a:avLst/>
          </a:prstGeom>
          <a:noFill/>
        </p:spPr>
        <p:txBody>
          <a:bodyPr wrap="square" rtlCol="0">
            <a:spAutoFit/>
          </a:bodyPr>
          <a:lstStyle/>
          <a:p>
            <a:r>
              <a:rPr lang="en-US" sz="2400" dirty="0"/>
              <a:t>Declining Response Rates</a:t>
            </a:r>
          </a:p>
        </p:txBody>
      </p:sp>
      <p:sp>
        <p:nvSpPr>
          <p:cNvPr id="20" name="TextBox 19">
            <a:extLst>
              <a:ext uri="{FF2B5EF4-FFF2-40B4-BE49-F238E27FC236}">
                <a16:creationId xmlns:a16="http://schemas.microsoft.com/office/drawing/2014/main" id="{01DA84DE-848F-695D-C1F0-41B7DE658373}"/>
              </a:ext>
            </a:extLst>
          </p:cNvPr>
          <p:cNvSpPr txBox="1"/>
          <p:nvPr/>
        </p:nvSpPr>
        <p:spPr>
          <a:xfrm>
            <a:off x="5286112" y="4033666"/>
            <a:ext cx="1444366" cy="830997"/>
          </a:xfrm>
          <a:prstGeom prst="rect">
            <a:avLst/>
          </a:prstGeom>
          <a:noFill/>
        </p:spPr>
        <p:txBody>
          <a:bodyPr wrap="square" rtlCol="0">
            <a:spAutoFit/>
          </a:bodyPr>
          <a:lstStyle/>
          <a:p>
            <a:r>
              <a:rPr lang="en-US" sz="2400" dirty="0"/>
              <a:t>Shrinking</a:t>
            </a:r>
          </a:p>
          <a:p>
            <a:r>
              <a:rPr lang="en-US" sz="2400" dirty="0"/>
              <a:t>Budgets</a:t>
            </a:r>
          </a:p>
        </p:txBody>
      </p:sp>
      <p:sp>
        <p:nvSpPr>
          <p:cNvPr id="21" name="TextBox 20">
            <a:extLst>
              <a:ext uri="{FF2B5EF4-FFF2-40B4-BE49-F238E27FC236}">
                <a16:creationId xmlns:a16="http://schemas.microsoft.com/office/drawing/2014/main" id="{46542314-80D8-406F-83C3-C4D9A6219A27}"/>
              </a:ext>
            </a:extLst>
          </p:cNvPr>
          <p:cNvSpPr txBox="1"/>
          <p:nvPr/>
        </p:nvSpPr>
        <p:spPr>
          <a:xfrm>
            <a:off x="7954524" y="4093969"/>
            <a:ext cx="1759224" cy="1200329"/>
          </a:xfrm>
          <a:prstGeom prst="rect">
            <a:avLst/>
          </a:prstGeom>
          <a:noFill/>
        </p:spPr>
        <p:txBody>
          <a:bodyPr wrap="square" rtlCol="0">
            <a:spAutoFit/>
          </a:bodyPr>
          <a:lstStyle/>
          <a:p>
            <a:r>
              <a:rPr lang="en-US" sz="2400" dirty="0"/>
              <a:t>Increased demand for data</a:t>
            </a:r>
          </a:p>
        </p:txBody>
      </p:sp>
    </p:spTree>
    <p:extLst>
      <p:ext uri="{BB962C8B-B14F-4D97-AF65-F5344CB8AC3E}">
        <p14:creationId xmlns:p14="http://schemas.microsoft.com/office/powerpoint/2010/main" val="24265319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B11D2-CC79-29E2-B11C-BB9359145F5B}"/>
              </a:ext>
            </a:extLst>
          </p:cNvPr>
          <p:cNvSpPr>
            <a:spLocks noGrp="1"/>
          </p:cNvSpPr>
          <p:nvPr>
            <p:ph type="title"/>
          </p:nvPr>
        </p:nvSpPr>
        <p:spPr>
          <a:xfrm>
            <a:off x="1012371" y="787513"/>
            <a:ext cx="4532085" cy="1325563"/>
          </a:xfrm>
        </p:spPr>
        <p:txBody>
          <a:bodyPr>
            <a:noAutofit/>
          </a:bodyPr>
          <a:lstStyle/>
          <a:p>
            <a:r>
              <a:rPr lang="en-US" sz="7200" dirty="0"/>
              <a:t>Questions</a:t>
            </a:r>
          </a:p>
        </p:txBody>
      </p:sp>
      <p:sp>
        <p:nvSpPr>
          <p:cNvPr id="5" name="Slide Number Placeholder 4">
            <a:extLst>
              <a:ext uri="{FF2B5EF4-FFF2-40B4-BE49-F238E27FC236}">
                <a16:creationId xmlns:a16="http://schemas.microsoft.com/office/drawing/2014/main" id="{2B170E61-DEF3-D6DB-B0EE-E1432D9EAB48}"/>
              </a:ext>
            </a:extLst>
          </p:cNvPr>
          <p:cNvSpPr>
            <a:spLocks noGrp="1"/>
          </p:cNvSpPr>
          <p:nvPr>
            <p:ph type="sldNum" sz="quarter" idx="12"/>
          </p:nvPr>
        </p:nvSpPr>
        <p:spPr/>
        <p:txBody>
          <a:bodyPr/>
          <a:lstStyle/>
          <a:p>
            <a:fld id="{9C658748-2B26-4E3C-915E-57E09821524E}" type="slidenum">
              <a:rPr lang="en-US" smtClean="0"/>
              <a:t>20</a:t>
            </a:fld>
            <a:endParaRPr lang="en-US"/>
          </a:p>
        </p:txBody>
      </p:sp>
      <p:sp>
        <p:nvSpPr>
          <p:cNvPr id="6" name="Title 1">
            <a:extLst>
              <a:ext uri="{FF2B5EF4-FFF2-40B4-BE49-F238E27FC236}">
                <a16:creationId xmlns:a16="http://schemas.microsoft.com/office/drawing/2014/main" id="{101CD13B-3962-3C9A-28E6-34F504BB8D96}"/>
              </a:ext>
            </a:extLst>
          </p:cNvPr>
          <p:cNvSpPr txBox="1">
            <a:spLocks/>
          </p:cNvSpPr>
          <p:nvPr/>
        </p:nvSpPr>
        <p:spPr>
          <a:xfrm>
            <a:off x="4038600" y="2521858"/>
            <a:ext cx="7768771" cy="52939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hlinkClick r:id="rId2"/>
              </a:rPr>
              <a:t>Jessica.L.Wellwood@census.gov</a:t>
            </a:r>
            <a:endParaRPr lang="en-US" dirty="0"/>
          </a:p>
          <a:p>
            <a:r>
              <a:rPr lang="en-US" dirty="0"/>
              <a:t>301-763-7211</a:t>
            </a:r>
          </a:p>
          <a:p>
            <a:endParaRPr lang="en-US" dirty="0"/>
          </a:p>
          <a:p>
            <a:endParaRPr lang="en-US" dirty="0"/>
          </a:p>
        </p:txBody>
      </p:sp>
      <p:pic>
        <p:nvPicPr>
          <p:cNvPr id="8" name="Graphic 7" descr="Question Mark outline">
            <a:extLst>
              <a:ext uri="{FF2B5EF4-FFF2-40B4-BE49-F238E27FC236}">
                <a16:creationId xmlns:a16="http://schemas.microsoft.com/office/drawing/2014/main" id="{6F98C756-769D-5569-99D6-F134B2DC00A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184398" y="2061142"/>
            <a:ext cx="1270001" cy="1270001"/>
          </a:xfrm>
          <a:prstGeom prst="rect">
            <a:avLst/>
          </a:prstGeom>
        </p:spPr>
      </p:pic>
    </p:spTree>
    <p:extLst>
      <p:ext uri="{BB962C8B-B14F-4D97-AF65-F5344CB8AC3E}">
        <p14:creationId xmlns:p14="http://schemas.microsoft.com/office/powerpoint/2010/main" val="1334267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D6BF1225-66E1-4AAC-F2A6-8CF088115FB3}"/>
              </a:ext>
            </a:extLst>
          </p:cNvPr>
          <p:cNvSpPr>
            <a:spLocks noGrp="1"/>
          </p:cNvSpPr>
          <p:nvPr>
            <p:ph type="sldNum" sz="quarter" idx="12"/>
          </p:nvPr>
        </p:nvSpPr>
        <p:spPr/>
        <p:txBody>
          <a:bodyPr/>
          <a:lstStyle/>
          <a:p>
            <a:fld id="{9C658748-2B26-4E3C-915E-57E09821524E}" type="slidenum">
              <a:rPr lang="en-US" smtClean="0"/>
              <a:t>3</a:t>
            </a:fld>
            <a:endParaRPr lang="en-US"/>
          </a:p>
        </p:txBody>
      </p:sp>
      <p:sp>
        <p:nvSpPr>
          <p:cNvPr id="6" name="Content Placeholder 7">
            <a:extLst>
              <a:ext uri="{FF2B5EF4-FFF2-40B4-BE49-F238E27FC236}">
                <a16:creationId xmlns:a16="http://schemas.microsoft.com/office/drawing/2014/main" id="{F5FD919E-359B-2E96-B7A5-37EE261441F7}"/>
              </a:ext>
            </a:extLst>
          </p:cNvPr>
          <p:cNvSpPr txBox="1">
            <a:spLocks/>
          </p:cNvSpPr>
          <p:nvPr/>
        </p:nvSpPr>
        <p:spPr>
          <a:xfrm>
            <a:off x="578734" y="8058133"/>
            <a:ext cx="10657530" cy="17805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400" i="1" dirty="0">
                <a:solidFill>
                  <a:schemeClr val="accent5"/>
                </a:solidFill>
                <a:latin typeface="Calibri" panose="020F0502020204030204" pitchFamily="34" charset="0"/>
                <a:cs typeface="Calibri" panose="020F0502020204030204" pitchFamily="34" charset="0"/>
              </a:rPr>
              <a:t>To create Enterprise-wide frames </a:t>
            </a:r>
            <a:r>
              <a:rPr lang="en-US" sz="2400" b="1" i="1" dirty="0">
                <a:solidFill>
                  <a:schemeClr val="accent5"/>
                </a:solidFill>
                <a:latin typeface="Calibri" panose="020F0502020204030204" pitchFamily="34" charset="0"/>
                <a:cs typeface="Calibri" panose="020F0502020204030204" pitchFamily="34" charset="0"/>
              </a:rPr>
              <a:t>linkable in nature</a:t>
            </a:r>
            <a:r>
              <a:rPr lang="en-US" sz="2400" i="1" dirty="0">
                <a:solidFill>
                  <a:schemeClr val="accent5"/>
                </a:solidFill>
                <a:latin typeface="Calibri" panose="020F0502020204030204" pitchFamily="34" charset="0"/>
                <a:cs typeface="Calibri" panose="020F0502020204030204" pitchFamily="34" charset="0"/>
              </a:rPr>
              <a:t>, </a:t>
            </a:r>
            <a:r>
              <a:rPr lang="en-US" sz="2400" b="1" i="1" dirty="0">
                <a:solidFill>
                  <a:schemeClr val="accent5"/>
                </a:solidFill>
                <a:latin typeface="Calibri" panose="020F0502020204030204" pitchFamily="34" charset="0"/>
                <a:cs typeface="Calibri" panose="020F0502020204030204" pitchFamily="34" charset="0"/>
              </a:rPr>
              <a:t>agile in structure</a:t>
            </a:r>
            <a:r>
              <a:rPr lang="en-US" sz="2400" i="1" dirty="0">
                <a:solidFill>
                  <a:schemeClr val="accent5"/>
                </a:solidFill>
                <a:latin typeface="Calibri" panose="020F0502020204030204" pitchFamily="34" charset="0"/>
                <a:cs typeface="Calibri" panose="020F0502020204030204" pitchFamily="34" charset="0"/>
              </a:rPr>
              <a:t>, </a:t>
            </a:r>
            <a:r>
              <a:rPr lang="en-US" sz="2400" b="1" i="1" dirty="0">
                <a:solidFill>
                  <a:schemeClr val="accent5"/>
                </a:solidFill>
                <a:latin typeface="Calibri" panose="020F0502020204030204" pitchFamily="34" charset="0"/>
                <a:cs typeface="Calibri" panose="020F0502020204030204" pitchFamily="34" charset="0"/>
              </a:rPr>
              <a:t>accessible for production or research </a:t>
            </a:r>
            <a:r>
              <a:rPr lang="en-US" sz="2400" i="1" dirty="0">
                <a:solidFill>
                  <a:schemeClr val="accent5"/>
                </a:solidFill>
                <a:latin typeface="Calibri" panose="020F0502020204030204" pitchFamily="34" charset="0"/>
                <a:cs typeface="Calibri" panose="020F0502020204030204" pitchFamily="34" charset="0"/>
              </a:rPr>
              <a:t>on a need-to-know basis, and that adhere to best practices in terms of technology usage, data management, and methodology.</a:t>
            </a:r>
          </a:p>
          <a:p>
            <a:pPr algn="just"/>
            <a:endParaRPr lang="en-US" dirty="0"/>
          </a:p>
        </p:txBody>
      </p:sp>
      <p:sp>
        <p:nvSpPr>
          <p:cNvPr id="19" name="TextBox 18">
            <a:extLst>
              <a:ext uri="{FF2B5EF4-FFF2-40B4-BE49-F238E27FC236}">
                <a16:creationId xmlns:a16="http://schemas.microsoft.com/office/drawing/2014/main" id="{AE131754-92EA-9271-27E6-8681E85E2D90}"/>
              </a:ext>
            </a:extLst>
          </p:cNvPr>
          <p:cNvSpPr txBox="1"/>
          <p:nvPr/>
        </p:nvSpPr>
        <p:spPr>
          <a:xfrm>
            <a:off x="2132882" y="4299061"/>
            <a:ext cx="2197968" cy="830997"/>
          </a:xfrm>
          <a:prstGeom prst="rect">
            <a:avLst/>
          </a:prstGeom>
          <a:noFill/>
        </p:spPr>
        <p:txBody>
          <a:bodyPr wrap="square" rtlCol="0">
            <a:spAutoFit/>
          </a:bodyPr>
          <a:lstStyle/>
          <a:p>
            <a:r>
              <a:rPr lang="en-US" sz="2400" dirty="0"/>
              <a:t>Leverage existing data</a:t>
            </a:r>
          </a:p>
        </p:txBody>
      </p:sp>
      <p:sp>
        <p:nvSpPr>
          <p:cNvPr id="20" name="TextBox 19">
            <a:extLst>
              <a:ext uri="{FF2B5EF4-FFF2-40B4-BE49-F238E27FC236}">
                <a16:creationId xmlns:a16="http://schemas.microsoft.com/office/drawing/2014/main" id="{01DA84DE-848F-695D-C1F0-41B7DE658373}"/>
              </a:ext>
            </a:extLst>
          </p:cNvPr>
          <p:cNvSpPr txBox="1"/>
          <p:nvPr/>
        </p:nvSpPr>
        <p:spPr>
          <a:xfrm>
            <a:off x="5660001" y="4306810"/>
            <a:ext cx="1637222" cy="830997"/>
          </a:xfrm>
          <a:prstGeom prst="rect">
            <a:avLst/>
          </a:prstGeom>
          <a:noFill/>
        </p:spPr>
        <p:txBody>
          <a:bodyPr wrap="square" rtlCol="0">
            <a:spAutoFit/>
          </a:bodyPr>
          <a:lstStyle/>
          <a:p>
            <a:r>
              <a:rPr lang="en-US" sz="2400" dirty="0"/>
              <a:t>Promote Innovation</a:t>
            </a:r>
          </a:p>
        </p:txBody>
      </p:sp>
      <p:sp>
        <p:nvSpPr>
          <p:cNvPr id="21" name="TextBox 20">
            <a:extLst>
              <a:ext uri="{FF2B5EF4-FFF2-40B4-BE49-F238E27FC236}">
                <a16:creationId xmlns:a16="http://schemas.microsoft.com/office/drawing/2014/main" id="{46542314-80D8-406F-83C3-C4D9A6219A27}"/>
              </a:ext>
            </a:extLst>
          </p:cNvPr>
          <p:cNvSpPr txBox="1"/>
          <p:nvPr/>
        </p:nvSpPr>
        <p:spPr>
          <a:xfrm>
            <a:off x="9201796" y="4334811"/>
            <a:ext cx="1759224" cy="830997"/>
          </a:xfrm>
          <a:prstGeom prst="rect">
            <a:avLst/>
          </a:prstGeom>
          <a:noFill/>
        </p:spPr>
        <p:txBody>
          <a:bodyPr wrap="square" rtlCol="0">
            <a:spAutoFit/>
          </a:bodyPr>
          <a:lstStyle/>
          <a:p>
            <a:r>
              <a:rPr lang="en-US" sz="2400" dirty="0"/>
              <a:t>Simplify Processes</a:t>
            </a:r>
          </a:p>
        </p:txBody>
      </p:sp>
      <p:pic>
        <p:nvPicPr>
          <p:cNvPr id="12" name="Graphic 11" descr="Head with gears outline">
            <a:extLst>
              <a:ext uri="{FF2B5EF4-FFF2-40B4-BE49-F238E27FC236}">
                <a16:creationId xmlns:a16="http://schemas.microsoft.com/office/drawing/2014/main" id="{A75E213C-C3DD-6746-FD8D-8EC1D07355C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801032" y="3153422"/>
            <a:ext cx="914400" cy="914400"/>
          </a:xfrm>
          <a:prstGeom prst="rect">
            <a:avLst/>
          </a:prstGeom>
        </p:spPr>
      </p:pic>
      <p:pic>
        <p:nvPicPr>
          <p:cNvPr id="15" name="Graphic 14" descr="Cause And Effect outline">
            <a:extLst>
              <a:ext uri="{FF2B5EF4-FFF2-40B4-BE49-F238E27FC236}">
                <a16:creationId xmlns:a16="http://schemas.microsoft.com/office/drawing/2014/main" id="{31F41D43-2196-FB05-4B9C-529C530D88B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201796" y="3290386"/>
            <a:ext cx="914400" cy="914400"/>
          </a:xfrm>
          <a:prstGeom prst="rect">
            <a:avLst/>
          </a:prstGeom>
        </p:spPr>
      </p:pic>
      <p:sp>
        <p:nvSpPr>
          <p:cNvPr id="30" name="Title 1">
            <a:extLst>
              <a:ext uri="{FF2B5EF4-FFF2-40B4-BE49-F238E27FC236}">
                <a16:creationId xmlns:a16="http://schemas.microsoft.com/office/drawing/2014/main" id="{B5599481-C0C5-6EA3-74B3-1C8CAAC694D6}"/>
              </a:ext>
            </a:extLst>
          </p:cNvPr>
          <p:cNvSpPr>
            <a:spLocks noGrp="1"/>
          </p:cNvSpPr>
          <p:nvPr>
            <p:ph type="title"/>
          </p:nvPr>
        </p:nvSpPr>
        <p:spPr>
          <a:xfrm>
            <a:off x="0" y="144510"/>
            <a:ext cx="12192000" cy="1325563"/>
          </a:xfrm>
        </p:spPr>
        <p:txBody>
          <a:bodyPr/>
          <a:lstStyle/>
          <a:p>
            <a:pPr algn="ctr"/>
            <a:r>
              <a:rPr lang="en-US" dirty="0"/>
              <a:t>Transformation at the Census Bureau</a:t>
            </a:r>
          </a:p>
        </p:txBody>
      </p:sp>
      <p:sp>
        <p:nvSpPr>
          <p:cNvPr id="31" name="Content Placeholder 2">
            <a:extLst>
              <a:ext uri="{FF2B5EF4-FFF2-40B4-BE49-F238E27FC236}">
                <a16:creationId xmlns:a16="http://schemas.microsoft.com/office/drawing/2014/main" id="{54667BE8-E314-F586-4E63-1CF993C5EE25}"/>
              </a:ext>
            </a:extLst>
          </p:cNvPr>
          <p:cNvSpPr txBox="1">
            <a:spLocks/>
          </p:cNvSpPr>
          <p:nvPr/>
        </p:nvSpPr>
        <p:spPr>
          <a:xfrm>
            <a:off x="0" y="1497880"/>
            <a:ext cx="12192000" cy="70410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6000" dirty="0">
                <a:solidFill>
                  <a:schemeClr val="accent1">
                    <a:lumMod val="50000"/>
                  </a:schemeClr>
                </a:solidFill>
              </a:rPr>
              <a:t>SOLUTION</a:t>
            </a:r>
          </a:p>
        </p:txBody>
      </p:sp>
      <p:pic>
        <p:nvPicPr>
          <p:cNvPr id="3" name="Graphic 2" descr="Database outline">
            <a:extLst>
              <a:ext uri="{FF2B5EF4-FFF2-40B4-BE49-F238E27FC236}">
                <a16:creationId xmlns:a16="http://schemas.microsoft.com/office/drawing/2014/main" id="{2074CBC5-F26B-B558-59A0-2F97658A4F52}"/>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317466" y="3290386"/>
            <a:ext cx="914400" cy="914400"/>
          </a:xfrm>
          <a:prstGeom prst="rect">
            <a:avLst/>
          </a:prstGeom>
        </p:spPr>
      </p:pic>
    </p:spTree>
    <p:extLst>
      <p:ext uri="{BB962C8B-B14F-4D97-AF65-F5344CB8AC3E}">
        <p14:creationId xmlns:p14="http://schemas.microsoft.com/office/powerpoint/2010/main" val="1519039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D6BF1225-66E1-4AAC-F2A6-8CF088115FB3}"/>
              </a:ext>
            </a:extLst>
          </p:cNvPr>
          <p:cNvSpPr>
            <a:spLocks noGrp="1"/>
          </p:cNvSpPr>
          <p:nvPr>
            <p:ph type="sldNum" sz="quarter" idx="12"/>
          </p:nvPr>
        </p:nvSpPr>
        <p:spPr/>
        <p:txBody>
          <a:bodyPr/>
          <a:lstStyle/>
          <a:p>
            <a:fld id="{9C658748-2B26-4E3C-915E-57E09821524E}" type="slidenum">
              <a:rPr lang="en-US" smtClean="0"/>
              <a:t>4</a:t>
            </a:fld>
            <a:endParaRPr lang="en-US"/>
          </a:p>
        </p:txBody>
      </p:sp>
      <p:sp>
        <p:nvSpPr>
          <p:cNvPr id="6" name="Content Placeholder 7">
            <a:extLst>
              <a:ext uri="{FF2B5EF4-FFF2-40B4-BE49-F238E27FC236}">
                <a16:creationId xmlns:a16="http://schemas.microsoft.com/office/drawing/2014/main" id="{F5FD919E-359B-2E96-B7A5-37EE261441F7}"/>
              </a:ext>
            </a:extLst>
          </p:cNvPr>
          <p:cNvSpPr txBox="1">
            <a:spLocks/>
          </p:cNvSpPr>
          <p:nvPr/>
        </p:nvSpPr>
        <p:spPr>
          <a:xfrm>
            <a:off x="578734" y="8058133"/>
            <a:ext cx="10657530" cy="178053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400" i="1" dirty="0">
                <a:solidFill>
                  <a:schemeClr val="accent5"/>
                </a:solidFill>
                <a:latin typeface="Calibri" panose="020F0502020204030204" pitchFamily="34" charset="0"/>
                <a:cs typeface="Calibri" panose="020F0502020204030204" pitchFamily="34" charset="0"/>
              </a:rPr>
              <a:t>To create Enterprise-wide frames </a:t>
            </a:r>
            <a:r>
              <a:rPr lang="en-US" sz="2400" b="1" i="1" dirty="0">
                <a:solidFill>
                  <a:schemeClr val="accent5"/>
                </a:solidFill>
                <a:latin typeface="Calibri" panose="020F0502020204030204" pitchFamily="34" charset="0"/>
                <a:cs typeface="Calibri" panose="020F0502020204030204" pitchFamily="34" charset="0"/>
              </a:rPr>
              <a:t>linkable in nature</a:t>
            </a:r>
            <a:r>
              <a:rPr lang="en-US" sz="2400" i="1" dirty="0">
                <a:solidFill>
                  <a:schemeClr val="accent5"/>
                </a:solidFill>
                <a:latin typeface="Calibri" panose="020F0502020204030204" pitchFamily="34" charset="0"/>
                <a:cs typeface="Calibri" panose="020F0502020204030204" pitchFamily="34" charset="0"/>
              </a:rPr>
              <a:t>, </a:t>
            </a:r>
            <a:r>
              <a:rPr lang="en-US" sz="2400" b="1" i="1" dirty="0">
                <a:solidFill>
                  <a:schemeClr val="accent5"/>
                </a:solidFill>
                <a:latin typeface="Calibri" panose="020F0502020204030204" pitchFamily="34" charset="0"/>
                <a:cs typeface="Calibri" panose="020F0502020204030204" pitchFamily="34" charset="0"/>
              </a:rPr>
              <a:t>agile in structure</a:t>
            </a:r>
            <a:r>
              <a:rPr lang="en-US" sz="2400" i="1" dirty="0">
                <a:solidFill>
                  <a:schemeClr val="accent5"/>
                </a:solidFill>
                <a:latin typeface="Calibri" panose="020F0502020204030204" pitchFamily="34" charset="0"/>
                <a:cs typeface="Calibri" panose="020F0502020204030204" pitchFamily="34" charset="0"/>
              </a:rPr>
              <a:t>, </a:t>
            </a:r>
            <a:r>
              <a:rPr lang="en-US" sz="2400" b="1" i="1" dirty="0">
                <a:solidFill>
                  <a:schemeClr val="accent5"/>
                </a:solidFill>
                <a:latin typeface="Calibri" panose="020F0502020204030204" pitchFamily="34" charset="0"/>
                <a:cs typeface="Calibri" panose="020F0502020204030204" pitchFamily="34" charset="0"/>
              </a:rPr>
              <a:t>accessible for production or research </a:t>
            </a:r>
            <a:r>
              <a:rPr lang="en-US" sz="2400" i="1" dirty="0">
                <a:solidFill>
                  <a:schemeClr val="accent5"/>
                </a:solidFill>
                <a:latin typeface="Calibri" panose="020F0502020204030204" pitchFamily="34" charset="0"/>
                <a:cs typeface="Calibri" panose="020F0502020204030204" pitchFamily="34" charset="0"/>
              </a:rPr>
              <a:t>on a need-to-know basis, and that adhere to best practices in terms of technology usage, data management, and methodology.</a:t>
            </a:r>
          </a:p>
          <a:p>
            <a:pPr algn="just"/>
            <a:endParaRPr lang="en-US" dirty="0"/>
          </a:p>
        </p:txBody>
      </p:sp>
      <p:sp>
        <p:nvSpPr>
          <p:cNvPr id="19" name="TextBox 18">
            <a:extLst>
              <a:ext uri="{FF2B5EF4-FFF2-40B4-BE49-F238E27FC236}">
                <a16:creationId xmlns:a16="http://schemas.microsoft.com/office/drawing/2014/main" id="{AE131754-92EA-9271-27E6-8681E85E2D90}"/>
              </a:ext>
            </a:extLst>
          </p:cNvPr>
          <p:cNvSpPr txBox="1"/>
          <p:nvPr/>
        </p:nvSpPr>
        <p:spPr>
          <a:xfrm>
            <a:off x="2288427" y="4981232"/>
            <a:ext cx="2197968" cy="830997"/>
          </a:xfrm>
          <a:prstGeom prst="rect">
            <a:avLst/>
          </a:prstGeom>
          <a:noFill/>
        </p:spPr>
        <p:txBody>
          <a:bodyPr wrap="square" rtlCol="0">
            <a:spAutoFit/>
          </a:bodyPr>
          <a:lstStyle/>
          <a:p>
            <a:r>
              <a:rPr lang="en-US" sz="2400" dirty="0"/>
              <a:t>Linkable in nature</a:t>
            </a:r>
          </a:p>
        </p:txBody>
      </p:sp>
      <p:sp>
        <p:nvSpPr>
          <p:cNvPr id="20" name="TextBox 19">
            <a:extLst>
              <a:ext uri="{FF2B5EF4-FFF2-40B4-BE49-F238E27FC236}">
                <a16:creationId xmlns:a16="http://schemas.microsoft.com/office/drawing/2014/main" id="{01DA84DE-848F-695D-C1F0-41B7DE658373}"/>
              </a:ext>
            </a:extLst>
          </p:cNvPr>
          <p:cNvSpPr txBox="1"/>
          <p:nvPr/>
        </p:nvSpPr>
        <p:spPr>
          <a:xfrm>
            <a:off x="5801032" y="4988981"/>
            <a:ext cx="1637222" cy="830997"/>
          </a:xfrm>
          <a:prstGeom prst="rect">
            <a:avLst/>
          </a:prstGeom>
          <a:noFill/>
        </p:spPr>
        <p:txBody>
          <a:bodyPr wrap="square" rtlCol="0">
            <a:spAutoFit/>
          </a:bodyPr>
          <a:lstStyle/>
          <a:p>
            <a:r>
              <a:rPr lang="en-US" sz="2400" dirty="0"/>
              <a:t>Agile in Structure</a:t>
            </a:r>
          </a:p>
        </p:txBody>
      </p:sp>
      <p:sp>
        <p:nvSpPr>
          <p:cNvPr id="21" name="TextBox 20">
            <a:extLst>
              <a:ext uri="{FF2B5EF4-FFF2-40B4-BE49-F238E27FC236}">
                <a16:creationId xmlns:a16="http://schemas.microsoft.com/office/drawing/2014/main" id="{46542314-80D8-406F-83C3-C4D9A6219A27}"/>
              </a:ext>
            </a:extLst>
          </p:cNvPr>
          <p:cNvSpPr txBox="1"/>
          <p:nvPr/>
        </p:nvSpPr>
        <p:spPr>
          <a:xfrm>
            <a:off x="9342827" y="5016982"/>
            <a:ext cx="2034468" cy="1200329"/>
          </a:xfrm>
          <a:prstGeom prst="rect">
            <a:avLst/>
          </a:prstGeom>
          <a:noFill/>
        </p:spPr>
        <p:txBody>
          <a:bodyPr wrap="square" rtlCol="0">
            <a:spAutoFit/>
          </a:bodyPr>
          <a:lstStyle/>
          <a:p>
            <a:r>
              <a:rPr lang="en-US" sz="2400" dirty="0"/>
              <a:t>Accessible for research or production</a:t>
            </a:r>
          </a:p>
        </p:txBody>
      </p:sp>
      <p:sp>
        <p:nvSpPr>
          <p:cNvPr id="30" name="Title 1">
            <a:extLst>
              <a:ext uri="{FF2B5EF4-FFF2-40B4-BE49-F238E27FC236}">
                <a16:creationId xmlns:a16="http://schemas.microsoft.com/office/drawing/2014/main" id="{B5599481-C0C5-6EA3-74B3-1C8CAAC694D6}"/>
              </a:ext>
            </a:extLst>
          </p:cNvPr>
          <p:cNvSpPr>
            <a:spLocks noGrp="1"/>
          </p:cNvSpPr>
          <p:nvPr>
            <p:ph type="title"/>
          </p:nvPr>
        </p:nvSpPr>
        <p:spPr>
          <a:xfrm>
            <a:off x="0" y="144510"/>
            <a:ext cx="12192000" cy="1325563"/>
          </a:xfrm>
        </p:spPr>
        <p:txBody>
          <a:bodyPr/>
          <a:lstStyle/>
          <a:p>
            <a:pPr algn="ctr"/>
            <a:r>
              <a:rPr lang="en-US" dirty="0"/>
              <a:t>Transformation at the Census Bureau</a:t>
            </a:r>
          </a:p>
        </p:txBody>
      </p:sp>
      <p:sp>
        <p:nvSpPr>
          <p:cNvPr id="31" name="Content Placeholder 2">
            <a:extLst>
              <a:ext uri="{FF2B5EF4-FFF2-40B4-BE49-F238E27FC236}">
                <a16:creationId xmlns:a16="http://schemas.microsoft.com/office/drawing/2014/main" id="{54667BE8-E314-F586-4E63-1CF993C5EE25}"/>
              </a:ext>
            </a:extLst>
          </p:cNvPr>
          <p:cNvSpPr txBox="1">
            <a:spLocks/>
          </p:cNvSpPr>
          <p:nvPr/>
        </p:nvSpPr>
        <p:spPr>
          <a:xfrm>
            <a:off x="0" y="1497880"/>
            <a:ext cx="12192000" cy="70410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6000" dirty="0">
                <a:solidFill>
                  <a:schemeClr val="accent1">
                    <a:lumMod val="50000"/>
                  </a:schemeClr>
                </a:solidFill>
              </a:rPr>
              <a:t>VISION </a:t>
            </a:r>
          </a:p>
        </p:txBody>
      </p:sp>
      <p:sp>
        <p:nvSpPr>
          <p:cNvPr id="3" name="TextBox 2">
            <a:extLst>
              <a:ext uri="{FF2B5EF4-FFF2-40B4-BE49-F238E27FC236}">
                <a16:creationId xmlns:a16="http://schemas.microsoft.com/office/drawing/2014/main" id="{4990B03E-9823-5AB4-334B-63FD7E762AFA}"/>
              </a:ext>
            </a:extLst>
          </p:cNvPr>
          <p:cNvSpPr txBox="1"/>
          <p:nvPr/>
        </p:nvSpPr>
        <p:spPr>
          <a:xfrm>
            <a:off x="1682085" y="2779888"/>
            <a:ext cx="8519652" cy="523220"/>
          </a:xfrm>
          <a:prstGeom prst="rect">
            <a:avLst/>
          </a:prstGeom>
          <a:noFill/>
        </p:spPr>
        <p:txBody>
          <a:bodyPr wrap="square">
            <a:spAutoFit/>
          </a:bodyPr>
          <a:lstStyle/>
          <a:p>
            <a:r>
              <a:rPr lang="en-US" sz="2800" i="1" dirty="0">
                <a:solidFill>
                  <a:schemeClr val="accent5"/>
                </a:solidFill>
                <a:latin typeface="Calibri" panose="020F0502020204030204" pitchFamily="34" charset="0"/>
                <a:cs typeface="Calibri" panose="020F0502020204030204" pitchFamily="34" charset="0"/>
              </a:rPr>
              <a:t>To create Enterprise-wide frames that are… </a:t>
            </a:r>
            <a:endParaRPr lang="en-US" sz="2800" dirty="0"/>
          </a:p>
        </p:txBody>
      </p:sp>
      <p:pic>
        <p:nvPicPr>
          <p:cNvPr id="9" name="Graphic 8" descr="Link outline">
            <a:extLst>
              <a:ext uri="{FF2B5EF4-FFF2-40B4-BE49-F238E27FC236}">
                <a16:creationId xmlns:a16="http://schemas.microsoft.com/office/drawing/2014/main" id="{E04B0A7F-86C6-B2E5-AFBD-321B7437F2B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388288" y="3732089"/>
            <a:ext cx="914400" cy="914400"/>
          </a:xfrm>
          <a:prstGeom prst="rect">
            <a:avLst/>
          </a:prstGeom>
        </p:spPr>
      </p:pic>
      <p:pic>
        <p:nvPicPr>
          <p:cNvPr id="11" name="Graphic 10" descr="Transfer outline">
            <a:extLst>
              <a:ext uri="{FF2B5EF4-FFF2-40B4-BE49-F238E27FC236}">
                <a16:creationId xmlns:a16="http://schemas.microsoft.com/office/drawing/2014/main" id="{AFD610FC-882A-8044-4F54-A62D992FC07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941911" y="3622267"/>
            <a:ext cx="914400" cy="914400"/>
          </a:xfrm>
          <a:prstGeom prst="rect">
            <a:avLst/>
          </a:prstGeom>
        </p:spPr>
      </p:pic>
      <p:pic>
        <p:nvPicPr>
          <p:cNvPr id="14" name="Graphic 13" descr="Sign language outline">
            <a:extLst>
              <a:ext uri="{FF2B5EF4-FFF2-40B4-BE49-F238E27FC236}">
                <a16:creationId xmlns:a16="http://schemas.microsoft.com/office/drawing/2014/main" id="{7D6FBD5E-C9CF-3FE6-BDCD-F779E1FAA08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674942" y="3680324"/>
            <a:ext cx="914400" cy="914400"/>
          </a:xfrm>
          <a:prstGeom prst="rect">
            <a:avLst/>
          </a:prstGeom>
        </p:spPr>
      </p:pic>
    </p:spTree>
    <p:extLst>
      <p:ext uri="{BB962C8B-B14F-4D97-AF65-F5344CB8AC3E}">
        <p14:creationId xmlns:p14="http://schemas.microsoft.com/office/powerpoint/2010/main" val="6109745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9" name="Picture 98">
            <a:extLst>
              <a:ext uri="{FF2B5EF4-FFF2-40B4-BE49-F238E27FC236}">
                <a16:creationId xmlns:a16="http://schemas.microsoft.com/office/drawing/2014/main" id="{26A0277B-8F4D-4D98-8FB0-B79887850BCC}"/>
              </a:ext>
            </a:extLst>
          </p:cNvPr>
          <p:cNvPicPr>
            <a:picLocks noChangeAspect="1"/>
          </p:cNvPicPr>
          <p:nvPr/>
        </p:nvPicPr>
        <p:blipFill>
          <a:blip r:embed="rId3"/>
          <a:stretch>
            <a:fillRect/>
          </a:stretch>
        </p:blipFill>
        <p:spPr>
          <a:xfrm flipH="1">
            <a:off x="4010672" y="2990434"/>
            <a:ext cx="4110359" cy="1525774"/>
          </a:xfrm>
          <a:prstGeom prst="rect">
            <a:avLst/>
          </a:prstGeom>
        </p:spPr>
      </p:pic>
      <p:sp>
        <p:nvSpPr>
          <p:cNvPr id="15" name="Freeform 25">
            <a:extLst>
              <a:ext uri="{FF2B5EF4-FFF2-40B4-BE49-F238E27FC236}">
                <a16:creationId xmlns:a16="http://schemas.microsoft.com/office/drawing/2014/main" id="{FE7CE16C-71A9-4EF2-B9A9-31806836E423}"/>
              </a:ext>
            </a:extLst>
          </p:cNvPr>
          <p:cNvSpPr>
            <a:spLocks/>
          </p:cNvSpPr>
          <p:nvPr/>
        </p:nvSpPr>
        <p:spPr bwMode="auto">
          <a:xfrm>
            <a:off x="1489778" y="1473495"/>
            <a:ext cx="4314" cy="2627"/>
          </a:xfrm>
          <a:custGeom>
            <a:avLst/>
            <a:gdLst>
              <a:gd name="T0" fmla="*/ 0 w 5"/>
              <a:gd name="T1" fmla="*/ 0 h 3"/>
              <a:gd name="T2" fmla="*/ 0 w 5"/>
              <a:gd name="T3" fmla="*/ 0 h 3"/>
              <a:gd name="T4" fmla="*/ 5 w 5"/>
              <a:gd name="T5" fmla="*/ 3 h 3"/>
              <a:gd name="T6" fmla="*/ 0 w 5"/>
              <a:gd name="T7" fmla="*/ 0 h 3"/>
            </a:gdLst>
            <a:ahLst/>
            <a:cxnLst>
              <a:cxn ang="0">
                <a:pos x="T0" y="T1"/>
              </a:cxn>
              <a:cxn ang="0">
                <a:pos x="T2" y="T3"/>
              </a:cxn>
              <a:cxn ang="0">
                <a:pos x="T4" y="T5"/>
              </a:cxn>
              <a:cxn ang="0">
                <a:pos x="T6" y="T7"/>
              </a:cxn>
            </a:cxnLst>
            <a:rect l="0" t="0" r="r" b="b"/>
            <a:pathLst>
              <a:path w="5" h="3">
                <a:moveTo>
                  <a:pt x="0" y="0"/>
                </a:moveTo>
                <a:lnTo>
                  <a:pt x="0" y="0"/>
                </a:lnTo>
                <a:lnTo>
                  <a:pt x="5" y="3"/>
                </a:lnTo>
                <a:lnTo>
                  <a:pt x="0" y="0"/>
                </a:lnTo>
                <a:close/>
              </a:path>
            </a:pathLst>
          </a:custGeom>
          <a:ln>
            <a:noFill/>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7" name="Rectangle: Rounded Corners 56">
            <a:extLst>
              <a:ext uri="{FF2B5EF4-FFF2-40B4-BE49-F238E27FC236}">
                <a16:creationId xmlns:a16="http://schemas.microsoft.com/office/drawing/2014/main" id="{53F332E5-48F6-43CC-8C34-4A59C824E519}"/>
              </a:ext>
            </a:extLst>
          </p:cNvPr>
          <p:cNvSpPr/>
          <p:nvPr/>
        </p:nvSpPr>
        <p:spPr>
          <a:xfrm>
            <a:off x="3341914" y="2069740"/>
            <a:ext cx="5486400" cy="3245021"/>
          </a:xfrm>
          <a:prstGeom prst="roundRect">
            <a:avLst/>
          </a:prstGeom>
          <a:noFill/>
          <a:ln w="28575">
            <a:solidFill>
              <a:srgbClr val="508CE1"/>
            </a:solid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9" name="Picture 58">
            <a:extLst>
              <a:ext uri="{FF2B5EF4-FFF2-40B4-BE49-F238E27FC236}">
                <a16:creationId xmlns:a16="http://schemas.microsoft.com/office/drawing/2014/main" id="{8CF2D612-D6A8-4279-B9EC-BE5FBDC099C6}"/>
              </a:ext>
            </a:extLst>
          </p:cNvPr>
          <p:cNvPicPr>
            <a:picLocks noChangeAspect="1"/>
          </p:cNvPicPr>
          <p:nvPr/>
        </p:nvPicPr>
        <p:blipFill>
          <a:blip r:embed="rId4"/>
          <a:stretch>
            <a:fillRect/>
          </a:stretch>
        </p:blipFill>
        <p:spPr>
          <a:xfrm>
            <a:off x="3575511" y="2449808"/>
            <a:ext cx="985212" cy="1143000"/>
          </a:xfrm>
          <a:prstGeom prst="rect">
            <a:avLst/>
          </a:prstGeom>
        </p:spPr>
      </p:pic>
      <p:pic>
        <p:nvPicPr>
          <p:cNvPr id="65" name="Picture 64">
            <a:extLst>
              <a:ext uri="{FF2B5EF4-FFF2-40B4-BE49-F238E27FC236}">
                <a16:creationId xmlns:a16="http://schemas.microsoft.com/office/drawing/2014/main" id="{EC2CAD59-ECDE-4369-8363-1FACF5666A8C}"/>
              </a:ext>
            </a:extLst>
          </p:cNvPr>
          <p:cNvPicPr>
            <a:picLocks noChangeAspect="1"/>
          </p:cNvPicPr>
          <p:nvPr/>
        </p:nvPicPr>
        <p:blipFill>
          <a:blip r:embed="rId5"/>
          <a:stretch>
            <a:fillRect/>
          </a:stretch>
        </p:blipFill>
        <p:spPr>
          <a:xfrm>
            <a:off x="7651529" y="2449808"/>
            <a:ext cx="958273" cy="1143000"/>
          </a:xfrm>
          <a:prstGeom prst="rect">
            <a:avLst/>
          </a:prstGeom>
        </p:spPr>
      </p:pic>
      <p:pic>
        <p:nvPicPr>
          <p:cNvPr id="72" name="Picture 71">
            <a:extLst>
              <a:ext uri="{FF2B5EF4-FFF2-40B4-BE49-F238E27FC236}">
                <a16:creationId xmlns:a16="http://schemas.microsoft.com/office/drawing/2014/main" id="{1FF02E0B-9CFB-4447-AFB1-8A59F09FDA7E}"/>
              </a:ext>
            </a:extLst>
          </p:cNvPr>
          <p:cNvPicPr>
            <a:picLocks noChangeAspect="1"/>
          </p:cNvPicPr>
          <p:nvPr/>
        </p:nvPicPr>
        <p:blipFill>
          <a:blip r:embed="rId6"/>
          <a:stretch>
            <a:fillRect/>
          </a:stretch>
        </p:blipFill>
        <p:spPr>
          <a:xfrm>
            <a:off x="3575511" y="3930777"/>
            <a:ext cx="965624" cy="1205099"/>
          </a:xfrm>
          <a:prstGeom prst="rect">
            <a:avLst/>
          </a:prstGeom>
        </p:spPr>
      </p:pic>
      <p:sp>
        <p:nvSpPr>
          <p:cNvPr id="1024" name="Rectangle: Rounded Corners 1023">
            <a:extLst>
              <a:ext uri="{FF2B5EF4-FFF2-40B4-BE49-F238E27FC236}">
                <a16:creationId xmlns:a16="http://schemas.microsoft.com/office/drawing/2014/main" id="{4CA30B6E-409C-4436-9931-0531441D6766}"/>
              </a:ext>
            </a:extLst>
          </p:cNvPr>
          <p:cNvSpPr/>
          <p:nvPr/>
        </p:nvSpPr>
        <p:spPr>
          <a:xfrm>
            <a:off x="5612350" y="2449808"/>
            <a:ext cx="987552" cy="1143000"/>
          </a:xfrm>
          <a:prstGeom prst="roundRect">
            <a:avLst/>
          </a:prstGeom>
          <a:solidFill>
            <a:srgbClr val="B5D0E5"/>
          </a:solidFill>
          <a:ln w="19050">
            <a:solidFill>
              <a:srgbClr val="508CE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ts val="1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white"/>
                </a:solidFill>
                <a:effectLst/>
                <a:uLnTx/>
                <a:uFillTx/>
                <a:latin typeface="Calibri" panose="020F0502020204030204"/>
                <a:ea typeface="+mn-ea"/>
                <a:cs typeface="+mn-cs"/>
              </a:rPr>
              <a:t>List of </a:t>
            </a:r>
            <a:r>
              <a:rPr kumimoji="0" lang="en-US" sz="1100" b="1" i="0" u="none" strike="noStrike" kern="1200" cap="none" spc="0" normalizeH="0" baseline="0" noProof="0" dirty="0">
                <a:ln>
                  <a:noFill/>
                </a:ln>
                <a:solidFill>
                  <a:prstClr val="white"/>
                </a:solidFill>
                <a:effectLst/>
                <a:uLnTx/>
                <a:uFillTx/>
                <a:latin typeface="Calibri" panose="020F0502020204030204"/>
                <a:ea typeface="+mn-ea"/>
                <a:cs typeface="+mn-cs"/>
              </a:rPr>
              <a:t>Addresses </a:t>
            </a:r>
            <a:r>
              <a:rPr kumimoji="0" lang="en-US" sz="1100" b="0" i="0" u="none" strike="noStrike" kern="1200" cap="none" spc="0" normalizeH="0" baseline="0" noProof="0" dirty="0">
                <a:ln>
                  <a:noFill/>
                </a:ln>
                <a:solidFill>
                  <a:prstClr val="white"/>
                </a:solidFill>
                <a:effectLst/>
                <a:uLnTx/>
                <a:uFillTx/>
                <a:latin typeface="Calibri" panose="020F0502020204030204"/>
                <a:ea typeface="+mn-ea"/>
                <a:cs typeface="+mn-cs"/>
              </a:rPr>
              <a:t>and their attributes (i.e., address has a non-residential use)</a:t>
            </a:r>
          </a:p>
        </p:txBody>
      </p:sp>
      <p:sp>
        <p:nvSpPr>
          <p:cNvPr id="161" name="Rectangle: Rounded Corners 160">
            <a:extLst>
              <a:ext uri="{FF2B5EF4-FFF2-40B4-BE49-F238E27FC236}">
                <a16:creationId xmlns:a16="http://schemas.microsoft.com/office/drawing/2014/main" id="{7DB64876-383A-4C5B-A034-05EA76C21921}"/>
              </a:ext>
            </a:extLst>
          </p:cNvPr>
          <p:cNvSpPr/>
          <p:nvPr/>
        </p:nvSpPr>
        <p:spPr>
          <a:xfrm>
            <a:off x="4604404" y="3929637"/>
            <a:ext cx="987552" cy="1143000"/>
          </a:xfrm>
          <a:prstGeom prst="roundRect">
            <a:avLst/>
          </a:prstGeom>
          <a:solidFill>
            <a:srgbClr val="A3ADC1"/>
          </a:solidFill>
          <a:ln w="19050">
            <a:solidFill>
              <a:srgbClr val="508CE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ts val="1000"/>
              </a:lnSpc>
              <a:spcBef>
                <a:spcPts val="0"/>
              </a:spcBef>
              <a:spcAft>
                <a:spcPts val="0"/>
              </a:spcAft>
              <a:buClrTx/>
              <a:buSzTx/>
              <a:buFontTx/>
              <a:buNone/>
              <a:tabLst/>
              <a:defRPr/>
            </a:pPr>
            <a:r>
              <a:rPr kumimoji="0" lang="en-US" sz="1100" b="0" i="0" u="none" strike="noStrike" kern="1200" cap="none" spc="0" normalizeH="0" baseline="0" noProof="0">
                <a:ln>
                  <a:noFill/>
                </a:ln>
                <a:solidFill>
                  <a:prstClr val="white"/>
                </a:solidFill>
                <a:effectLst/>
                <a:uLnTx/>
                <a:uFillTx/>
                <a:latin typeface="Calibri" panose="020F0502020204030204"/>
                <a:ea typeface="+mn-ea"/>
                <a:cs typeface="+mn-cs"/>
              </a:rPr>
              <a:t>List of </a:t>
            </a:r>
            <a:r>
              <a:rPr kumimoji="0" lang="en-US" sz="1100" b="1" i="0" u="none" strike="noStrike" kern="1200" cap="none" spc="0" normalizeH="0" baseline="0" noProof="0">
                <a:ln>
                  <a:noFill/>
                </a:ln>
                <a:solidFill>
                  <a:prstClr val="white"/>
                </a:solidFill>
                <a:effectLst/>
                <a:uLnTx/>
                <a:uFillTx/>
                <a:latin typeface="Calibri" panose="020F0502020204030204"/>
                <a:ea typeface="+mn-ea"/>
                <a:cs typeface="+mn-cs"/>
              </a:rPr>
              <a:t>Businesses</a:t>
            </a:r>
            <a:r>
              <a:rPr kumimoji="0" lang="en-US" sz="1100" b="0" i="0" u="none" strike="noStrike" kern="1200" cap="none" spc="0" normalizeH="0" baseline="0" noProof="0">
                <a:ln>
                  <a:noFill/>
                </a:ln>
                <a:solidFill>
                  <a:prstClr val="white"/>
                </a:solidFill>
                <a:effectLst/>
                <a:uLnTx/>
                <a:uFillTx/>
                <a:latin typeface="Calibri" panose="020F0502020204030204"/>
                <a:ea typeface="+mn-ea"/>
                <a:cs typeface="+mn-cs"/>
              </a:rPr>
              <a:t> and their attributes (i.e., business has employees)</a:t>
            </a:r>
            <a:endParaRPr kumimoji="0" lang="en-US" sz="11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2" name="Rectangle: Rounded Corners 161">
            <a:extLst>
              <a:ext uri="{FF2B5EF4-FFF2-40B4-BE49-F238E27FC236}">
                <a16:creationId xmlns:a16="http://schemas.microsoft.com/office/drawing/2014/main" id="{28B4EE13-58E0-46A5-8419-FBFCF43F7861}"/>
              </a:ext>
            </a:extLst>
          </p:cNvPr>
          <p:cNvSpPr/>
          <p:nvPr/>
        </p:nvSpPr>
        <p:spPr>
          <a:xfrm>
            <a:off x="6572000" y="3941746"/>
            <a:ext cx="987552" cy="1143000"/>
          </a:xfrm>
          <a:prstGeom prst="roundRect">
            <a:avLst/>
          </a:prstGeom>
          <a:solidFill>
            <a:srgbClr val="76C0D4"/>
          </a:solidFill>
          <a:ln w="19050">
            <a:solidFill>
              <a:srgbClr val="508CE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ts val="1000"/>
              </a:lnSpc>
              <a:spcBef>
                <a:spcPts val="0"/>
              </a:spcBef>
              <a:spcAft>
                <a:spcPts val="0"/>
              </a:spcAft>
              <a:buClrTx/>
              <a:buSzTx/>
              <a:buFontTx/>
              <a:buNone/>
              <a:tabLst/>
              <a:defRPr/>
            </a:pPr>
            <a:r>
              <a:rPr kumimoji="0" lang="en-US" sz="1100" b="0" i="0" u="none" strike="noStrike" kern="1200" cap="none" spc="0" normalizeH="0" baseline="0" noProof="0">
                <a:ln>
                  <a:noFill/>
                </a:ln>
                <a:solidFill>
                  <a:prstClr val="white"/>
                </a:solidFill>
                <a:effectLst/>
                <a:uLnTx/>
                <a:uFillTx/>
                <a:latin typeface="Calibri" panose="020F0502020204030204"/>
                <a:ea typeface="+mn-ea"/>
                <a:cs typeface="+mn-cs"/>
              </a:rPr>
              <a:t>List of People and their attributes (i.e., person is a worker)</a:t>
            </a:r>
            <a:endParaRPr kumimoji="0" lang="en-US" sz="11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3" name="TextBox 52">
            <a:extLst>
              <a:ext uri="{FF2B5EF4-FFF2-40B4-BE49-F238E27FC236}">
                <a16:creationId xmlns:a16="http://schemas.microsoft.com/office/drawing/2014/main" id="{E680BF39-22A0-436B-A0C3-FF0B2639A015}"/>
              </a:ext>
            </a:extLst>
          </p:cNvPr>
          <p:cNvSpPr txBox="1"/>
          <p:nvPr/>
        </p:nvSpPr>
        <p:spPr>
          <a:xfrm>
            <a:off x="4929632" y="2080466"/>
            <a:ext cx="2332736"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508CE1"/>
                </a:solidFill>
                <a:effectLst/>
                <a:uLnTx/>
                <a:uFillTx/>
                <a:latin typeface="Calibri" panose="020F0502020204030204" pitchFamily="34" charset="0"/>
                <a:ea typeface="+mn-ea"/>
                <a:cs typeface="+mn-cs"/>
              </a:rPr>
              <a:t>ENTERPRISE FRAMES</a:t>
            </a: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0" name="TextBox 99">
            <a:extLst>
              <a:ext uri="{FF2B5EF4-FFF2-40B4-BE49-F238E27FC236}">
                <a16:creationId xmlns:a16="http://schemas.microsoft.com/office/drawing/2014/main" id="{1570B31D-862F-4EB5-A798-3541C474DA95}"/>
              </a:ext>
            </a:extLst>
          </p:cNvPr>
          <p:cNvSpPr txBox="1"/>
          <p:nvPr/>
        </p:nvSpPr>
        <p:spPr>
          <a:xfrm>
            <a:off x="5294383" y="3570324"/>
            <a:ext cx="1603236" cy="523220"/>
          </a:xfrm>
          <a:prstGeom prst="rect">
            <a:avLst/>
          </a:prstGeom>
          <a:noFill/>
        </p:spPr>
        <p:txBody>
          <a:bodyPr wrap="square">
            <a:spAutoFit/>
          </a:bodyPr>
          <a:lstStyle/>
          <a:p>
            <a:pPr marL="0" marR="0" lvl="0" indent="0" algn="ctr" defTabSz="914400" rtl="0" eaLnBrk="1" fontAlgn="base" latinLnBrk="0" hangingPunct="1">
              <a:lnSpc>
                <a:spcPct val="100000"/>
              </a:lnSpc>
              <a:spcBef>
                <a:spcPct val="0"/>
              </a:spcBef>
              <a:spcAft>
                <a:spcPts val="600"/>
              </a:spcAft>
              <a:buClr>
                <a:srgbClr val="0B1F65"/>
              </a:buClr>
              <a:buSzTx/>
              <a:buFontTx/>
              <a:buNone/>
              <a:tabLst/>
              <a:defRPr/>
            </a:pPr>
            <a:r>
              <a:rPr kumimoji="0" lang="en-US" sz="1400" b="0" i="0" u="none" strike="noStrike" kern="1200" cap="none" spc="0" normalizeH="0" baseline="0" noProof="0">
                <a:ln>
                  <a:noFill/>
                </a:ln>
                <a:solidFill>
                  <a:srgbClr val="002060"/>
                </a:solidFill>
                <a:effectLst/>
                <a:uLnTx/>
                <a:uFillTx/>
                <a:latin typeface="Calibri" panose="020F0502020204030204"/>
                <a:ea typeface="+mn-ea"/>
                <a:cs typeface="+mn-cs"/>
              </a:rPr>
              <a:t>Linkage Infrastructure</a:t>
            </a:r>
          </a:p>
        </p:txBody>
      </p:sp>
      <p:cxnSp>
        <p:nvCxnSpPr>
          <p:cNvPr id="103" name="Straight Arrow Connector 102">
            <a:extLst>
              <a:ext uri="{FF2B5EF4-FFF2-40B4-BE49-F238E27FC236}">
                <a16:creationId xmlns:a16="http://schemas.microsoft.com/office/drawing/2014/main" id="{7A784978-FED4-41A0-84EC-38D825A825FB}"/>
              </a:ext>
            </a:extLst>
          </p:cNvPr>
          <p:cNvCxnSpPr>
            <a:cxnSpLocks/>
            <a:endCxn id="162" idx="0"/>
          </p:cNvCxnSpPr>
          <p:nvPr/>
        </p:nvCxnSpPr>
        <p:spPr>
          <a:xfrm>
            <a:off x="6596176" y="3256824"/>
            <a:ext cx="469600" cy="684922"/>
          </a:xfrm>
          <a:prstGeom prst="straightConnector1">
            <a:avLst/>
          </a:prstGeom>
          <a:ln w="12700">
            <a:solidFill>
              <a:srgbClr val="00206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5" name="Straight Arrow Connector 104">
            <a:extLst>
              <a:ext uri="{FF2B5EF4-FFF2-40B4-BE49-F238E27FC236}">
                <a16:creationId xmlns:a16="http://schemas.microsoft.com/office/drawing/2014/main" id="{A5F53E2D-AFE4-4B39-BB4B-5863687A9DB3}"/>
              </a:ext>
            </a:extLst>
          </p:cNvPr>
          <p:cNvCxnSpPr>
            <a:cxnSpLocks/>
          </p:cNvCxnSpPr>
          <p:nvPr/>
        </p:nvCxnSpPr>
        <p:spPr>
          <a:xfrm flipH="1">
            <a:off x="5087118" y="3253319"/>
            <a:ext cx="514170" cy="676318"/>
          </a:xfrm>
          <a:prstGeom prst="straightConnector1">
            <a:avLst/>
          </a:prstGeom>
          <a:ln w="12700">
            <a:solidFill>
              <a:srgbClr val="00206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9" name="Straight Arrow Connector 108">
            <a:extLst>
              <a:ext uri="{FF2B5EF4-FFF2-40B4-BE49-F238E27FC236}">
                <a16:creationId xmlns:a16="http://schemas.microsoft.com/office/drawing/2014/main" id="{3514EA68-833A-45D3-B4F7-E3AF129A08DC}"/>
              </a:ext>
            </a:extLst>
          </p:cNvPr>
          <p:cNvCxnSpPr>
            <a:cxnSpLocks/>
          </p:cNvCxnSpPr>
          <p:nvPr/>
        </p:nvCxnSpPr>
        <p:spPr>
          <a:xfrm>
            <a:off x="5591956" y="4250225"/>
            <a:ext cx="980044" cy="0"/>
          </a:xfrm>
          <a:prstGeom prst="straightConnector1">
            <a:avLst/>
          </a:prstGeom>
          <a:ln w="12700">
            <a:solidFill>
              <a:srgbClr val="002060"/>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51E89606-E408-4D62-AC1A-81C25D2C8F98}"/>
              </a:ext>
            </a:extLst>
          </p:cNvPr>
          <p:cNvPicPr>
            <a:picLocks noChangeAspect="1"/>
          </p:cNvPicPr>
          <p:nvPr/>
        </p:nvPicPr>
        <p:blipFill>
          <a:blip r:embed="rId7"/>
          <a:stretch>
            <a:fillRect/>
          </a:stretch>
        </p:blipFill>
        <p:spPr>
          <a:xfrm>
            <a:off x="398822" y="1556540"/>
            <a:ext cx="2935790" cy="4506097"/>
          </a:xfrm>
          <a:prstGeom prst="rect">
            <a:avLst/>
          </a:prstGeom>
        </p:spPr>
      </p:pic>
      <p:pic>
        <p:nvPicPr>
          <p:cNvPr id="4" name="Picture 3">
            <a:extLst>
              <a:ext uri="{FF2B5EF4-FFF2-40B4-BE49-F238E27FC236}">
                <a16:creationId xmlns:a16="http://schemas.microsoft.com/office/drawing/2014/main" id="{42DFEB62-2DB2-4D85-B514-89C29E5C4600}"/>
              </a:ext>
            </a:extLst>
          </p:cNvPr>
          <p:cNvPicPr>
            <a:picLocks noChangeAspect="1"/>
          </p:cNvPicPr>
          <p:nvPr/>
        </p:nvPicPr>
        <p:blipFill>
          <a:blip r:embed="rId8"/>
          <a:stretch>
            <a:fillRect/>
          </a:stretch>
        </p:blipFill>
        <p:spPr>
          <a:xfrm>
            <a:off x="8904172" y="1610671"/>
            <a:ext cx="3018086" cy="4366592"/>
          </a:xfrm>
          <a:prstGeom prst="rect">
            <a:avLst/>
          </a:prstGeom>
        </p:spPr>
      </p:pic>
      <p:sp>
        <p:nvSpPr>
          <p:cNvPr id="6" name="Title 5">
            <a:extLst>
              <a:ext uri="{FF2B5EF4-FFF2-40B4-BE49-F238E27FC236}">
                <a16:creationId xmlns:a16="http://schemas.microsoft.com/office/drawing/2014/main" id="{8459BB56-E98C-4C99-BBB1-5EC10FF372AD}"/>
              </a:ext>
            </a:extLst>
          </p:cNvPr>
          <p:cNvSpPr>
            <a:spLocks noGrp="1"/>
          </p:cNvSpPr>
          <p:nvPr>
            <p:ph type="title"/>
          </p:nvPr>
        </p:nvSpPr>
        <p:spPr>
          <a:xfrm>
            <a:off x="0" y="12160"/>
            <a:ext cx="12192000" cy="1325563"/>
          </a:xfrm>
        </p:spPr>
        <p:txBody>
          <a:bodyPr>
            <a:normAutofit/>
          </a:bodyPr>
          <a:lstStyle/>
          <a:p>
            <a:pPr algn="ctr"/>
            <a:br>
              <a:rPr lang="en-US" dirty="0"/>
            </a:br>
            <a:r>
              <a:rPr lang="en-US" sz="2800" i="1" dirty="0">
                <a:solidFill>
                  <a:schemeClr val="accent2">
                    <a:lumMod val="75000"/>
                  </a:schemeClr>
                </a:solidFill>
              </a:rPr>
              <a:t>Creating an Infrastructure to Modernize the Census Bureau’s Statistical Foundation</a:t>
            </a:r>
          </a:p>
        </p:txBody>
      </p:sp>
      <p:sp>
        <p:nvSpPr>
          <p:cNvPr id="2" name="Footer Placeholder 1">
            <a:extLst>
              <a:ext uri="{FF2B5EF4-FFF2-40B4-BE49-F238E27FC236}">
                <a16:creationId xmlns:a16="http://schemas.microsoft.com/office/drawing/2014/main" id="{A0247CC3-8E04-4CA2-B9EC-FAC1B29CE92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57B88B9-5375-4CE1-9BD6-B8FB57F90DC3}"/>
              </a:ext>
            </a:extLst>
          </p:cNvPr>
          <p:cNvSpPr>
            <a:spLocks noGrp="1"/>
          </p:cNvSpPr>
          <p:nvPr>
            <p:ph type="sldNum" sz="quarter" idx="12"/>
          </p:nvPr>
        </p:nvSpPr>
        <p:spPr/>
        <p:txBody>
          <a:bodyPr/>
          <a:lstStyle/>
          <a:p>
            <a:fld id="{FC63ECC8-719A-498E-B101-491B6A35558E}" type="slidenum">
              <a:rPr lang="en-US" smtClean="0"/>
              <a:t>5</a:t>
            </a:fld>
            <a:endParaRPr lang="en-US"/>
          </a:p>
        </p:txBody>
      </p:sp>
      <p:pic>
        <p:nvPicPr>
          <p:cNvPr id="1028" name="Picture 4">
            <a:extLst>
              <a:ext uri="{FF2B5EF4-FFF2-40B4-BE49-F238E27FC236}">
                <a16:creationId xmlns:a16="http://schemas.microsoft.com/office/drawing/2014/main" id="{260AD2E3-661A-47B2-9559-1950594D043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571274" y="3929637"/>
            <a:ext cx="1133475" cy="1200150"/>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1A0F1EF6-ED93-04DE-7DD7-30A8A369098D}"/>
              </a:ext>
            </a:extLst>
          </p:cNvPr>
          <p:cNvSpPr txBox="1">
            <a:spLocks/>
          </p:cNvSpPr>
          <p:nvPr/>
        </p:nvSpPr>
        <p:spPr>
          <a:xfrm>
            <a:off x="-30149" y="-235687"/>
            <a:ext cx="121920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t>Frames Program</a:t>
            </a:r>
          </a:p>
        </p:txBody>
      </p:sp>
    </p:spTree>
    <p:extLst>
      <p:ext uri="{BB962C8B-B14F-4D97-AF65-F5344CB8AC3E}">
        <p14:creationId xmlns:p14="http://schemas.microsoft.com/office/powerpoint/2010/main" val="1382948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2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2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0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03"/>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0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animBg="1"/>
      <p:bldP spid="1024" grpId="0" animBg="1"/>
      <p:bldP spid="161" grpId="0" animBg="1"/>
      <p:bldP spid="162" grpId="0" animBg="1"/>
      <p:bldP spid="53" grpId="0"/>
      <p:bldP spid="10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5EF7E204-8CA7-EB3D-74B4-B0F2A9C1B852}"/>
              </a:ext>
            </a:extLst>
          </p:cNvPr>
          <p:cNvSpPr>
            <a:spLocks noGrp="1"/>
          </p:cNvSpPr>
          <p:nvPr>
            <p:ph type="sldNum" sz="quarter" idx="12"/>
          </p:nvPr>
        </p:nvSpPr>
        <p:spPr/>
        <p:txBody>
          <a:bodyPr/>
          <a:lstStyle/>
          <a:p>
            <a:fld id="{9C658748-2B26-4E3C-915E-57E09821524E}" type="slidenum">
              <a:rPr lang="en-US" smtClean="0"/>
              <a:t>6</a:t>
            </a:fld>
            <a:endParaRPr lang="en-US"/>
          </a:p>
        </p:txBody>
      </p:sp>
      <p:grpSp>
        <p:nvGrpSpPr>
          <p:cNvPr id="3" name="Group 2">
            <a:extLst>
              <a:ext uri="{FF2B5EF4-FFF2-40B4-BE49-F238E27FC236}">
                <a16:creationId xmlns:a16="http://schemas.microsoft.com/office/drawing/2014/main" id="{79C77828-3C5A-E0C4-FA62-35138B4A5F83}"/>
              </a:ext>
            </a:extLst>
          </p:cNvPr>
          <p:cNvGrpSpPr/>
          <p:nvPr/>
        </p:nvGrpSpPr>
        <p:grpSpPr>
          <a:xfrm>
            <a:off x="720413" y="878365"/>
            <a:ext cx="4890849" cy="3726903"/>
            <a:chOff x="720413" y="878365"/>
            <a:chExt cx="4890849" cy="3726903"/>
          </a:xfrm>
        </p:grpSpPr>
        <p:sp>
          <p:nvSpPr>
            <p:cNvPr id="15" name="Shape 14">
              <a:extLst>
                <a:ext uri="{FF2B5EF4-FFF2-40B4-BE49-F238E27FC236}">
                  <a16:creationId xmlns:a16="http://schemas.microsoft.com/office/drawing/2014/main" id="{662CE758-DAE7-5D12-5A70-4526D929601B}"/>
                </a:ext>
              </a:extLst>
            </p:cNvPr>
            <p:cNvSpPr/>
            <p:nvPr/>
          </p:nvSpPr>
          <p:spPr>
            <a:xfrm>
              <a:off x="720413" y="878365"/>
              <a:ext cx="3564365" cy="3415457"/>
            </a:xfrm>
            <a:prstGeom prst="funnel">
              <a:avLst/>
            </a:prstGeom>
          </p:spPr>
          <p:style>
            <a:lnRef idx="1">
              <a:schemeClr val="accent1">
                <a:hueOff val="0"/>
                <a:satOff val="0"/>
                <a:lumOff val="0"/>
                <a:alphaOff val="0"/>
              </a:schemeClr>
            </a:lnRef>
            <a:fillRef idx="1">
              <a:schemeClr val="lt1">
                <a:alpha val="40000"/>
                <a:hueOff val="0"/>
                <a:satOff val="0"/>
                <a:lumOff val="0"/>
                <a:alphaOff val="0"/>
              </a:schemeClr>
            </a:fillRef>
            <a:effectRef idx="0">
              <a:schemeClr val="lt1">
                <a:alpha val="40000"/>
                <a:hueOff val="0"/>
                <a:satOff val="0"/>
                <a:lumOff val="0"/>
                <a:alphaOff val="0"/>
              </a:schemeClr>
            </a:effectRef>
            <a:fontRef idx="minor">
              <a:schemeClr val="dk1">
                <a:hueOff val="0"/>
                <a:satOff val="0"/>
                <a:lumOff val="0"/>
                <a:alphaOff val="0"/>
              </a:schemeClr>
            </a:fontRef>
          </p:style>
          <p:txBody>
            <a:bodyPr/>
            <a:lstStyle/>
            <a:p>
              <a:endParaRPr lang="en-US" dirty="0"/>
            </a:p>
          </p:txBody>
        </p:sp>
        <p:sp>
          <p:nvSpPr>
            <p:cNvPr id="6" name="Oval 5">
              <a:extLst>
                <a:ext uri="{FF2B5EF4-FFF2-40B4-BE49-F238E27FC236}">
                  <a16:creationId xmlns:a16="http://schemas.microsoft.com/office/drawing/2014/main" id="{F1B9E867-1E98-26A4-E1CC-2FCF3361F934}"/>
                </a:ext>
              </a:extLst>
            </p:cNvPr>
            <p:cNvSpPr/>
            <p:nvPr/>
          </p:nvSpPr>
          <p:spPr>
            <a:xfrm>
              <a:off x="855350" y="971327"/>
              <a:ext cx="3284307" cy="1140596"/>
            </a:xfrm>
            <a:prstGeom prst="ellipse">
              <a:avLst/>
            </a:prstGeom>
          </p:spPr>
          <p:style>
            <a:lnRef idx="0">
              <a:schemeClr val="accent1">
                <a:hueOff val="0"/>
                <a:satOff val="0"/>
                <a:lumOff val="0"/>
                <a:alphaOff val="0"/>
              </a:schemeClr>
            </a:lnRef>
            <a:fillRef idx="1">
              <a:schemeClr val="accent1">
                <a:tint val="50000"/>
                <a:alpha val="40000"/>
                <a:hueOff val="0"/>
                <a:satOff val="0"/>
                <a:lumOff val="0"/>
                <a:alphaOff val="0"/>
              </a:schemeClr>
            </a:fillRef>
            <a:effectRef idx="0">
              <a:schemeClr val="accent1">
                <a:tint val="50000"/>
                <a:alpha val="40000"/>
                <a:hueOff val="0"/>
                <a:satOff val="0"/>
                <a:lumOff val="0"/>
                <a:alphaOff val="0"/>
              </a:schemeClr>
            </a:effectRef>
            <a:fontRef idx="minor">
              <a:schemeClr val="lt1">
                <a:hueOff val="0"/>
                <a:satOff val="0"/>
                <a:lumOff val="0"/>
                <a:alphaOff val="0"/>
              </a:schemeClr>
            </a:fontRef>
          </p:style>
        </p:sp>
        <p:sp>
          <p:nvSpPr>
            <p:cNvPr id="10" name="Arrow: Down 9">
              <a:extLst>
                <a:ext uri="{FF2B5EF4-FFF2-40B4-BE49-F238E27FC236}">
                  <a16:creationId xmlns:a16="http://schemas.microsoft.com/office/drawing/2014/main" id="{60F71122-9800-11FA-C25F-54CAB9BCFCC7}"/>
                </a:ext>
              </a:extLst>
            </p:cNvPr>
            <p:cNvSpPr/>
            <p:nvPr/>
          </p:nvSpPr>
          <p:spPr>
            <a:xfrm>
              <a:off x="2336278" y="3811718"/>
              <a:ext cx="473217" cy="793550"/>
            </a:xfrm>
            <a:prstGeom prst="downArrow">
              <a:avLst/>
            </a:prstGeom>
          </p:spPr>
          <p:style>
            <a:lnRef idx="2">
              <a:schemeClr val="lt1">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dk1">
                <a:hueOff val="0"/>
                <a:satOff val="0"/>
                <a:lumOff val="0"/>
                <a:alphaOff val="0"/>
              </a:schemeClr>
            </a:fontRef>
          </p:style>
        </p:sp>
        <p:sp>
          <p:nvSpPr>
            <p:cNvPr id="11" name="Freeform: Shape 10">
              <a:extLst>
                <a:ext uri="{FF2B5EF4-FFF2-40B4-BE49-F238E27FC236}">
                  <a16:creationId xmlns:a16="http://schemas.microsoft.com/office/drawing/2014/main" id="{E1BA591A-7F1A-0119-7DD7-6793E76E5931}"/>
                </a:ext>
              </a:extLst>
            </p:cNvPr>
            <p:cNvSpPr/>
            <p:nvPr/>
          </p:nvSpPr>
          <p:spPr>
            <a:xfrm>
              <a:off x="2556092" y="3441786"/>
              <a:ext cx="3055170" cy="763792"/>
            </a:xfrm>
            <a:custGeom>
              <a:avLst/>
              <a:gdLst>
                <a:gd name="connsiteX0" fmla="*/ 0 w 3055170"/>
                <a:gd name="connsiteY0" fmla="*/ 0 h 763792"/>
                <a:gd name="connsiteX1" fmla="*/ 3055170 w 3055170"/>
                <a:gd name="connsiteY1" fmla="*/ 0 h 763792"/>
                <a:gd name="connsiteX2" fmla="*/ 3055170 w 3055170"/>
                <a:gd name="connsiteY2" fmla="*/ 763792 h 763792"/>
                <a:gd name="connsiteX3" fmla="*/ 0 w 3055170"/>
                <a:gd name="connsiteY3" fmla="*/ 763792 h 763792"/>
                <a:gd name="connsiteX4" fmla="*/ 0 w 3055170"/>
                <a:gd name="connsiteY4" fmla="*/ 0 h 7637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55170" h="763792">
                  <a:moveTo>
                    <a:pt x="0" y="0"/>
                  </a:moveTo>
                  <a:lnTo>
                    <a:pt x="3055170" y="0"/>
                  </a:lnTo>
                  <a:lnTo>
                    <a:pt x="3055170" y="763792"/>
                  </a:lnTo>
                  <a:lnTo>
                    <a:pt x="0" y="76379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pPr>
              <a:endParaRPr lang="en-US" sz="2700" kern="1200" dirty="0"/>
            </a:p>
          </p:txBody>
        </p:sp>
        <p:sp>
          <p:nvSpPr>
            <p:cNvPr id="12" name="Freeform: Shape 11">
              <a:extLst>
                <a:ext uri="{FF2B5EF4-FFF2-40B4-BE49-F238E27FC236}">
                  <a16:creationId xmlns:a16="http://schemas.microsoft.com/office/drawing/2014/main" id="{3F6F3908-97FD-EE29-EEBB-77F70A4162D0}"/>
                </a:ext>
              </a:extLst>
            </p:cNvPr>
            <p:cNvSpPr/>
            <p:nvPr/>
          </p:nvSpPr>
          <p:spPr>
            <a:xfrm>
              <a:off x="2317208" y="2141851"/>
              <a:ext cx="1145688" cy="1145688"/>
            </a:xfrm>
            <a:custGeom>
              <a:avLst/>
              <a:gdLst>
                <a:gd name="connsiteX0" fmla="*/ 0 w 1145688"/>
                <a:gd name="connsiteY0" fmla="*/ 572844 h 1145688"/>
                <a:gd name="connsiteX1" fmla="*/ 572844 w 1145688"/>
                <a:gd name="connsiteY1" fmla="*/ 0 h 1145688"/>
                <a:gd name="connsiteX2" fmla="*/ 1145688 w 1145688"/>
                <a:gd name="connsiteY2" fmla="*/ 572844 h 1145688"/>
                <a:gd name="connsiteX3" fmla="*/ 572844 w 1145688"/>
                <a:gd name="connsiteY3" fmla="*/ 1145688 h 1145688"/>
                <a:gd name="connsiteX4" fmla="*/ 0 w 1145688"/>
                <a:gd name="connsiteY4" fmla="*/ 572844 h 11456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5688" h="1145688">
                  <a:moveTo>
                    <a:pt x="0" y="572844"/>
                  </a:moveTo>
                  <a:cubicBezTo>
                    <a:pt x="0" y="256471"/>
                    <a:pt x="256471" y="0"/>
                    <a:pt x="572844" y="0"/>
                  </a:cubicBezTo>
                  <a:cubicBezTo>
                    <a:pt x="889217" y="0"/>
                    <a:pt x="1145688" y="256471"/>
                    <a:pt x="1145688" y="572844"/>
                  </a:cubicBezTo>
                  <a:cubicBezTo>
                    <a:pt x="1145688" y="889217"/>
                    <a:pt x="889217" y="1145688"/>
                    <a:pt x="572844" y="1145688"/>
                  </a:cubicBezTo>
                  <a:cubicBezTo>
                    <a:pt x="256471" y="1145688"/>
                    <a:pt x="0" y="889217"/>
                    <a:pt x="0" y="572844"/>
                  </a:cubicBez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94452" tIns="194452" rIns="194452" bIns="194452" numCol="1" spcCol="1270" anchor="ctr" anchorCtr="0">
              <a:noAutofit/>
            </a:bodyPr>
            <a:lstStyle/>
            <a:p>
              <a:pPr marL="0" lvl="0" indent="0" algn="ctr" defTabSz="933450">
                <a:lnSpc>
                  <a:spcPct val="90000"/>
                </a:lnSpc>
                <a:spcBef>
                  <a:spcPct val="0"/>
                </a:spcBef>
                <a:spcAft>
                  <a:spcPct val="35000"/>
                </a:spcAft>
                <a:buNone/>
              </a:pPr>
              <a:r>
                <a:rPr lang="en-US" kern="1200" dirty="0"/>
                <a:t>Admin</a:t>
              </a:r>
            </a:p>
          </p:txBody>
        </p:sp>
        <p:sp>
          <p:nvSpPr>
            <p:cNvPr id="13" name="Freeform: Shape 12">
              <a:extLst>
                <a:ext uri="{FF2B5EF4-FFF2-40B4-BE49-F238E27FC236}">
                  <a16:creationId xmlns:a16="http://schemas.microsoft.com/office/drawing/2014/main" id="{4D4595FA-A442-B2D5-B2A2-2F5B86E81116}"/>
                </a:ext>
              </a:extLst>
            </p:cNvPr>
            <p:cNvSpPr/>
            <p:nvPr/>
          </p:nvSpPr>
          <p:spPr>
            <a:xfrm>
              <a:off x="1357629" y="1772886"/>
              <a:ext cx="1145688" cy="1145688"/>
            </a:xfrm>
            <a:custGeom>
              <a:avLst/>
              <a:gdLst>
                <a:gd name="connsiteX0" fmla="*/ 0 w 1145688"/>
                <a:gd name="connsiteY0" fmla="*/ 572844 h 1145688"/>
                <a:gd name="connsiteX1" fmla="*/ 572844 w 1145688"/>
                <a:gd name="connsiteY1" fmla="*/ 0 h 1145688"/>
                <a:gd name="connsiteX2" fmla="*/ 1145688 w 1145688"/>
                <a:gd name="connsiteY2" fmla="*/ 572844 h 1145688"/>
                <a:gd name="connsiteX3" fmla="*/ 572844 w 1145688"/>
                <a:gd name="connsiteY3" fmla="*/ 1145688 h 1145688"/>
                <a:gd name="connsiteX4" fmla="*/ 0 w 1145688"/>
                <a:gd name="connsiteY4" fmla="*/ 572844 h 11456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5688" h="1145688">
                  <a:moveTo>
                    <a:pt x="0" y="572844"/>
                  </a:moveTo>
                  <a:cubicBezTo>
                    <a:pt x="0" y="256471"/>
                    <a:pt x="256471" y="0"/>
                    <a:pt x="572844" y="0"/>
                  </a:cubicBezTo>
                  <a:cubicBezTo>
                    <a:pt x="889217" y="0"/>
                    <a:pt x="1145688" y="256471"/>
                    <a:pt x="1145688" y="572844"/>
                  </a:cubicBezTo>
                  <a:cubicBezTo>
                    <a:pt x="1145688" y="889217"/>
                    <a:pt x="889217" y="1145688"/>
                    <a:pt x="572844" y="1145688"/>
                  </a:cubicBezTo>
                  <a:cubicBezTo>
                    <a:pt x="256471" y="1145688"/>
                    <a:pt x="0" y="889217"/>
                    <a:pt x="0" y="572844"/>
                  </a:cubicBez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94452" tIns="194452" rIns="194452" bIns="194452" numCol="1" spcCol="1270" anchor="ctr" anchorCtr="0">
              <a:noAutofit/>
            </a:bodyPr>
            <a:lstStyle/>
            <a:p>
              <a:pPr marL="0" lvl="0" indent="0" algn="ctr" defTabSz="933450">
                <a:lnSpc>
                  <a:spcPct val="90000"/>
                </a:lnSpc>
                <a:spcBef>
                  <a:spcPct val="0"/>
                </a:spcBef>
                <a:spcAft>
                  <a:spcPct val="35000"/>
                </a:spcAft>
                <a:buNone/>
              </a:pPr>
              <a:r>
                <a:rPr lang="en-US" kern="1200" dirty="0"/>
                <a:t>Survey</a:t>
              </a:r>
            </a:p>
          </p:txBody>
        </p:sp>
        <p:sp>
          <p:nvSpPr>
            <p:cNvPr id="14" name="Freeform: Shape 13">
              <a:extLst>
                <a:ext uri="{FF2B5EF4-FFF2-40B4-BE49-F238E27FC236}">
                  <a16:creationId xmlns:a16="http://schemas.microsoft.com/office/drawing/2014/main" id="{076D98DC-5A18-7B61-EBDA-C08B3555B375}"/>
                </a:ext>
              </a:extLst>
            </p:cNvPr>
            <p:cNvSpPr/>
            <p:nvPr/>
          </p:nvSpPr>
          <p:spPr>
            <a:xfrm>
              <a:off x="2018736" y="1010357"/>
              <a:ext cx="1145688" cy="1145688"/>
            </a:xfrm>
            <a:custGeom>
              <a:avLst/>
              <a:gdLst>
                <a:gd name="connsiteX0" fmla="*/ 0 w 1145688"/>
                <a:gd name="connsiteY0" fmla="*/ 572844 h 1145688"/>
                <a:gd name="connsiteX1" fmla="*/ 572844 w 1145688"/>
                <a:gd name="connsiteY1" fmla="*/ 0 h 1145688"/>
                <a:gd name="connsiteX2" fmla="*/ 1145688 w 1145688"/>
                <a:gd name="connsiteY2" fmla="*/ 572844 h 1145688"/>
                <a:gd name="connsiteX3" fmla="*/ 572844 w 1145688"/>
                <a:gd name="connsiteY3" fmla="*/ 1145688 h 1145688"/>
                <a:gd name="connsiteX4" fmla="*/ 0 w 1145688"/>
                <a:gd name="connsiteY4" fmla="*/ 572844 h 11456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5688" h="1145688">
                  <a:moveTo>
                    <a:pt x="0" y="572844"/>
                  </a:moveTo>
                  <a:cubicBezTo>
                    <a:pt x="0" y="256471"/>
                    <a:pt x="256471" y="0"/>
                    <a:pt x="572844" y="0"/>
                  </a:cubicBezTo>
                  <a:cubicBezTo>
                    <a:pt x="889217" y="0"/>
                    <a:pt x="1145688" y="256471"/>
                    <a:pt x="1145688" y="572844"/>
                  </a:cubicBezTo>
                  <a:cubicBezTo>
                    <a:pt x="1145688" y="889217"/>
                    <a:pt x="889217" y="1145688"/>
                    <a:pt x="572844" y="1145688"/>
                  </a:cubicBezTo>
                  <a:cubicBezTo>
                    <a:pt x="256471" y="1145688"/>
                    <a:pt x="0" y="889217"/>
                    <a:pt x="0" y="572844"/>
                  </a:cubicBez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94452" tIns="194452" rIns="194452" bIns="194452" numCol="1" spcCol="1270" anchor="ctr" anchorCtr="0">
              <a:noAutofit/>
            </a:bodyPr>
            <a:lstStyle/>
            <a:p>
              <a:pPr marL="0" lvl="0" indent="0" algn="ctr" defTabSz="933450">
                <a:lnSpc>
                  <a:spcPct val="90000"/>
                </a:lnSpc>
                <a:spcBef>
                  <a:spcPct val="0"/>
                </a:spcBef>
                <a:spcAft>
                  <a:spcPct val="35000"/>
                </a:spcAft>
                <a:buNone/>
              </a:pPr>
              <a:r>
                <a:rPr lang="en-US" kern="1200" dirty="0"/>
                <a:t>Third party</a:t>
              </a:r>
            </a:p>
          </p:txBody>
        </p:sp>
      </p:grpSp>
      <p:graphicFrame>
        <p:nvGraphicFramePr>
          <p:cNvPr id="8" name="Diagram 7">
            <a:extLst>
              <a:ext uri="{FF2B5EF4-FFF2-40B4-BE49-F238E27FC236}">
                <a16:creationId xmlns:a16="http://schemas.microsoft.com/office/drawing/2014/main" id="{53A87316-1E58-EB5D-9BB8-D42E42CE1A8E}"/>
              </a:ext>
            </a:extLst>
          </p:cNvPr>
          <p:cNvGraphicFramePr/>
          <p:nvPr>
            <p:extLst>
              <p:ext uri="{D42A27DB-BD31-4B8C-83A1-F6EECF244321}">
                <p14:modId xmlns:p14="http://schemas.microsoft.com/office/powerpoint/2010/main" val="2005405318"/>
              </p:ext>
            </p:extLst>
          </p:nvPr>
        </p:nvGraphicFramePr>
        <p:xfrm>
          <a:off x="838200" y="4610456"/>
          <a:ext cx="3506761" cy="19639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Arrow: Down 8">
            <a:extLst>
              <a:ext uri="{FF2B5EF4-FFF2-40B4-BE49-F238E27FC236}">
                <a16:creationId xmlns:a16="http://schemas.microsoft.com/office/drawing/2014/main" id="{46F8A16D-FD79-B6D6-0427-88C590C3124C}"/>
              </a:ext>
            </a:extLst>
          </p:cNvPr>
          <p:cNvSpPr/>
          <p:nvPr/>
        </p:nvSpPr>
        <p:spPr>
          <a:xfrm rot="5400000" flipV="1">
            <a:off x="4580467" y="3264887"/>
            <a:ext cx="618645" cy="1929482"/>
          </a:xfrm>
          <a:prstGeom prst="downArrow">
            <a:avLst/>
          </a:prstGeom>
        </p:spPr>
        <p:style>
          <a:lnRef idx="2">
            <a:schemeClr val="lt1">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dk1">
              <a:hueOff val="0"/>
              <a:satOff val="0"/>
              <a:lumOff val="0"/>
              <a:alphaOff val="0"/>
            </a:schemeClr>
          </a:fontRef>
        </p:style>
        <p:txBody>
          <a:bodyPr/>
          <a:lstStyle/>
          <a:p>
            <a:endParaRPr lang="en-US" dirty="0"/>
          </a:p>
        </p:txBody>
      </p:sp>
      <p:sp>
        <p:nvSpPr>
          <p:cNvPr id="27" name="Oval 26">
            <a:extLst>
              <a:ext uri="{FF2B5EF4-FFF2-40B4-BE49-F238E27FC236}">
                <a16:creationId xmlns:a16="http://schemas.microsoft.com/office/drawing/2014/main" id="{E6CE7544-B439-A53C-122E-542A8FFD113F}"/>
              </a:ext>
            </a:extLst>
          </p:cNvPr>
          <p:cNvSpPr/>
          <p:nvPr/>
        </p:nvSpPr>
        <p:spPr>
          <a:xfrm>
            <a:off x="1995771" y="3101832"/>
            <a:ext cx="1057425" cy="10458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Public Data</a:t>
            </a:r>
          </a:p>
        </p:txBody>
      </p:sp>
      <p:graphicFrame>
        <p:nvGraphicFramePr>
          <p:cNvPr id="2" name="Diagram 1">
            <a:extLst>
              <a:ext uri="{FF2B5EF4-FFF2-40B4-BE49-F238E27FC236}">
                <a16:creationId xmlns:a16="http://schemas.microsoft.com/office/drawing/2014/main" id="{247ADB87-5FA9-058D-F3A0-FFBFE2E3A6CC}"/>
              </a:ext>
            </a:extLst>
          </p:cNvPr>
          <p:cNvGraphicFramePr/>
          <p:nvPr>
            <p:extLst>
              <p:ext uri="{D42A27DB-BD31-4B8C-83A1-F6EECF244321}">
                <p14:modId xmlns:p14="http://schemas.microsoft.com/office/powerpoint/2010/main" val="1073939873"/>
              </p:ext>
            </p:extLst>
          </p:nvPr>
        </p:nvGraphicFramePr>
        <p:xfrm>
          <a:off x="5394369" y="921012"/>
          <a:ext cx="6682287" cy="506283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pSp>
        <p:nvGrpSpPr>
          <p:cNvPr id="17" name="Group 16">
            <a:extLst>
              <a:ext uri="{FF2B5EF4-FFF2-40B4-BE49-F238E27FC236}">
                <a16:creationId xmlns:a16="http://schemas.microsoft.com/office/drawing/2014/main" id="{2146B2A8-145B-775B-CA5E-4B6DEFFB1AED}"/>
              </a:ext>
            </a:extLst>
          </p:cNvPr>
          <p:cNvGrpSpPr/>
          <p:nvPr/>
        </p:nvGrpSpPr>
        <p:grpSpPr>
          <a:xfrm>
            <a:off x="1785254" y="7807125"/>
            <a:ext cx="9897932" cy="985328"/>
            <a:chOff x="2356173" y="47260"/>
            <a:chExt cx="6832996" cy="1397498"/>
          </a:xfrm>
        </p:grpSpPr>
        <p:sp>
          <p:nvSpPr>
            <p:cNvPr id="18" name="Rectangle: Top Corners Rounded 17">
              <a:extLst>
                <a:ext uri="{FF2B5EF4-FFF2-40B4-BE49-F238E27FC236}">
                  <a16:creationId xmlns:a16="http://schemas.microsoft.com/office/drawing/2014/main" id="{01366455-FA43-BCE4-1AF6-73A2F95D5AAD}"/>
                </a:ext>
              </a:extLst>
            </p:cNvPr>
            <p:cNvSpPr/>
            <p:nvPr/>
          </p:nvSpPr>
          <p:spPr>
            <a:xfrm rot="5400000">
              <a:off x="5073922" y="-2670489"/>
              <a:ext cx="1397498" cy="6832996"/>
            </a:xfrm>
            <a:prstGeom prst="round2SameRect">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9" name="Rectangle: Top Corners Rounded 4">
              <a:extLst>
                <a:ext uri="{FF2B5EF4-FFF2-40B4-BE49-F238E27FC236}">
                  <a16:creationId xmlns:a16="http://schemas.microsoft.com/office/drawing/2014/main" id="{FB9F6910-0AE5-C72B-5AD9-B9796056EBE4}"/>
                </a:ext>
              </a:extLst>
            </p:cNvPr>
            <p:cNvSpPr txBox="1"/>
            <p:nvPr/>
          </p:nvSpPr>
          <p:spPr>
            <a:xfrm>
              <a:off x="2356173" y="115480"/>
              <a:ext cx="6764776" cy="1261058"/>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47650" tIns="123825" rIns="247650" bIns="123825" numCol="1" spcCol="1270" anchor="ctr" anchorCtr="0">
              <a:noAutofit/>
            </a:bodyPr>
            <a:lstStyle/>
            <a:p>
              <a:pPr marL="0" lvl="1" algn="l" defTabSz="1066800">
                <a:lnSpc>
                  <a:spcPct val="90000"/>
                </a:lnSpc>
                <a:spcBef>
                  <a:spcPct val="0"/>
                </a:spcBef>
                <a:spcAft>
                  <a:spcPct val="15000"/>
                </a:spcAft>
              </a:pPr>
              <a:r>
                <a:rPr lang="en-US" sz="2400" kern="1200" dirty="0"/>
                <a:t>Collection of </a:t>
              </a:r>
              <a:r>
                <a:rPr lang="en-US" sz="2400" dirty="0"/>
                <a:t>auxiliary data</a:t>
              </a:r>
              <a:r>
                <a:rPr lang="en-US" sz="2400" kern="1200" dirty="0"/>
                <a:t>, harmonized business across multiple sources, integrated together, and stored in a central location</a:t>
              </a:r>
            </a:p>
          </p:txBody>
        </p:sp>
      </p:grpSp>
      <p:sp>
        <p:nvSpPr>
          <p:cNvPr id="22" name="TextBox 21">
            <a:extLst>
              <a:ext uri="{FF2B5EF4-FFF2-40B4-BE49-F238E27FC236}">
                <a16:creationId xmlns:a16="http://schemas.microsoft.com/office/drawing/2014/main" id="{9D4A782D-E81B-B29C-F1BC-8F5225F03FBE}"/>
              </a:ext>
            </a:extLst>
          </p:cNvPr>
          <p:cNvSpPr txBox="1"/>
          <p:nvPr/>
        </p:nvSpPr>
        <p:spPr>
          <a:xfrm>
            <a:off x="4419715" y="1256112"/>
            <a:ext cx="1886805" cy="923330"/>
          </a:xfrm>
          <a:prstGeom prst="rect">
            <a:avLst/>
          </a:prstGeom>
          <a:noFill/>
        </p:spPr>
        <p:txBody>
          <a:bodyPr wrap="square" rtlCol="0">
            <a:spAutoFit/>
          </a:bodyPr>
          <a:lstStyle/>
          <a:p>
            <a:r>
              <a:rPr lang="en-US" dirty="0"/>
              <a:t>Collection of Data across multiple sources</a:t>
            </a:r>
          </a:p>
        </p:txBody>
      </p:sp>
      <p:sp>
        <p:nvSpPr>
          <p:cNvPr id="23" name="TextBox 22">
            <a:extLst>
              <a:ext uri="{FF2B5EF4-FFF2-40B4-BE49-F238E27FC236}">
                <a16:creationId xmlns:a16="http://schemas.microsoft.com/office/drawing/2014/main" id="{FDA7A587-D273-B3FF-6ECE-B538371FEA3A}"/>
              </a:ext>
            </a:extLst>
          </p:cNvPr>
          <p:cNvSpPr txBox="1"/>
          <p:nvPr/>
        </p:nvSpPr>
        <p:spPr>
          <a:xfrm>
            <a:off x="537655" y="4779306"/>
            <a:ext cx="1886805" cy="1200329"/>
          </a:xfrm>
          <a:prstGeom prst="rect">
            <a:avLst/>
          </a:prstGeom>
          <a:noFill/>
        </p:spPr>
        <p:txBody>
          <a:bodyPr wrap="square" rtlCol="0">
            <a:spAutoFit/>
          </a:bodyPr>
          <a:lstStyle/>
          <a:p>
            <a:r>
              <a:rPr lang="en-US" dirty="0"/>
              <a:t>Harmonized</a:t>
            </a:r>
          </a:p>
          <a:p>
            <a:r>
              <a:rPr lang="en-US" dirty="0"/>
              <a:t> and linked</a:t>
            </a:r>
          </a:p>
          <a:p>
            <a:r>
              <a:rPr lang="en-US" dirty="0"/>
              <a:t> to the BR</a:t>
            </a:r>
          </a:p>
          <a:p>
            <a:endParaRPr lang="en-US" dirty="0"/>
          </a:p>
        </p:txBody>
      </p:sp>
      <p:sp>
        <p:nvSpPr>
          <p:cNvPr id="24" name="TextBox 23">
            <a:extLst>
              <a:ext uri="{FF2B5EF4-FFF2-40B4-BE49-F238E27FC236}">
                <a16:creationId xmlns:a16="http://schemas.microsoft.com/office/drawing/2014/main" id="{544A3D1D-BC68-7CEF-C3E7-023845761D0D}"/>
              </a:ext>
            </a:extLst>
          </p:cNvPr>
          <p:cNvSpPr txBox="1"/>
          <p:nvPr/>
        </p:nvSpPr>
        <p:spPr>
          <a:xfrm>
            <a:off x="7545361" y="6081569"/>
            <a:ext cx="2879306" cy="369332"/>
          </a:xfrm>
          <a:prstGeom prst="rect">
            <a:avLst/>
          </a:prstGeom>
          <a:noFill/>
        </p:spPr>
        <p:txBody>
          <a:bodyPr wrap="square" rtlCol="0">
            <a:spAutoFit/>
          </a:bodyPr>
          <a:lstStyle/>
          <a:p>
            <a:r>
              <a:rPr lang="en-US" dirty="0"/>
              <a:t>Stored in a central location</a:t>
            </a:r>
          </a:p>
        </p:txBody>
      </p:sp>
      <p:sp>
        <p:nvSpPr>
          <p:cNvPr id="32" name="Title 31">
            <a:extLst>
              <a:ext uri="{FF2B5EF4-FFF2-40B4-BE49-F238E27FC236}">
                <a16:creationId xmlns:a16="http://schemas.microsoft.com/office/drawing/2014/main" id="{66E5B493-8CB7-DD59-9171-4FD2078FF5AE}"/>
              </a:ext>
            </a:extLst>
          </p:cNvPr>
          <p:cNvSpPr>
            <a:spLocks noGrp="1"/>
          </p:cNvSpPr>
          <p:nvPr>
            <p:ph type="title"/>
          </p:nvPr>
        </p:nvSpPr>
        <p:spPr>
          <a:xfrm>
            <a:off x="0" y="-15374"/>
            <a:ext cx="12191999" cy="1145688"/>
          </a:xfrm>
        </p:spPr>
        <p:txBody>
          <a:bodyPr/>
          <a:lstStyle/>
          <a:p>
            <a:pPr algn="ctr"/>
            <a:r>
              <a:rPr lang="en-US" dirty="0"/>
              <a:t>What is the Business Frame?</a:t>
            </a:r>
          </a:p>
        </p:txBody>
      </p:sp>
    </p:spTree>
    <p:extLst>
      <p:ext uri="{BB962C8B-B14F-4D97-AF65-F5344CB8AC3E}">
        <p14:creationId xmlns:p14="http://schemas.microsoft.com/office/powerpoint/2010/main" val="2097909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P spid="9" grpId="0" animBg="1"/>
      <p:bldP spid="27" grpId="0" animBg="1"/>
      <p:bldGraphic spid="2" grpId="0">
        <p:bldAsOne/>
      </p:bldGraphic>
      <p:bldP spid="22" grpId="0"/>
      <p:bldP spid="23" grpId="0"/>
      <p:bldP spid="2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75C7DA-201B-437B-9575-5C67234626CD}"/>
              </a:ext>
            </a:extLst>
          </p:cNvPr>
          <p:cNvSpPr>
            <a:spLocks noGrp="1"/>
          </p:cNvSpPr>
          <p:nvPr>
            <p:ph idx="1"/>
          </p:nvPr>
        </p:nvSpPr>
        <p:spPr>
          <a:xfrm>
            <a:off x="5068437" y="4269667"/>
            <a:ext cx="3530821" cy="3450613"/>
          </a:xfrm>
        </p:spPr>
        <p:txBody>
          <a:bodyPr anchor="ctr">
            <a:normAutofit/>
          </a:bodyPr>
          <a:lstStyle/>
          <a:p>
            <a:pPr marL="0" indent="0">
              <a:spcAft>
                <a:spcPts val="600"/>
              </a:spcAft>
              <a:buNone/>
            </a:pPr>
            <a:endParaRPr lang="en-US" sz="1500" dirty="0">
              <a:solidFill>
                <a:srgbClr val="174E90"/>
              </a:solidFill>
              <a:latin typeface="Calibri" panose="020F0502020204030204" pitchFamily="34" charset="0"/>
              <a:cs typeface="Calibri" panose="020F0502020204030204" pitchFamily="34" charset="0"/>
            </a:endParaRPr>
          </a:p>
          <a:p>
            <a:pPr>
              <a:spcAft>
                <a:spcPts val="600"/>
              </a:spcAft>
            </a:pPr>
            <a:endParaRPr lang="en-US" sz="1800" b="1" dirty="0">
              <a:latin typeface="Calibri" panose="020F0502020204030204" pitchFamily="34" charset="0"/>
              <a:ea typeface="Calibri" panose="020F0502020204030204" pitchFamily="34" charset="0"/>
              <a:cs typeface="Times New Roman" panose="02020603050405020304" pitchFamily="18" charset="0"/>
            </a:endParaRPr>
          </a:p>
          <a:p>
            <a:pPr>
              <a:spcAft>
                <a:spcPts val="600"/>
              </a:spcAft>
            </a:pPr>
            <a:endParaRPr lang="en-US" sz="1500" dirty="0">
              <a:latin typeface="Calibri" panose="020F0502020204030204" pitchFamily="34" charset="0"/>
              <a:cs typeface="Calibri" panose="020F0502020204030204" pitchFamily="34" charset="0"/>
            </a:endParaRPr>
          </a:p>
          <a:p>
            <a:endParaRPr lang="en-US" sz="1500" dirty="0"/>
          </a:p>
        </p:txBody>
      </p:sp>
      <p:graphicFrame>
        <p:nvGraphicFramePr>
          <p:cNvPr id="8" name="Diagram 7">
            <a:extLst>
              <a:ext uri="{FF2B5EF4-FFF2-40B4-BE49-F238E27FC236}">
                <a16:creationId xmlns:a16="http://schemas.microsoft.com/office/drawing/2014/main" id="{004324E0-9CCB-8F8F-8A99-8369E3B860A1}"/>
              </a:ext>
            </a:extLst>
          </p:cNvPr>
          <p:cNvGraphicFramePr/>
          <p:nvPr>
            <p:extLst>
              <p:ext uri="{D42A27DB-BD31-4B8C-83A1-F6EECF244321}">
                <p14:modId xmlns:p14="http://schemas.microsoft.com/office/powerpoint/2010/main" val="4216039342"/>
              </p:ext>
            </p:extLst>
          </p:nvPr>
        </p:nvGraphicFramePr>
        <p:xfrm>
          <a:off x="479089" y="1237696"/>
          <a:ext cx="10111908" cy="46157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a:extLst>
              <a:ext uri="{FF2B5EF4-FFF2-40B4-BE49-F238E27FC236}">
                <a16:creationId xmlns:a16="http://schemas.microsoft.com/office/drawing/2014/main" id="{3C42EAC0-EC33-4950-A97A-68BE06BA84D9}"/>
              </a:ext>
            </a:extLst>
          </p:cNvPr>
          <p:cNvSpPr>
            <a:spLocks noGrp="1"/>
          </p:cNvSpPr>
          <p:nvPr>
            <p:ph type="sldNum" sz="quarter" idx="12"/>
          </p:nvPr>
        </p:nvSpPr>
        <p:spPr>
          <a:xfrm>
            <a:off x="10341428" y="6356350"/>
            <a:ext cx="1012371" cy="365125"/>
          </a:xfrm>
        </p:spPr>
        <p:txBody>
          <a:bodyPr>
            <a:normAutofit/>
          </a:bodyPr>
          <a:lstStyle/>
          <a:p>
            <a:pPr>
              <a:spcAft>
                <a:spcPts val="600"/>
              </a:spcAft>
            </a:pPr>
            <a:fld id="{FC63ECC8-719A-498E-B101-491B6A35558E}" type="slidenum">
              <a:rPr lang="en-US">
                <a:solidFill>
                  <a:srgbClr val="FFFFFF"/>
                </a:solidFill>
              </a:rPr>
              <a:pPr>
                <a:spcAft>
                  <a:spcPts val="600"/>
                </a:spcAft>
              </a:pPr>
              <a:t>7</a:t>
            </a:fld>
            <a:endParaRPr lang="en-US">
              <a:solidFill>
                <a:srgbClr val="FFFFFF"/>
              </a:solidFill>
            </a:endParaRPr>
          </a:p>
        </p:txBody>
      </p:sp>
      <p:sp>
        <p:nvSpPr>
          <p:cNvPr id="11" name="Title 1">
            <a:extLst>
              <a:ext uri="{FF2B5EF4-FFF2-40B4-BE49-F238E27FC236}">
                <a16:creationId xmlns:a16="http://schemas.microsoft.com/office/drawing/2014/main" id="{BEA78286-EABC-FB79-278A-2A0A47A08522}"/>
              </a:ext>
            </a:extLst>
          </p:cNvPr>
          <p:cNvSpPr txBox="1">
            <a:spLocks/>
          </p:cNvSpPr>
          <p:nvPr/>
        </p:nvSpPr>
        <p:spPr>
          <a:xfrm>
            <a:off x="0" y="404982"/>
            <a:ext cx="12192000" cy="1325563"/>
          </a:xfrm>
          <a:prstGeom prst="rect">
            <a:avLst/>
          </a:prstGeom>
        </p:spPr>
        <p:txBody>
          <a:bodyPr vert="horz" lIns="91440" tIns="45720" rIns="91440" bIns="45720" rtlCol="0" anchor="ctr">
            <a:normAutofit fontScale="7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400" dirty="0"/>
              <a:t>Business</a:t>
            </a:r>
            <a:r>
              <a:rPr lang="en-US" sz="6400" b="1" dirty="0"/>
              <a:t> </a:t>
            </a:r>
            <a:r>
              <a:rPr lang="en-US" sz="6400" dirty="0"/>
              <a:t>Frame</a:t>
            </a:r>
          </a:p>
          <a:p>
            <a:pPr algn="ctr"/>
            <a:br>
              <a:rPr lang="en-US" dirty="0"/>
            </a:br>
            <a:endParaRPr lang="en-US" dirty="0">
              <a:solidFill>
                <a:srgbClr val="174E90"/>
              </a:solidFill>
            </a:endParaRPr>
          </a:p>
        </p:txBody>
      </p:sp>
    </p:spTree>
    <p:extLst>
      <p:ext uri="{BB962C8B-B14F-4D97-AF65-F5344CB8AC3E}">
        <p14:creationId xmlns:p14="http://schemas.microsoft.com/office/powerpoint/2010/main" val="12890112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29976757-0B83-F3C2-6A97-5ABD3B318318}"/>
              </a:ext>
            </a:extLst>
          </p:cNvPr>
          <p:cNvSpPr/>
          <p:nvPr/>
        </p:nvSpPr>
        <p:spPr>
          <a:xfrm>
            <a:off x="246242" y="1414112"/>
            <a:ext cx="5410198" cy="4165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77CD210-6846-7CC5-098E-16037B194383}"/>
              </a:ext>
            </a:extLst>
          </p:cNvPr>
          <p:cNvSpPr/>
          <p:nvPr/>
        </p:nvSpPr>
        <p:spPr>
          <a:xfrm>
            <a:off x="6178548" y="1418598"/>
            <a:ext cx="5346702" cy="4165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6">
            <a:extLst>
              <a:ext uri="{FF2B5EF4-FFF2-40B4-BE49-F238E27FC236}">
                <a16:creationId xmlns:a16="http://schemas.microsoft.com/office/drawing/2014/main" id="{53EDD7B4-A9C1-C456-98EA-7A68AD0E1988}"/>
              </a:ext>
            </a:extLst>
          </p:cNvPr>
          <p:cNvSpPr>
            <a:spLocks noGrp="1"/>
          </p:cNvSpPr>
          <p:nvPr>
            <p:ph type="title"/>
          </p:nvPr>
        </p:nvSpPr>
        <p:spPr>
          <a:xfrm>
            <a:off x="0" y="-1"/>
            <a:ext cx="12192001" cy="1432981"/>
          </a:xfrm>
        </p:spPr>
        <p:txBody>
          <a:bodyPr>
            <a:normAutofit/>
          </a:bodyPr>
          <a:lstStyle/>
          <a:p>
            <a:pPr algn="ctr"/>
            <a:r>
              <a:rPr lang="en-US" dirty="0"/>
              <a:t>The Business </a:t>
            </a:r>
            <a:r>
              <a:rPr lang="en-US" u="sng" dirty="0"/>
              <a:t>Frame</a:t>
            </a:r>
            <a:r>
              <a:rPr lang="en-US" dirty="0"/>
              <a:t> is </a:t>
            </a:r>
            <a:r>
              <a:rPr lang="en-US" b="1" dirty="0"/>
              <a:t>NOT</a:t>
            </a:r>
            <a:r>
              <a:rPr lang="en-US" dirty="0"/>
              <a:t> the Business </a:t>
            </a:r>
            <a:r>
              <a:rPr lang="en-US" u="sng" dirty="0"/>
              <a:t>Register</a:t>
            </a:r>
            <a:r>
              <a:rPr lang="en-US" dirty="0"/>
              <a:t>!</a:t>
            </a:r>
          </a:p>
        </p:txBody>
      </p:sp>
      <p:sp>
        <p:nvSpPr>
          <p:cNvPr id="10" name="Text Placeholder 9">
            <a:extLst>
              <a:ext uri="{FF2B5EF4-FFF2-40B4-BE49-F238E27FC236}">
                <a16:creationId xmlns:a16="http://schemas.microsoft.com/office/drawing/2014/main" id="{BD318B27-3744-970A-2F4B-1A83CC763C8C}"/>
              </a:ext>
            </a:extLst>
          </p:cNvPr>
          <p:cNvSpPr>
            <a:spLocks noGrp="1"/>
          </p:cNvSpPr>
          <p:nvPr>
            <p:ph type="body" idx="1"/>
          </p:nvPr>
        </p:nvSpPr>
        <p:spPr>
          <a:xfrm>
            <a:off x="7415212" y="6282950"/>
            <a:ext cx="5157787" cy="575050"/>
          </a:xfrm>
        </p:spPr>
        <p:txBody>
          <a:bodyPr/>
          <a:lstStyle/>
          <a:p>
            <a:r>
              <a:rPr lang="en-US" dirty="0">
                <a:solidFill>
                  <a:schemeClr val="bg1"/>
                </a:solidFill>
              </a:rPr>
              <a:t>Business Register</a:t>
            </a:r>
          </a:p>
        </p:txBody>
      </p:sp>
      <p:sp>
        <p:nvSpPr>
          <p:cNvPr id="3" name="Content Placeholder 2">
            <a:extLst>
              <a:ext uri="{FF2B5EF4-FFF2-40B4-BE49-F238E27FC236}">
                <a16:creationId xmlns:a16="http://schemas.microsoft.com/office/drawing/2014/main" id="{68DD87D7-7691-B072-9F91-754082906058}"/>
              </a:ext>
            </a:extLst>
          </p:cNvPr>
          <p:cNvSpPr>
            <a:spLocks noGrp="1"/>
          </p:cNvSpPr>
          <p:nvPr>
            <p:ph sz="half" idx="2"/>
          </p:nvPr>
        </p:nvSpPr>
        <p:spPr>
          <a:xfrm>
            <a:off x="6293639" y="2238720"/>
            <a:ext cx="5321300" cy="3325203"/>
          </a:xfrm>
        </p:spPr>
        <p:txBody>
          <a:bodyPr>
            <a:normAutofit/>
          </a:bodyPr>
          <a:lstStyle/>
          <a:p>
            <a:pPr marL="0" indent="0">
              <a:buNone/>
            </a:pPr>
            <a:r>
              <a:rPr lang="en-US" sz="2000" b="1" u="sng" dirty="0">
                <a:solidFill>
                  <a:schemeClr val="bg1"/>
                </a:solidFill>
              </a:rPr>
              <a:t>Master list of businesses </a:t>
            </a:r>
            <a:r>
              <a:rPr lang="en-US" sz="2000" dirty="0">
                <a:solidFill>
                  <a:schemeClr val="bg1"/>
                </a:solidFill>
              </a:rPr>
              <a:t>with associated core attributes </a:t>
            </a:r>
          </a:p>
          <a:p>
            <a:pPr marL="0" indent="0">
              <a:buNone/>
            </a:pPr>
            <a:endParaRPr lang="en-US" sz="2000" dirty="0">
              <a:solidFill>
                <a:schemeClr val="bg1"/>
              </a:solidFill>
            </a:endParaRPr>
          </a:p>
          <a:p>
            <a:pPr lvl="1"/>
            <a:r>
              <a:rPr lang="en-US" sz="2000" dirty="0">
                <a:solidFill>
                  <a:schemeClr val="bg1"/>
                </a:solidFill>
              </a:rPr>
              <a:t>Full Coverage of business population</a:t>
            </a:r>
          </a:p>
          <a:p>
            <a:pPr lvl="1"/>
            <a:r>
              <a:rPr lang="en-US" sz="2000" dirty="0">
                <a:solidFill>
                  <a:schemeClr val="bg1"/>
                </a:solidFill>
              </a:rPr>
              <a:t>Linkages between BR statistical units    (e.g. Establishments, Enterprises)</a:t>
            </a:r>
          </a:p>
          <a:p>
            <a:pPr lvl="1"/>
            <a:r>
              <a:rPr lang="en-US" sz="2000" dirty="0">
                <a:solidFill>
                  <a:schemeClr val="bg1"/>
                </a:solidFill>
              </a:rPr>
              <a:t>Updated from administrative data (IRS, SSA, BLS) and select census programs</a:t>
            </a:r>
          </a:p>
          <a:p>
            <a:pPr lvl="1"/>
            <a:r>
              <a:rPr lang="en-US" sz="2000" dirty="0">
                <a:solidFill>
                  <a:schemeClr val="bg1"/>
                </a:solidFill>
              </a:rPr>
              <a:t>Data are owned by Business Register Staff</a:t>
            </a:r>
          </a:p>
        </p:txBody>
      </p:sp>
      <p:sp>
        <p:nvSpPr>
          <p:cNvPr id="11" name="Text Placeholder 10">
            <a:extLst>
              <a:ext uri="{FF2B5EF4-FFF2-40B4-BE49-F238E27FC236}">
                <a16:creationId xmlns:a16="http://schemas.microsoft.com/office/drawing/2014/main" id="{BD4939A2-B3B5-5E60-4835-2CD5511E8A6B}"/>
              </a:ext>
            </a:extLst>
          </p:cNvPr>
          <p:cNvSpPr>
            <a:spLocks noGrp="1"/>
          </p:cNvSpPr>
          <p:nvPr>
            <p:ph type="body" sz="quarter" idx="3"/>
          </p:nvPr>
        </p:nvSpPr>
        <p:spPr>
          <a:xfrm>
            <a:off x="246242" y="1414112"/>
            <a:ext cx="5410198" cy="575049"/>
          </a:xfrm>
        </p:spPr>
        <p:txBody>
          <a:bodyPr/>
          <a:lstStyle/>
          <a:p>
            <a:pPr algn="ctr"/>
            <a:r>
              <a:rPr lang="en-US" dirty="0">
                <a:solidFill>
                  <a:schemeClr val="bg1"/>
                </a:solidFill>
              </a:rPr>
              <a:t>    Business FRAME</a:t>
            </a:r>
          </a:p>
        </p:txBody>
      </p:sp>
      <p:sp>
        <p:nvSpPr>
          <p:cNvPr id="12" name="Content Placeholder 11">
            <a:extLst>
              <a:ext uri="{FF2B5EF4-FFF2-40B4-BE49-F238E27FC236}">
                <a16:creationId xmlns:a16="http://schemas.microsoft.com/office/drawing/2014/main" id="{6D2E1526-3627-3DCF-4BCF-F2EE4664E283}"/>
              </a:ext>
            </a:extLst>
          </p:cNvPr>
          <p:cNvSpPr>
            <a:spLocks noGrp="1"/>
          </p:cNvSpPr>
          <p:nvPr>
            <p:ph sz="quarter" idx="4"/>
          </p:nvPr>
        </p:nvSpPr>
        <p:spPr>
          <a:xfrm>
            <a:off x="361335" y="2238720"/>
            <a:ext cx="5410196" cy="3684588"/>
          </a:xfrm>
        </p:spPr>
        <p:txBody>
          <a:bodyPr>
            <a:normAutofit/>
          </a:bodyPr>
          <a:lstStyle/>
          <a:p>
            <a:pPr marL="0" indent="0">
              <a:buNone/>
            </a:pPr>
            <a:r>
              <a:rPr lang="en-US" sz="2000" b="1" u="sng" dirty="0">
                <a:solidFill>
                  <a:schemeClr val="bg1"/>
                </a:solidFill>
              </a:rPr>
              <a:t>Collection of auxiliary data</a:t>
            </a:r>
            <a:r>
              <a:rPr lang="en-US" sz="2000" dirty="0">
                <a:solidFill>
                  <a:schemeClr val="bg1"/>
                </a:solidFill>
              </a:rPr>
              <a:t>, harmonized business data across multiple sources, integrated together, and stored in a central location</a:t>
            </a:r>
          </a:p>
          <a:p>
            <a:pPr marL="0" indent="0">
              <a:buNone/>
            </a:pPr>
            <a:endParaRPr lang="en-US" sz="2000" dirty="0">
              <a:solidFill>
                <a:schemeClr val="bg1"/>
              </a:solidFill>
            </a:endParaRPr>
          </a:p>
          <a:p>
            <a:pPr lvl="1"/>
            <a:r>
              <a:rPr lang="en-US" sz="2000" dirty="0">
                <a:solidFill>
                  <a:schemeClr val="bg1"/>
                </a:solidFill>
              </a:rPr>
              <a:t>In-depth data specific to a defined sub-population of Business Entities* </a:t>
            </a:r>
          </a:p>
          <a:p>
            <a:pPr lvl="1"/>
            <a:r>
              <a:rPr lang="en-US" sz="2000" dirty="0">
                <a:solidFill>
                  <a:schemeClr val="bg1"/>
                </a:solidFill>
              </a:rPr>
              <a:t>Linkages across data sources and time (LBD)</a:t>
            </a:r>
          </a:p>
          <a:p>
            <a:pPr lvl="1"/>
            <a:r>
              <a:rPr lang="en-US" sz="2000" dirty="0">
                <a:solidFill>
                  <a:schemeClr val="bg1"/>
                </a:solidFill>
              </a:rPr>
              <a:t>Data owned by designated data provider</a:t>
            </a:r>
          </a:p>
          <a:p>
            <a:pPr lvl="1"/>
            <a:r>
              <a:rPr lang="en-US" sz="2000" dirty="0">
                <a:solidFill>
                  <a:schemeClr val="bg1"/>
                </a:solidFill>
              </a:rPr>
              <a:t>All data sources welcome!</a:t>
            </a:r>
          </a:p>
          <a:p>
            <a:pPr lvl="1"/>
            <a:endParaRPr lang="en-US" dirty="0"/>
          </a:p>
          <a:p>
            <a:pPr lvl="1"/>
            <a:endParaRPr lang="en-US" dirty="0"/>
          </a:p>
          <a:p>
            <a:pPr lvl="1"/>
            <a:endParaRPr lang="en-US" dirty="0"/>
          </a:p>
          <a:p>
            <a:endParaRPr lang="en-US" dirty="0"/>
          </a:p>
        </p:txBody>
      </p:sp>
      <p:sp>
        <p:nvSpPr>
          <p:cNvPr id="5" name="Slide Number Placeholder 4">
            <a:extLst>
              <a:ext uri="{FF2B5EF4-FFF2-40B4-BE49-F238E27FC236}">
                <a16:creationId xmlns:a16="http://schemas.microsoft.com/office/drawing/2014/main" id="{5A3F6178-EEFA-1584-456B-E0D85484A8B2}"/>
              </a:ext>
            </a:extLst>
          </p:cNvPr>
          <p:cNvSpPr>
            <a:spLocks noGrp="1"/>
          </p:cNvSpPr>
          <p:nvPr>
            <p:ph type="sldNum" sz="quarter" idx="12"/>
          </p:nvPr>
        </p:nvSpPr>
        <p:spPr/>
        <p:txBody>
          <a:bodyPr/>
          <a:lstStyle/>
          <a:p>
            <a:fld id="{9C658748-2B26-4E3C-915E-57E09821524E}" type="slidenum">
              <a:rPr lang="en-US" smtClean="0"/>
              <a:t>8</a:t>
            </a:fld>
            <a:endParaRPr lang="en-US" dirty="0"/>
          </a:p>
        </p:txBody>
      </p:sp>
      <p:sp>
        <p:nvSpPr>
          <p:cNvPr id="13" name="TextBox 12">
            <a:extLst>
              <a:ext uri="{FF2B5EF4-FFF2-40B4-BE49-F238E27FC236}">
                <a16:creationId xmlns:a16="http://schemas.microsoft.com/office/drawing/2014/main" id="{BACDBEF3-C4AB-67EB-B3F1-E7D4C04F2657}"/>
              </a:ext>
            </a:extLst>
          </p:cNvPr>
          <p:cNvSpPr txBox="1"/>
          <p:nvPr/>
        </p:nvSpPr>
        <p:spPr>
          <a:xfrm>
            <a:off x="1888715" y="5955298"/>
            <a:ext cx="10160717" cy="646331"/>
          </a:xfrm>
          <a:prstGeom prst="rect">
            <a:avLst/>
          </a:prstGeom>
          <a:noFill/>
        </p:spPr>
        <p:txBody>
          <a:bodyPr wrap="square" rtlCol="0">
            <a:spAutoFit/>
          </a:bodyPr>
          <a:lstStyle/>
          <a:p>
            <a:r>
              <a:rPr lang="en-US" dirty="0"/>
              <a:t> *Examples of Business Entities are governments, publicly traded companies, records in a specific NAICS</a:t>
            </a:r>
          </a:p>
          <a:p>
            <a:endParaRPr lang="en-US" dirty="0"/>
          </a:p>
        </p:txBody>
      </p:sp>
      <p:sp>
        <p:nvSpPr>
          <p:cNvPr id="9" name="Text Placeholder 10">
            <a:extLst>
              <a:ext uri="{FF2B5EF4-FFF2-40B4-BE49-F238E27FC236}">
                <a16:creationId xmlns:a16="http://schemas.microsoft.com/office/drawing/2014/main" id="{1A3FD3E0-AA7A-4205-2BE2-A76D8D9A2D77}"/>
              </a:ext>
            </a:extLst>
          </p:cNvPr>
          <p:cNvSpPr txBox="1">
            <a:spLocks/>
          </p:cNvSpPr>
          <p:nvPr/>
        </p:nvSpPr>
        <p:spPr>
          <a:xfrm>
            <a:off x="6146800" y="1482039"/>
            <a:ext cx="5410198" cy="575049"/>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dirty="0">
                <a:solidFill>
                  <a:schemeClr val="bg1"/>
                </a:solidFill>
              </a:rPr>
              <a:t>    Business REGISTER</a:t>
            </a:r>
          </a:p>
        </p:txBody>
      </p:sp>
    </p:spTree>
    <p:extLst>
      <p:ext uri="{BB962C8B-B14F-4D97-AF65-F5344CB8AC3E}">
        <p14:creationId xmlns:p14="http://schemas.microsoft.com/office/powerpoint/2010/main" val="28342102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C5E52-386A-593C-74B3-CDC2F4F12512}"/>
              </a:ext>
            </a:extLst>
          </p:cNvPr>
          <p:cNvSpPr>
            <a:spLocks noGrp="1"/>
          </p:cNvSpPr>
          <p:nvPr>
            <p:ph type="title"/>
          </p:nvPr>
        </p:nvSpPr>
        <p:spPr>
          <a:xfrm>
            <a:off x="838200" y="136525"/>
            <a:ext cx="10515600" cy="1325563"/>
          </a:xfrm>
        </p:spPr>
        <p:txBody>
          <a:bodyPr/>
          <a:lstStyle/>
          <a:p>
            <a:r>
              <a:rPr lang="en-US" dirty="0"/>
              <a:t>Scope the Work – Phase 1: Prototype</a:t>
            </a:r>
          </a:p>
        </p:txBody>
      </p:sp>
      <p:sp>
        <p:nvSpPr>
          <p:cNvPr id="5" name="Slide Number Placeholder 4">
            <a:extLst>
              <a:ext uri="{FF2B5EF4-FFF2-40B4-BE49-F238E27FC236}">
                <a16:creationId xmlns:a16="http://schemas.microsoft.com/office/drawing/2014/main" id="{547458A3-A0E9-E770-E7D2-FEEAD513FB08}"/>
              </a:ext>
            </a:extLst>
          </p:cNvPr>
          <p:cNvSpPr>
            <a:spLocks noGrp="1"/>
          </p:cNvSpPr>
          <p:nvPr>
            <p:ph type="sldNum" sz="quarter" idx="12"/>
          </p:nvPr>
        </p:nvSpPr>
        <p:spPr/>
        <p:txBody>
          <a:bodyPr/>
          <a:lstStyle/>
          <a:p>
            <a:fld id="{9C658748-2B26-4E3C-915E-57E09821524E}" type="slidenum">
              <a:rPr lang="en-US" smtClean="0"/>
              <a:t>9</a:t>
            </a:fld>
            <a:endParaRPr lang="en-US"/>
          </a:p>
        </p:txBody>
      </p:sp>
      <p:sp>
        <p:nvSpPr>
          <p:cNvPr id="6" name="Text Placeholder 5">
            <a:extLst>
              <a:ext uri="{FF2B5EF4-FFF2-40B4-BE49-F238E27FC236}">
                <a16:creationId xmlns:a16="http://schemas.microsoft.com/office/drawing/2014/main" id="{D6B2F207-AF9E-CA1F-2A87-1C84A3501F42}"/>
              </a:ext>
            </a:extLst>
          </p:cNvPr>
          <p:cNvSpPr>
            <a:spLocks noGrp="1"/>
          </p:cNvSpPr>
          <p:nvPr>
            <p:ph idx="1"/>
          </p:nvPr>
        </p:nvSpPr>
        <p:spPr>
          <a:xfrm>
            <a:off x="838200" y="1427419"/>
            <a:ext cx="10515600" cy="4351338"/>
          </a:xfrm>
          <a:ln w="38100">
            <a:noFill/>
          </a:ln>
        </p:spPr>
        <p:style>
          <a:lnRef idx="2">
            <a:schemeClr val="accent5"/>
          </a:lnRef>
          <a:fillRef idx="1">
            <a:schemeClr val="lt1"/>
          </a:fillRef>
          <a:effectRef idx="0">
            <a:schemeClr val="accent5"/>
          </a:effectRef>
          <a:fontRef idx="minor">
            <a:schemeClr val="dk1"/>
          </a:fontRef>
        </p:style>
        <p:txBody>
          <a:bodyPr anchor="ctr">
            <a:normAutofit/>
          </a:bodyPr>
          <a:lstStyle/>
          <a:p>
            <a:pPr marL="0" indent="0">
              <a:buNone/>
            </a:pPr>
            <a:r>
              <a:rPr lang="en-US" sz="2800" b="1" dirty="0">
                <a:solidFill>
                  <a:schemeClr val="tx1"/>
                </a:solidFill>
              </a:rPr>
              <a:t>Goal: </a:t>
            </a:r>
            <a:r>
              <a:rPr lang="en-US" sz="2800" dirty="0">
                <a:solidFill>
                  <a:schemeClr val="tx1"/>
                </a:solidFill>
              </a:rPr>
              <a:t>Leverage existing data more effectively</a:t>
            </a:r>
          </a:p>
          <a:p>
            <a:endParaRPr lang="en-US" sz="2800" dirty="0">
              <a:solidFill>
                <a:schemeClr val="tx1"/>
              </a:solidFill>
            </a:endParaRPr>
          </a:p>
          <a:p>
            <a:pPr marL="0" indent="0">
              <a:buNone/>
            </a:pPr>
            <a:r>
              <a:rPr lang="en-US" sz="2800" b="1" dirty="0">
                <a:solidFill>
                  <a:schemeClr val="tx1"/>
                </a:solidFill>
              </a:rPr>
              <a:t>Objective: </a:t>
            </a:r>
            <a:r>
              <a:rPr lang="en-US" sz="2800" dirty="0">
                <a:solidFill>
                  <a:schemeClr val="tx1"/>
                </a:solidFill>
              </a:rPr>
              <a:t>Demonstrate </a:t>
            </a:r>
            <a:r>
              <a:rPr lang="en-US" sz="2800" u="sng" dirty="0">
                <a:solidFill>
                  <a:schemeClr val="tx1"/>
                </a:solidFill>
              </a:rPr>
              <a:t>link-ability</a:t>
            </a:r>
            <a:r>
              <a:rPr lang="en-US" sz="2800" dirty="0">
                <a:solidFill>
                  <a:schemeClr val="tx1"/>
                </a:solidFill>
              </a:rPr>
              <a:t> and </a:t>
            </a:r>
            <a:r>
              <a:rPr lang="en-US" sz="2800" u="sng" dirty="0">
                <a:solidFill>
                  <a:schemeClr val="tx1"/>
                </a:solidFill>
              </a:rPr>
              <a:t>utility</a:t>
            </a:r>
            <a:r>
              <a:rPr lang="en-US" sz="2800" dirty="0">
                <a:solidFill>
                  <a:schemeClr val="tx1"/>
                </a:solidFill>
              </a:rPr>
              <a:t>  </a:t>
            </a:r>
          </a:p>
          <a:p>
            <a:pPr marL="0" indent="0">
              <a:buNone/>
            </a:pPr>
            <a:r>
              <a:rPr lang="en-US" i="1" dirty="0">
                <a:effectLst/>
                <a:latin typeface="Calibri" panose="020F0502020204030204" pitchFamily="34" charset="0"/>
                <a:ea typeface="Calibri" panose="020F0502020204030204" pitchFamily="34" charset="0"/>
                <a:cs typeface="Times New Roman" panose="02020603050405020304" pitchFamily="18" charset="0"/>
              </a:rPr>
              <a:t>Can we link data to the Business Register in a reliable and useful way?</a:t>
            </a:r>
          </a:p>
          <a:p>
            <a:endParaRPr lang="en-US" i="1"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2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Acceptance Criteria</a:t>
            </a:r>
            <a:r>
              <a:rPr lang="en-US" b="1"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We have database, with all data loaded and connected in a meaningful way.</a:t>
            </a:r>
          </a:p>
          <a:p>
            <a:pPr algn="ctr"/>
            <a:endParaRPr lang="en-US" i="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87341178"/>
      </p:ext>
    </p:extLst>
  </p:cSld>
  <p:clrMapOvr>
    <a:masterClrMapping/>
  </p:clrMapOvr>
</p:sld>
</file>

<file path=ppt/theme/theme1.xml><?xml version="1.0" encoding="utf-8"?>
<a:theme xmlns:a="http://schemas.openxmlformats.org/drawingml/2006/main" name="external census 3">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xternal census 3" id="{8ED0D31E-3689-4E95-8F5A-F45AE8A9853F}" vid="{AEB7501E-DA16-4659-A349-9D1A17BEACD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external census 3</Template>
  <TotalTime>9534</TotalTime>
  <Words>2170</Words>
  <Application>Microsoft Office PowerPoint</Application>
  <PresentationFormat>Widescreen</PresentationFormat>
  <Paragraphs>472</Paragraphs>
  <Slides>20</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Times New Roman</vt:lpstr>
      <vt:lpstr>external census 3</vt:lpstr>
      <vt:lpstr> Linking data to the Business Register</vt:lpstr>
      <vt:lpstr>Transformation at the Census Bureau</vt:lpstr>
      <vt:lpstr>Transformation at the Census Bureau</vt:lpstr>
      <vt:lpstr>Transformation at the Census Bureau</vt:lpstr>
      <vt:lpstr> Creating an Infrastructure to Modernize the Census Bureau’s Statistical Foundation</vt:lpstr>
      <vt:lpstr>What is the Business Frame?</vt:lpstr>
      <vt:lpstr>PowerPoint Presentation</vt:lpstr>
      <vt:lpstr>The Business Frame is NOT the Business Register!</vt:lpstr>
      <vt:lpstr>Scope the Work – Phase 1: Prototype</vt:lpstr>
      <vt:lpstr>How are we going to do this?</vt:lpstr>
      <vt:lpstr>Select the Data Sources</vt:lpstr>
      <vt:lpstr>Develop Methodology</vt:lpstr>
      <vt:lpstr>Apply Methodology</vt:lpstr>
      <vt:lpstr>Design the Data Architecture</vt:lpstr>
      <vt:lpstr>Design the Data Architecture</vt:lpstr>
      <vt:lpstr>Design the Data Architecture</vt:lpstr>
      <vt:lpstr>Business Frame Conceptual Data Architecture </vt:lpstr>
      <vt:lpstr>Construct the Database</vt:lpstr>
      <vt:lpstr>Assessing the Challenges</vt:lpstr>
      <vt:lpstr>Questions</vt:lpstr>
    </vt:vector>
  </TitlesOfParts>
  <Company>U.S. Census Bureau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Frame</dc:title>
  <dc:creator>Jessica Pearson (CENSUS/ESMD FED)</dc:creator>
  <cp:lastModifiedBy>Jessica L Wellwood (CENSUS/ESMD FED)</cp:lastModifiedBy>
  <cp:revision>181</cp:revision>
  <dcterms:created xsi:type="dcterms:W3CDTF">2022-06-17T13:57:29Z</dcterms:created>
  <dcterms:modified xsi:type="dcterms:W3CDTF">2023-09-14T12:41:46Z</dcterms:modified>
</cp:coreProperties>
</file>