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28"/>
  </p:notesMasterIdLst>
  <p:sldIdLst>
    <p:sldId id="1343" r:id="rId5"/>
    <p:sldId id="1344" r:id="rId6"/>
    <p:sldId id="1345" r:id="rId7"/>
    <p:sldId id="978" r:id="rId8"/>
    <p:sldId id="1346" r:id="rId9"/>
    <p:sldId id="979" r:id="rId10"/>
    <p:sldId id="1347" r:id="rId11"/>
    <p:sldId id="981" r:id="rId12"/>
    <p:sldId id="982" r:id="rId13"/>
    <p:sldId id="1348" r:id="rId14"/>
    <p:sldId id="980" r:id="rId15"/>
    <p:sldId id="963" r:id="rId16"/>
    <p:sldId id="985" r:id="rId17"/>
    <p:sldId id="1042" r:id="rId18"/>
    <p:sldId id="971" r:id="rId19"/>
    <p:sldId id="972" r:id="rId20"/>
    <p:sldId id="986" r:id="rId21"/>
    <p:sldId id="973" r:id="rId22"/>
    <p:sldId id="974" r:id="rId23"/>
    <p:sldId id="967" r:id="rId24"/>
    <p:sldId id="1349" r:id="rId25"/>
    <p:sldId id="1043" r:id="rId26"/>
    <p:sldId id="983"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1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SCAREÑO DIAZ LAURA PATRICIA" initials="TDLP" lastIdx="1" clrIdx="0">
    <p:extLst>
      <p:ext uri="{19B8F6BF-5375-455C-9EA6-DF929625EA0E}">
        <p15:presenceInfo xmlns:p15="http://schemas.microsoft.com/office/powerpoint/2012/main" userId="S::laura.tiscareno@inegi.org.mx::87684098-139c-461f-b580-c93a013b6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A6A"/>
    <a:srgbClr val="1D79C3"/>
    <a:srgbClr val="D9D9D9"/>
    <a:srgbClr val="0C529E"/>
    <a:srgbClr val="1276C5"/>
    <a:srgbClr val="1BA3E2"/>
    <a:srgbClr val="138BE7"/>
    <a:srgbClr val="1277C6"/>
    <a:srgbClr val="28A4DF"/>
    <a:srgbClr val="236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249" autoAdjust="0"/>
  </p:normalViewPr>
  <p:slideViewPr>
    <p:cSldViewPr snapToGrid="0" snapToObjects="1">
      <p:cViewPr varScale="1">
        <p:scale>
          <a:sx n="72" d="100"/>
          <a:sy n="72" d="100"/>
        </p:scale>
        <p:origin x="1002" y="66"/>
      </p:cViewPr>
      <p:guideLst>
        <p:guide orient="horz" pos="2568"/>
        <p:guide pos="15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ramon.bravo\Mis%20documentos\DDPARN_2022\Group%20of%20Experts%20on%20SBR\Weisbaden%20Group\28th%20Wiesbaden_2023\SBR%20Maturity%20Model_RENEM\Participaciones%20RENEM_GPN_2107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ramon.bravo\Mis%20documentos\DDPARN_2022\Group%20of%20Experts%20on%20SBR\Weisbaden%20Group\28th%20Wiesbaden_2023\SBR%20Maturity%20Model_RENEM\Participaciones%20RENEM_GPN_2107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sz="1600" b="1" dirty="0" err="1"/>
              <a:t>Number</a:t>
            </a:r>
            <a:r>
              <a:rPr lang="es-MX" sz="1600" b="1" dirty="0"/>
              <a:t> </a:t>
            </a:r>
            <a:r>
              <a:rPr lang="es-MX" sz="1600" b="1" dirty="0" err="1"/>
              <a:t>of</a:t>
            </a:r>
            <a:r>
              <a:rPr lang="es-MX" sz="1600" b="1" dirty="0"/>
              <a:t> business</a:t>
            </a:r>
            <a:r>
              <a:rPr lang="es-MX" sz="1600" b="1" baseline="30000" dirty="0"/>
              <a:t>1/</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pieChart>
        <c:varyColors val="1"/>
        <c:ser>
          <c:idx val="0"/>
          <c:order val="0"/>
          <c:tx>
            <c:strRef>
              <c:f>RENEM_Oct2022!$C$26</c:f>
              <c:strCache>
                <c:ptCount val="1"/>
                <c:pt idx="0">
                  <c:v>Number of business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8B-463F-BA68-4E7CCB8A1261}"/>
              </c:ext>
            </c:extLst>
          </c:dPt>
          <c:dPt>
            <c:idx val="1"/>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3-668B-463F-BA68-4E7CCB8A1261}"/>
              </c:ext>
            </c:extLst>
          </c:dPt>
          <c:dLbls>
            <c:dLbl>
              <c:idx val="0"/>
              <c:tx>
                <c:rich>
                  <a:bodyPr/>
                  <a:lstStyle/>
                  <a:p>
                    <a:fld id="{25B82463-C9DE-4876-B78C-BB40A7FE3A36}" type="VALUE">
                      <a:rPr lang="en-US"/>
                      <a:pPr/>
                      <a:t>[VALOR]</a:t>
                    </a:fld>
                    <a:endParaRPr lang="en-US"/>
                  </a:p>
                  <a:p>
                    <a:r>
                      <a:rPr lang="en-US" baseline="0"/>
                      <a:t> </a:t>
                    </a:r>
                    <a:fld id="{FF47CBD6-EF9C-49D9-AA86-F95296A77334}"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8B-463F-BA68-4E7CCB8A1261}"/>
                </c:ext>
              </c:extLst>
            </c:dLbl>
            <c:dLbl>
              <c:idx val="1"/>
              <c:layout>
                <c:manualLayout>
                  <c:x val="-0.17082786526684166"/>
                  <c:y val="-0.11570137066200058"/>
                </c:manualLayout>
              </c:layout>
              <c:tx>
                <c:rich>
                  <a:bodyPr/>
                  <a:lstStyle/>
                  <a:p>
                    <a:fld id="{97659A66-961F-4CC7-A7CD-FE22F3E00FE7}" type="VALUE">
                      <a:rPr lang="en-US"/>
                      <a:pPr/>
                      <a:t>[VALOR]</a:t>
                    </a:fld>
                    <a:endParaRPr lang="en-US"/>
                  </a:p>
                  <a:p>
                    <a:r>
                      <a:rPr lang="en-US" baseline="0"/>
                      <a:t> </a:t>
                    </a:r>
                    <a:fld id="{7A94BAB8-FA90-4729-8C19-585C0F787A49}"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8B-463F-BA68-4E7CCB8A1261}"/>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RENEM_Oct2022!$B$28:$B$29</c:f>
              <c:strCache>
                <c:ptCount val="2"/>
                <c:pt idx="0">
                  <c:v>Business Priority Group</c:v>
                </c:pt>
                <c:pt idx="1">
                  <c:v>Rest of businesses</c:v>
                </c:pt>
              </c:strCache>
              <c:extLst/>
            </c:strRef>
          </c:cat>
          <c:val>
            <c:numRef>
              <c:f>RENEM_Oct2022!$C$28:$C$29</c:f>
              <c:numCache>
                <c:formatCode>_-* #,##0_-;\-* #,##0_-;_-* "-"??_-;_-@_-</c:formatCode>
                <c:ptCount val="2"/>
                <c:pt idx="0">
                  <c:v>253654</c:v>
                </c:pt>
                <c:pt idx="1">
                  <c:v>5245277</c:v>
                </c:pt>
              </c:numCache>
              <c:extLst/>
            </c:numRef>
          </c:val>
          <c:extLst>
            <c:ext xmlns:c16="http://schemas.microsoft.com/office/drawing/2014/chart" uri="{C3380CC4-5D6E-409C-BE32-E72D297353CC}">
              <c16:uniqueId val="{00000004-668B-463F-BA68-4E7CCB8A1261}"/>
            </c:ext>
          </c:extLst>
        </c:ser>
        <c:ser>
          <c:idx val="1"/>
          <c:order val="1"/>
          <c:tx>
            <c:strRef>
              <c:f>RENEM_Oct2022!$D$26</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668B-463F-BA68-4E7CCB8A1261}"/>
              </c:ext>
            </c:extLst>
          </c:dPt>
          <c:dPt>
            <c:idx val="1"/>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8-668B-463F-BA68-4E7CCB8A126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RENEM_Oct2022!$B$28:$B$29</c:f>
              <c:strCache>
                <c:ptCount val="2"/>
                <c:pt idx="0">
                  <c:v>Business Priority Group</c:v>
                </c:pt>
                <c:pt idx="1">
                  <c:v>Rest of businesses</c:v>
                </c:pt>
              </c:strCache>
              <c:extLst/>
            </c:strRef>
          </c:cat>
          <c:val>
            <c:numRef>
              <c:f>RENEM_Oct2022!$D$28:$D$29</c:f>
              <c:numCache>
                <c:formatCode>0.00%</c:formatCode>
                <c:ptCount val="2"/>
                <c:pt idx="0">
                  <c:v>4.612787467236814E-2</c:v>
                </c:pt>
                <c:pt idx="1">
                  <c:v>0.95387212532763188</c:v>
                </c:pt>
              </c:numCache>
              <c:extLst/>
            </c:numRef>
          </c:val>
          <c:extLst>
            <c:ext xmlns:c16="http://schemas.microsoft.com/office/drawing/2014/chart" uri="{C3380CC4-5D6E-409C-BE32-E72D297353CC}">
              <c16:uniqueId val="{00000009-668B-463F-BA68-4E7CCB8A126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pieChart>
        <c:varyColors val="1"/>
        <c:ser>
          <c:idx val="0"/>
          <c:order val="0"/>
          <c:tx>
            <c:strRef>
              <c:f>RENEM_Oct2022!$C$18</c:f>
              <c:strCache>
                <c:ptCount val="1"/>
                <c:pt idx="0">
                  <c:v>Total revenue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70-4100-87BB-71F2977F3CB6}"/>
              </c:ext>
            </c:extLst>
          </c:dPt>
          <c:dPt>
            <c:idx val="1"/>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3-2B70-4100-87BB-71F2977F3CB6}"/>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RENEM_Oct2022!$B$20:$B$21</c:f>
              <c:strCache>
                <c:ptCount val="2"/>
                <c:pt idx="0">
                  <c:v>Business Priority Group</c:v>
                </c:pt>
                <c:pt idx="1">
                  <c:v>Rest of businesses</c:v>
                </c:pt>
              </c:strCache>
              <c:extLst/>
            </c:strRef>
          </c:cat>
          <c:val>
            <c:numRef>
              <c:f>RENEM_Oct2022!$C$20:$C$21</c:f>
              <c:numCache>
                <c:formatCode>_-* #,##0_-;\-* #,##0_-;_-* "-"??_-;_-@_-</c:formatCode>
                <c:ptCount val="2"/>
                <c:pt idx="0">
                  <c:v>29493359651</c:v>
                </c:pt>
                <c:pt idx="1">
                  <c:v>3838456821</c:v>
                </c:pt>
              </c:numCache>
              <c:extLst/>
            </c:numRef>
          </c:val>
          <c:extLst>
            <c:ext xmlns:c16="http://schemas.microsoft.com/office/drawing/2014/chart" uri="{C3380CC4-5D6E-409C-BE32-E72D297353CC}">
              <c16:uniqueId val="{00000004-2B70-4100-87BB-71F2977F3CB6}"/>
            </c:ext>
          </c:extLst>
        </c:ser>
        <c:ser>
          <c:idx val="1"/>
          <c:order val="1"/>
          <c:tx>
            <c:strRef>
              <c:f>RENEM_Oct2022!$D$18</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2B70-4100-87BB-71F2977F3CB6}"/>
              </c:ext>
            </c:extLst>
          </c:dPt>
          <c:dPt>
            <c:idx val="1"/>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8-2B70-4100-87BB-71F2977F3CB6}"/>
              </c:ext>
            </c:extLst>
          </c:dPt>
          <c:cat>
            <c:strRef>
              <c:f>RENEM_Oct2022!$B$20:$B$21</c:f>
              <c:strCache>
                <c:ptCount val="2"/>
                <c:pt idx="0">
                  <c:v>Business Priority Group</c:v>
                </c:pt>
                <c:pt idx="1">
                  <c:v>Rest of businesses</c:v>
                </c:pt>
              </c:strCache>
              <c:extLst/>
            </c:strRef>
          </c:cat>
          <c:val>
            <c:numRef>
              <c:f>RENEM_Oct2022!$D$20:$D$21</c:f>
              <c:numCache>
                <c:formatCode>0.00%</c:formatCode>
                <c:ptCount val="2"/>
                <c:pt idx="0">
                  <c:v>0.88484105496547272</c:v>
                </c:pt>
                <c:pt idx="1">
                  <c:v>0.11515894503452731</c:v>
                </c:pt>
              </c:numCache>
              <c:extLst/>
            </c:numRef>
          </c:val>
          <c:extLst>
            <c:ext xmlns:c16="http://schemas.microsoft.com/office/drawing/2014/chart" uri="{C3380CC4-5D6E-409C-BE32-E72D297353CC}">
              <c16:uniqueId val="{00000009-2B70-4100-87BB-71F2977F3CB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0DFD5-7B6F-4E89-9137-6380D335247E}"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BA9BB8C0-5B10-4D7F-AFC2-23A865869179}">
      <dgm:prSet custT="1"/>
      <dgm:spPr/>
      <dgm:t>
        <a:bodyPr/>
        <a:lstStyle/>
        <a:p>
          <a:r>
            <a:rPr lang="en-US" sz="2000" b="1" dirty="0">
              <a:latin typeface="Arial" panose="020B0604020202020204" pitchFamily="34" charset="0"/>
              <a:cs typeface="Arial" panose="020B0604020202020204" pitchFamily="34" charset="0"/>
            </a:rPr>
            <a:t>Background</a:t>
          </a:r>
        </a:p>
      </dgm:t>
    </dgm:pt>
    <dgm:pt modelId="{C10787FC-FF54-4DC7-901D-DD5DD96E541E}" type="parTrans" cxnId="{3113931D-4B00-4084-9639-00F092AF2E88}">
      <dgm:prSet/>
      <dgm:spPr/>
      <dgm:t>
        <a:bodyPr/>
        <a:lstStyle/>
        <a:p>
          <a:endParaRPr lang="en-US"/>
        </a:p>
      </dgm:t>
    </dgm:pt>
    <dgm:pt modelId="{B5BF1C59-FEFB-4839-B7A3-E8D1FD1F8792}" type="sibTrans" cxnId="{3113931D-4B00-4084-9639-00F092AF2E88}">
      <dgm:prSet/>
      <dgm:spPr/>
      <dgm:t>
        <a:bodyPr/>
        <a:lstStyle/>
        <a:p>
          <a:endParaRPr lang="en-US"/>
        </a:p>
      </dgm:t>
    </dgm:pt>
    <dgm:pt modelId="{2063D172-6C6B-400B-B9BF-2BB0BC1786FB}">
      <dgm:prSet custT="1"/>
      <dgm:spPr/>
      <dgm:t>
        <a:bodyPr/>
        <a:lstStyle/>
        <a:p>
          <a:r>
            <a:rPr lang="en-US" sz="2000" b="1" dirty="0">
              <a:latin typeface="Arial" panose="020B0604020202020204" pitchFamily="34" charset="0"/>
              <a:cs typeface="Arial" panose="020B0604020202020204" pitchFamily="34" charset="0"/>
            </a:rPr>
            <a:t>Objective</a:t>
          </a:r>
        </a:p>
      </dgm:t>
    </dgm:pt>
    <dgm:pt modelId="{1D5F4338-AED7-46EC-ACD3-CCE5536CBA32}" type="parTrans" cxnId="{CEA5243E-AB42-47F5-B5C7-66F8C0A7B4B4}">
      <dgm:prSet/>
      <dgm:spPr/>
      <dgm:t>
        <a:bodyPr/>
        <a:lstStyle/>
        <a:p>
          <a:endParaRPr lang="en-US"/>
        </a:p>
      </dgm:t>
    </dgm:pt>
    <dgm:pt modelId="{094B7C5E-29BD-4769-AE02-259351154670}" type="sibTrans" cxnId="{CEA5243E-AB42-47F5-B5C7-66F8C0A7B4B4}">
      <dgm:prSet/>
      <dgm:spPr/>
      <dgm:t>
        <a:bodyPr/>
        <a:lstStyle/>
        <a:p>
          <a:endParaRPr lang="en-US"/>
        </a:p>
      </dgm:t>
    </dgm:pt>
    <dgm:pt modelId="{95553624-A89C-4126-BAF0-658486082DB6}">
      <dgm:prSet custT="1"/>
      <dgm:spPr/>
      <dgm:t>
        <a:bodyPr/>
        <a:lstStyle/>
        <a:p>
          <a:r>
            <a:rPr lang="en-US" sz="2000" b="1" dirty="0">
              <a:latin typeface="Arial" panose="020B0604020202020204" pitchFamily="34" charset="0"/>
              <a:cs typeface="Arial" panose="020B0604020202020204" pitchFamily="34" charset="0"/>
            </a:rPr>
            <a:t>Composition of the Statistical Business Register of Mexico</a:t>
          </a:r>
        </a:p>
      </dgm:t>
    </dgm:pt>
    <dgm:pt modelId="{88828EB8-4A5F-4549-8A4C-0F96397D9175}" type="parTrans" cxnId="{1F098B0E-7EA8-4869-8B87-D6F3B9903D5F}">
      <dgm:prSet/>
      <dgm:spPr/>
      <dgm:t>
        <a:bodyPr/>
        <a:lstStyle/>
        <a:p>
          <a:endParaRPr lang="en-US"/>
        </a:p>
      </dgm:t>
    </dgm:pt>
    <dgm:pt modelId="{217949FA-87F1-4F18-9B0C-4C14ED329A21}" type="sibTrans" cxnId="{1F098B0E-7EA8-4869-8B87-D6F3B9903D5F}">
      <dgm:prSet/>
      <dgm:spPr/>
      <dgm:t>
        <a:bodyPr/>
        <a:lstStyle/>
        <a:p>
          <a:endParaRPr lang="en-US"/>
        </a:p>
      </dgm:t>
    </dgm:pt>
    <dgm:pt modelId="{E8BC3085-2D6D-4C34-8D36-0BBADB44E3D4}">
      <dgm:prSet custT="1"/>
      <dgm:spPr/>
      <dgm:t>
        <a:bodyPr/>
        <a:lstStyle/>
        <a:p>
          <a:r>
            <a:rPr lang="en-US" sz="2000" b="1" dirty="0">
              <a:latin typeface="Arial" panose="020B0604020202020204" pitchFamily="34" charset="0"/>
              <a:cs typeface="Arial" panose="020B0604020202020204" pitchFamily="34" charset="0"/>
            </a:rPr>
            <a:t>Evaluation and main characteristics of the SBR of Mexico</a:t>
          </a:r>
        </a:p>
      </dgm:t>
    </dgm:pt>
    <dgm:pt modelId="{E6D8C5C8-D576-4550-B326-1B2FDF4D75EA}" type="parTrans" cxnId="{BBA445B6-F40C-4D6C-970E-DE40FFA904FB}">
      <dgm:prSet/>
      <dgm:spPr/>
      <dgm:t>
        <a:bodyPr/>
        <a:lstStyle/>
        <a:p>
          <a:endParaRPr lang="en-US"/>
        </a:p>
      </dgm:t>
    </dgm:pt>
    <dgm:pt modelId="{7DEE0F29-86B8-4909-AC78-17FA94CB6ECD}" type="sibTrans" cxnId="{BBA445B6-F40C-4D6C-970E-DE40FFA904FB}">
      <dgm:prSet/>
      <dgm:spPr/>
      <dgm:t>
        <a:bodyPr/>
        <a:lstStyle/>
        <a:p>
          <a:endParaRPr lang="en-US"/>
        </a:p>
      </dgm:t>
    </dgm:pt>
    <dgm:pt modelId="{64F90AB8-75EB-47B3-9780-B51329F600B0}">
      <dgm:prSet custT="1"/>
      <dgm:spPr/>
      <dgm:t>
        <a:bodyPr/>
        <a:lstStyle/>
        <a:p>
          <a:r>
            <a:rPr lang="en-US" sz="2000" b="1" dirty="0">
              <a:latin typeface="Arial" panose="020B0604020202020204" pitchFamily="34" charset="0"/>
              <a:cs typeface="Arial" panose="020B0604020202020204" pitchFamily="34" charset="0"/>
            </a:rPr>
            <a:t>Challenges and next steps</a:t>
          </a:r>
          <a:endParaRPr lang="es-MX" sz="2000" b="1" dirty="0"/>
        </a:p>
      </dgm:t>
    </dgm:pt>
    <dgm:pt modelId="{8D5B065E-359A-4366-AEBC-0F90C5F6F2F8}" type="parTrans" cxnId="{EECBB2B4-6AD9-4D51-B0D4-8A0268C5E276}">
      <dgm:prSet/>
      <dgm:spPr/>
      <dgm:t>
        <a:bodyPr/>
        <a:lstStyle/>
        <a:p>
          <a:endParaRPr lang="es-MX"/>
        </a:p>
      </dgm:t>
    </dgm:pt>
    <dgm:pt modelId="{D36A2772-2E77-4769-826C-3BB4A5D9D51E}" type="sibTrans" cxnId="{EECBB2B4-6AD9-4D51-B0D4-8A0268C5E276}">
      <dgm:prSet/>
      <dgm:spPr/>
      <dgm:t>
        <a:bodyPr/>
        <a:lstStyle/>
        <a:p>
          <a:endParaRPr lang="es-MX"/>
        </a:p>
      </dgm:t>
    </dgm:pt>
    <dgm:pt modelId="{29246CDB-617F-4271-A861-A9CC7E831650}" type="pres">
      <dgm:prSet presAssocID="{4910DFD5-7B6F-4E89-9137-6380D335247E}" presName="outerComposite" presStyleCnt="0">
        <dgm:presLayoutVars>
          <dgm:chMax val="5"/>
          <dgm:dir/>
          <dgm:resizeHandles val="exact"/>
        </dgm:presLayoutVars>
      </dgm:prSet>
      <dgm:spPr/>
    </dgm:pt>
    <dgm:pt modelId="{745B2B83-2A98-413B-8D2A-1E7C97A8F424}" type="pres">
      <dgm:prSet presAssocID="{4910DFD5-7B6F-4E89-9137-6380D335247E}" presName="dummyMaxCanvas" presStyleCnt="0">
        <dgm:presLayoutVars/>
      </dgm:prSet>
      <dgm:spPr/>
    </dgm:pt>
    <dgm:pt modelId="{872B75B5-851E-4DD8-AEBA-417F200D17CD}" type="pres">
      <dgm:prSet presAssocID="{4910DFD5-7B6F-4E89-9137-6380D335247E}" presName="FiveNodes_1" presStyleLbl="node1" presStyleIdx="0" presStyleCnt="5">
        <dgm:presLayoutVars>
          <dgm:bulletEnabled val="1"/>
        </dgm:presLayoutVars>
      </dgm:prSet>
      <dgm:spPr/>
    </dgm:pt>
    <dgm:pt modelId="{FF0E4D6C-55C0-4287-A178-8B01F557F4A6}" type="pres">
      <dgm:prSet presAssocID="{4910DFD5-7B6F-4E89-9137-6380D335247E}" presName="FiveNodes_2" presStyleLbl="node1" presStyleIdx="1" presStyleCnt="5">
        <dgm:presLayoutVars>
          <dgm:bulletEnabled val="1"/>
        </dgm:presLayoutVars>
      </dgm:prSet>
      <dgm:spPr/>
    </dgm:pt>
    <dgm:pt modelId="{3858B5E7-7E42-45CA-A8D3-FBF1B9EBFDF5}" type="pres">
      <dgm:prSet presAssocID="{4910DFD5-7B6F-4E89-9137-6380D335247E}" presName="FiveNodes_3" presStyleLbl="node1" presStyleIdx="2" presStyleCnt="5">
        <dgm:presLayoutVars>
          <dgm:bulletEnabled val="1"/>
        </dgm:presLayoutVars>
      </dgm:prSet>
      <dgm:spPr/>
    </dgm:pt>
    <dgm:pt modelId="{1A4E7B4F-A6DD-4434-AA21-58496E490FAF}" type="pres">
      <dgm:prSet presAssocID="{4910DFD5-7B6F-4E89-9137-6380D335247E}" presName="FiveNodes_4" presStyleLbl="node1" presStyleIdx="3" presStyleCnt="5">
        <dgm:presLayoutVars>
          <dgm:bulletEnabled val="1"/>
        </dgm:presLayoutVars>
      </dgm:prSet>
      <dgm:spPr/>
    </dgm:pt>
    <dgm:pt modelId="{8CC90621-3732-44A9-A11B-9CA13C29A9BF}" type="pres">
      <dgm:prSet presAssocID="{4910DFD5-7B6F-4E89-9137-6380D335247E}" presName="FiveNodes_5" presStyleLbl="node1" presStyleIdx="4" presStyleCnt="5">
        <dgm:presLayoutVars>
          <dgm:bulletEnabled val="1"/>
        </dgm:presLayoutVars>
      </dgm:prSet>
      <dgm:spPr/>
    </dgm:pt>
    <dgm:pt modelId="{53041988-DC64-46B4-955D-659DC570BD5A}" type="pres">
      <dgm:prSet presAssocID="{4910DFD5-7B6F-4E89-9137-6380D335247E}" presName="FiveConn_1-2" presStyleLbl="fgAccFollowNode1" presStyleIdx="0" presStyleCnt="4">
        <dgm:presLayoutVars>
          <dgm:bulletEnabled val="1"/>
        </dgm:presLayoutVars>
      </dgm:prSet>
      <dgm:spPr/>
    </dgm:pt>
    <dgm:pt modelId="{1B856381-EAB1-46B5-8937-704FFFB0A24F}" type="pres">
      <dgm:prSet presAssocID="{4910DFD5-7B6F-4E89-9137-6380D335247E}" presName="FiveConn_2-3" presStyleLbl="fgAccFollowNode1" presStyleIdx="1" presStyleCnt="4">
        <dgm:presLayoutVars>
          <dgm:bulletEnabled val="1"/>
        </dgm:presLayoutVars>
      </dgm:prSet>
      <dgm:spPr/>
    </dgm:pt>
    <dgm:pt modelId="{3984873D-D923-4480-BE5B-6F5A072A25DB}" type="pres">
      <dgm:prSet presAssocID="{4910DFD5-7B6F-4E89-9137-6380D335247E}" presName="FiveConn_3-4" presStyleLbl="fgAccFollowNode1" presStyleIdx="2" presStyleCnt="4">
        <dgm:presLayoutVars>
          <dgm:bulletEnabled val="1"/>
        </dgm:presLayoutVars>
      </dgm:prSet>
      <dgm:spPr/>
    </dgm:pt>
    <dgm:pt modelId="{D39AB99F-6E5F-4978-9811-263715F7952D}" type="pres">
      <dgm:prSet presAssocID="{4910DFD5-7B6F-4E89-9137-6380D335247E}" presName="FiveConn_4-5" presStyleLbl="fgAccFollowNode1" presStyleIdx="3" presStyleCnt="4">
        <dgm:presLayoutVars>
          <dgm:bulletEnabled val="1"/>
        </dgm:presLayoutVars>
      </dgm:prSet>
      <dgm:spPr/>
    </dgm:pt>
    <dgm:pt modelId="{3EBB3A8A-D6CD-45E1-B335-343F32BD57CC}" type="pres">
      <dgm:prSet presAssocID="{4910DFD5-7B6F-4E89-9137-6380D335247E}" presName="FiveNodes_1_text" presStyleLbl="node1" presStyleIdx="4" presStyleCnt="5">
        <dgm:presLayoutVars>
          <dgm:bulletEnabled val="1"/>
        </dgm:presLayoutVars>
      </dgm:prSet>
      <dgm:spPr/>
    </dgm:pt>
    <dgm:pt modelId="{FFA3BE46-FE9C-42C1-B88D-A766E4B7A28E}" type="pres">
      <dgm:prSet presAssocID="{4910DFD5-7B6F-4E89-9137-6380D335247E}" presName="FiveNodes_2_text" presStyleLbl="node1" presStyleIdx="4" presStyleCnt="5">
        <dgm:presLayoutVars>
          <dgm:bulletEnabled val="1"/>
        </dgm:presLayoutVars>
      </dgm:prSet>
      <dgm:spPr/>
    </dgm:pt>
    <dgm:pt modelId="{C5AD215C-DE18-4B36-9F01-5848AA5AF386}" type="pres">
      <dgm:prSet presAssocID="{4910DFD5-7B6F-4E89-9137-6380D335247E}" presName="FiveNodes_3_text" presStyleLbl="node1" presStyleIdx="4" presStyleCnt="5">
        <dgm:presLayoutVars>
          <dgm:bulletEnabled val="1"/>
        </dgm:presLayoutVars>
      </dgm:prSet>
      <dgm:spPr/>
    </dgm:pt>
    <dgm:pt modelId="{E589783A-A96A-47B8-8A5F-BB25A1E70A4F}" type="pres">
      <dgm:prSet presAssocID="{4910DFD5-7B6F-4E89-9137-6380D335247E}" presName="FiveNodes_4_text" presStyleLbl="node1" presStyleIdx="4" presStyleCnt="5">
        <dgm:presLayoutVars>
          <dgm:bulletEnabled val="1"/>
        </dgm:presLayoutVars>
      </dgm:prSet>
      <dgm:spPr/>
    </dgm:pt>
    <dgm:pt modelId="{686CC761-4A4F-4EE3-9B3A-4570E77EBF48}" type="pres">
      <dgm:prSet presAssocID="{4910DFD5-7B6F-4E89-9137-6380D335247E}" presName="FiveNodes_5_text" presStyleLbl="node1" presStyleIdx="4" presStyleCnt="5">
        <dgm:presLayoutVars>
          <dgm:bulletEnabled val="1"/>
        </dgm:presLayoutVars>
      </dgm:prSet>
      <dgm:spPr/>
    </dgm:pt>
  </dgm:ptLst>
  <dgm:cxnLst>
    <dgm:cxn modelId="{42BCA20A-7B11-4B78-BF1A-759AAD5882B0}" type="presOf" srcId="{4910DFD5-7B6F-4E89-9137-6380D335247E}" destId="{29246CDB-617F-4271-A861-A9CC7E831650}" srcOrd="0" destOrd="0" presId="urn:microsoft.com/office/officeart/2005/8/layout/vProcess5"/>
    <dgm:cxn modelId="{1F098B0E-7EA8-4869-8B87-D6F3B9903D5F}" srcId="{4910DFD5-7B6F-4E89-9137-6380D335247E}" destId="{95553624-A89C-4126-BAF0-658486082DB6}" srcOrd="2" destOrd="0" parTransId="{88828EB8-4A5F-4549-8A4C-0F96397D9175}" sibTransId="{217949FA-87F1-4F18-9B0C-4C14ED329A21}"/>
    <dgm:cxn modelId="{4E409F1C-07D9-4D42-9B17-35BC0C543CA8}" type="presOf" srcId="{BA9BB8C0-5B10-4D7F-AFC2-23A865869179}" destId="{872B75B5-851E-4DD8-AEBA-417F200D17CD}" srcOrd="0" destOrd="0" presId="urn:microsoft.com/office/officeart/2005/8/layout/vProcess5"/>
    <dgm:cxn modelId="{3113931D-4B00-4084-9639-00F092AF2E88}" srcId="{4910DFD5-7B6F-4E89-9137-6380D335247E}" destId="{BA9BB8C0-5B10-4D7F-AFC2-23A865869179}" srcOrd="0" destOrd="0" parTransId="{C10787FC-FF54-4DC7-901D-DD5DD96E541E}" sibTransId="{B5BF1C59-FEFB-4839-B7A3-E8D1FD1F8792}"/>
    <dgm:cxn modelId="{95963A33-1060-4187-8F44-52613D0E4D03}" type="presOf" srcId="{95553624-A89C-4126-BAF0-658486082DB6}" destId="{C5AD215C-DE18-4B36-9F01-5848AA5AF386}" srcOrd="1" destOrd="0" presId="urn:microsoft.com/office/officeart/2005/8/layout/vProcess5"/>
    <dgm:cxn modelId="{CEA5243E-AB42-47F5-B5C7-66F8C0A7B4B4}" srcId="{4910DFD5-7B6F-4E89-9137-6380D335247E}" destId="{2063D172-6C6B-400B-B9BF-2BB0BC1786FB}" srcOrd="1" destOrd="0" parTransId="{1D5F4338-AED7-46EC-ACD3-CCE5536CBA32}" sibTransId="{094B7C5E-29BD-4769-AE02-259351154670}"/>
    <dgm:cxn modelId="{4E01E35D-3CFC-4A90-B2AF-AB3B36A5D1B8}" type="presOf" srcId="{64F90AB8-75EB-47B3-9780-B51329F600B0}" destId="{8CC90621-3732-44A9-A11B-9CA13C29A9BF}" srcOrd="0" destOrd="0" presId="urn:microsoft.com/office/officeart/2005/8/layout/vProcess5"/>
    <dgm:cxn modelId="{FCD5B14B-8A70-4FDE-8A68-857733D5787A}" type="presOf" srcId="{2063D172-6C6B-400B-B9BF-2BB0BC1786FB}" destId="{FF0E4D6C-55C0-4287-A178-8B01F557F4A6}" srcOrd="0" destOrd="0" presId="urn:microsoft.com/office/officeart/2005/8/layout/vProcess5"/>
    <dgm:cxn modelId="{8E79C44D-410D-4D54-96C3-1DE0424343C4}" type="presOf" srcId="{E8BC3085-2D6D-4C34-8D36-0BBADB44E3D4}" destId="{E589783A-A96A-47B8-8A5F-BB25A1E70A4F}" srcOrd="1" destOrd="0" presId="urn:microsoft.com/office/officeart/2005/8/layout/vProcess5"/>
    <dgm:cxn modelId="{C15DA171-911E-410F-8821-3C886C19AB9E}" type="presOf" srcId="{7DEE0F29-86B8-4909-AC78-17FA94CB6ECD}" destId="{D39AB99F-6E5F-4978-9811-263715F7952D}" srcOrd="0" destOrd="0" presId="urn:microsoft.com/office/officeart/2005/8/layout/vProcess5"/>
    <dgm:cxn modelId="{5871C455-E9DA-4E0E-9765-71A69B1CE66E}" type="presOf" srcId="{BA9BB8C0-5B10-4D7F-AFC2-23A865869179}" destId="{3EBB3A8A-D6CD-45E1-B335-343F32BD57CC}" srcOrd="1" destOrd="0" presId="urn:microsoft.com/office/officeart/2005/8/layout/vProcess5"/>
    <dgm:cxn modelId="{CE64E658-B18C-4C4A-BC24-7C44690FC34D}" type="presOf" srcId="{95553624-A89C-4126-BAF0-658486082DB6}" destId="{3858B5E7-7E42-45CA-A8D3-FBF1B9EBFDF5}" srcOrd="0" destOrd="0" presId="urn:microsoft.com/office/officeart/2005/8/layout/vProcess5"/>
    <dgm:cxn modelId="{39C1B88E-ACDE-4D7B-89A8-AE9D416E4531}" type="presOf" srcId="{2063D172-6C6B-400B-B9BF-2BB0BC1786FB}" destId="{FFA3BE46-FE9C-42C1-B88D-A766E4B7A28E}" srcOrd="1" destOrd="0" presId="urn:microsoft.com/office/officeart/2005/8/layout/vProcess5"/>
    <dgm:cxn modelId="{D5FF1793-9E44-402E-BC5B-BD25DC6B46DD}" type="presOf" srcId="{217949FA-87F1-4F18-9B0C-4C14ED329A21}" destId="{3984873D-D923-4480-BE5B-6F5A072A25DB}" srcOrd="0" destOrd="0" presId="urn:microsoft.com/office/officeart/2005/8/layout/vProcess5"/>
    <dgm:cxn modelId="{ACA54698-F306-4636-BEBC-BEECC428BA76}" type="presOf" srcId="{64F90AB8-75EB-47B3-9780-B51329F600B0}" destId="{686CC761-4A4F-4EE3-9B3A-4570E77EBF48}" srcOrd="1" destOrd="0" presId="urn:microsoft.com/office/officeart/2005/8/layout/vProcess5"/>
    <dgm:cxn modelId="{8DACACA9-2598-4F75-B8C6-8518F4140BDE}" type="presOf" srcId="{E8BC3085-2D6D-4C34-8D36-0BBADB44E3D4}" destId="{1A4E7B4F-A6DD-4434-AA21-58496E490FAF}" srcOrd="0" destOrd="0" presId="urn:microsoft.com/office/officeart/2005/8/layout/vProcess5"/>
    <dgm:cxn modelId="{EECBB2B4-6AD9-4D51-B0D4-8A0268C5E276}" srcId="{4910DFD5-7B6F-4E89-9137-6380D335247E}" destId="{64F90AB8-75EB-47B3-9780-B51329F600B0}" srcOrd="4" destOrd="0" parTransId="{8D5B065E-359A-4366-AEBC-0F90C5F6F2F8}" sibTransId="{D36A2772-2E77-4769-826C-3BB4A5D9D51E}"/>
    <dgm:cxn modelId="{BBA445B6-F40C-4D6C-970E-DE40FFA904FB}" srcId="{4910DFD5-7B6F-4E89-9137-6380D335247E}" destId="{E8BC3085-2D6D-4C34-8D36-0BBADB44E3D4}" srcOrd="3" destOrd="0" parTransId="{E6D8C5C8-D576-4550-B326-1B2FDF4D75EA}" sibTransId="{7DEE0F29-86B8-4909-AC78-17FA94CB6ECD}"/>
    <dgm:cxn modelId="{56FFFDD9-B5FF-47AD-859F-BE9F2ED4978B}" type="presOf" srcId="{B5BF1C59-FEFB-4839-B7A3-E8D1FD1F8792}" destId="{53041988-DC64-46B4-955D-659DC570BD5A}" srcOrd="0" destOrd="0" presId="urn:microsoft.com/office/officeart/2005/8/layout/vProcess5"/>
    <dgm:cxn modelId="{A1E83DE1-4348-4A15-82D9-194B883AD6B5}" type="presOf" srcId="{094B7C5E-29BD-4769-AE02-259351154670}" destId="{1B856381-EAB1-46B5-8937-704FFFB0A24F}" srcOrd="0" destOrd="0" presId="urn:microsoft.com/office/officeart/2005/8/layout/vProcess5"/>
    <dgm:cxn modelId="{46662995-B1A5-419A-96BE-1FB1B081D594}" type="presParOf" srcId="{29246CDB-617F-4271-A861-A9CC7E831650}" destId="{745B2B83-2A98-413B-8D2A-1E7C97A8F424}" srcOrd="0" destOrd="0" presId="urn:microsoft.com/office/officeart/2005/8/layout/vProcess5"/>
    <dgm:cxn modelId="{1B9AA089-31A3-4BDA-AF86-B9C5F9D1CB80}" type="presParOf" srcId="{29246CDB-617F-4271-A861-A9CC7E831650}" destId="{872B75B5-851E-4DD8-AEBA-417F200D17CD}" srcOrd="1" destOrd="0" presId="urn:microsoft.com/office/officeart/2005/8/layout/vProcess5"/>
    <dgm:cxn modelId="{1C366EBB-991D-4A54-A75C-8472B514E74F}" type="presParOf" srcId="{29246CDB-617F-4271-A861-A9CC7E831650}" destId="{FF0E4D6C-55C0-4287-A178-8B01F557F4A6}" srcOrd="2" destOrd="0" presId="urn:microsoft.com/office/officeart/2005/8/layout/vProcess5"/>
    <dgm:cxn modelId="{EA7B8400-1D46-4B38-8B06-C5B76D0C6774}" type="presParOf" srcId="{29246CDB-617F-4271-A861-A9CC7E831650}" destId="{3858B5E7-7E42-45CA-A8D3-FBF1B9EBFDF5}" srcOrd="3" destOrd="0" presId="urn:microsoft.com/office/officeart/2005/8/layout/vProcess5"/>
    <dgm:cxn modelId="{9AC34343-9F59-4632-A276-668B4B37EE06}" type="presParOf" srcId="{29246CDB-617F-4271-A861-A9CC7E831650}" destId="{1A4E7B4F-A6DD-4434-AA21-58496E490FAF}" srcOrd="4" destOrd="0" presId="urn:microsoft.com/office/officeart/2005/8/layout/vProcess5"/>
    <dgm:cxn modelId="{4B211917-E143-4451-B76E-A5CA1E0A989C}" type="presParOf" srcId="{29246CDB-617F-4271-A861-A9CC7E831650}" destId="{8CC90621-3732-44A9-A11B-9CA13C29A9BF}" srcOrd="5" destOrd="0" presId="urn:microsoft.com/office/officeart/2005/8/layout/vProcess5"/>
    <dgm:cxn modelId="{403280E6-869C-49D8-8CD6-64BC517A9694}" type="presParOf" srcId="{29246CDB-617F-4271-A861-A9CC7E831650}" destId="{53041988-DC64-46B4-955D-659DC570BD5A}" srcOrd="6" destOrd="0" presId="urn:microsoft.com/office/officeart/2005/8/layout/vProcess5"/>
    <dgm:cxn modelId="{C37D4B27-96A4-4B39-8BE5-A42B5FD50F1C}" type="presParOf" srcId="{29246CDB-617F-4271-A861-A9CC7E831650}" destId="{1B856381-EAB1-46B5-8937-704FFFB0A24F}" srcOrd="7" destOrd="0" presId="urn:microsoft.com/office/officeart/2005/8/layout/vProcess5"/>
    <dgm:cxn modelId="{D1C1E1CE-E295-46B2-B9C8-79D7C63EAB22}" type="presParOf" srcId="{29246CDB-617F-4271-A861-A9CC7E831650}" destId="{3984873D-D923-4480-BE5B-6F5A072A25DB}" srcOrd="8" destOrd="0" presId="urn:microsoft.com/office/officeart/2005/8/layout/vProcess5"/>
    <dgm:cxn modelId="{446854D6-91AE-444D-93CE-DA7AD0E012A2}" type="presParOf" srcId="{29246CDB-617F-4271-A861-A9CC7E831650}" destId="{D39AB99F-6E5F-4978-9811-263715F7952D}" srcOrd="9" destOrd="0" presId="urn:microsoft.com/office/officeart/2005/8/layout/vProcess5"/>
    <dgm:cxn modelId="{BEADB36D-EB91-4BE1-80F2-53A728799764}" type="presParOf" srcId="{29246CDB-617F-4271-A861-A9CC7E831650}" destId="{3EBB3A8A-D6CD-45E1-B335-343F32BD57CC}" srcOrd="10" destOrd="0" presId="urn:microsoft.com/office/officeart/2005/8/layout/vProcess5"/>
    <dgm:cxn modelId="{1AC67513-E9B7-4988-8AA9-F80685A3C6C5}" type="presParOf" srcId="{29246CDB-617F-4271-A861-A9CC7E831650}" destId="{FFA3BE46-FE9C-42C1-B88D-A766E4B7A28E}" srcOrd="11" destOrd="0" presId="urn:microsoft.com/office/officeart/2005/8/layout/vProcess5"/>
    <dgm:cxn modelId="{1DE78E59-73F0-46AE-914B-CC8B9819618F}" type="presParOf" srcId="{29246CDB-617F-4271-A861-A9CC7E831650}" destId="{C5AD215C-DE18-4B36-9F01-5848AA5AF386}" srcOrd="12" destOrd="0" presId="urn:microsoft.com/office/officeart/2005/8/layout/vProcess5"/>
    <dgm:cxn modelId="{CC78F34D-C440-49C1-B9D8-51DA93D35FFC}" type="presParOf" srcId="{29246CDB-617F-4271-A861-A9CC7E831650}" destId="{E589783A-A96A-47B8-8A5F-BB25A1E70A4F}" srcOrd="13" destOrd="0" presId="urn:microsoft.com/office/officeart/2005/8/layout/vProcess5"/>
    <dgm:cxn modelId="{D3A9394F-ADFD-4206-BFF9-665DBC85C9EE}" type="presParOf" srcId="{29246CDB-617F-4271-A861-A9CC7E831650}" destId="{686CC761-4A4F-4EE3-9B3A-4570E77EBF4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8951B-CBC9-4B78-A4F7-66E8832BD035}"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MX"/>
        </a:p>
      </dgm:t>
    </dgm:pt>
    <dgm:pt modelId="{9AD1D6CD-0D0E-41BF-AEAF-668300B27274}">
      <dgm:prSet phldrT="[Texto]" custT="1"/>
      <dgm:spPr/>
      <dgm:t>
        <a:bodyPr/>
        <a:lstStyle/>
        <a:p>
          <a:r>
            <a:rPr lang="en-US" sz="2000" dirty="0">
              <a:latin typeface="Arial" panose="020B0604020202020204" pitchFamily="34" charset="0"/>
              <a:cs typeface="Arial" panose="020B0604020202020204" pitchFamily="34" charset="0"/>
            </a:rPr>
            <a:t> Law of the National System of Statistical and Geographic Information </a:t>
          </a: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Directory</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of</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Economic</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Units</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for</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the</a:t>
          </a:r>
          <a:r>
            <a:rPr lang="es-MX" sz="2000" dirty="0">
              <a:latin typeface="Arial" panose="020B0604020202020204" pitchFamily="34" charset="0"/>
              <a:cs typeface="Arial" panose="020B0604020202020204" pitchFamily="34" charset="0"/>
            </a:rPr>
            <a:t> country</a:t>
          </a:r>
        </a:p>
        <a:p>
          <a:r>
            <a:rPr lang="es-MX" sz="2000" dirty="0">
              <a:latin typeface="Arial" panose="020B0604020202020204" pitchFamily="34" charset="0"/>
              <a:cs typeface="Arial" panose="020B0604020202020204" pitchFamily="34" charset="0"/>
            </a:rPr>
            <a:t>- Administrative </a:t>
          </a:r>
          <a:r>
            <a:rPr lang="es-MX" sz="2000" dirty="0" err="1">
              <a:latin typeface="Arial" panose="020B0604020202020204" pitchFamily="34" charset="0"/>
              <a:cs typeface="Arial" panose="020B0604020202020204" pitchFamily="34" charset="0"/>
            </a:rPr>
            <a:t>Records</a:t>
          </a:r>
          <a:endParaRPr lang="es-MX" sz="2000" dirty="0">
            <a:latin typeface="Arial" panose="020B0604020202020204" pitchFamily="34" charset="0"/>
            <a:cs typeface="Arial" panose="020B0604020202020204" pitchFamily="34" charset="0"/>
          </a:endParaRPr>
        </a:p>
      </dgm:t>
    </dgm:pt>
    <dgm:pt modelId="{77BC8102-E168-4963-96D4-69F4CD33CFFE}" type="parTrans" cxnId="{3735FA6F-91D2-4F03-9FB2-CF626977B35B}">
      <dgm:prSet/>
      <dgm:spPr/>
      <dgm:t>
        <a:bodyPr/>
        <a:lstStyle/>
        <a:p>
          <a:endParaRPr lang="es-MX" sz="2200"/>
        </a:p>
      </dgm:t>
    </dgm:pt>
    <dgm:pt modelId="{BB6D9F7A-2C37-4FF3-A747-A6D84CE2D1A2}" type="sibTrans" cxnId="{3735FA6F-91D2-4F03-9FB2-CF626977B35B}">
      <dgm:prSet/>
      <dgm:spPr/>
      <dgm:t>
        <a:bodyPr/>
        <a:lstStyle/>
        <a:p>
          <a:endParaRPr lang="es-MX" sz="2200"/>
        </a:p>
      </dgm:t>
    </dgm:pt>
    <dgm:pt modelId="{7F5B4412-EAC3-4E10-881A-F5C53AEB340A}">
      <dgm:prSet phldrT="[Texto]" custT="1"/>
      <dgm:spPr/>
      <dgm:t>
        <a:bodyPr/>
        <a:lstStyle/>
        <a:p>
          <a:r>
            <a:rPr lang="en-US" sz="2000" dirty="0">
              <a:latin typeface="Arial" panose="020B0604020202020204" pitchFamily="34" charset="0"/>
              <a:cs typeface="Arial" panose="020B0604020202020204" pitchFamily="34" charset="0"/>
            </a:rPr>
            <a:t>Technical Standard for the Incorporation and Update of Information in the Statistical Business Register of Mexico</a:t>
          </a:r>
          <a:endParaRPr lang="es-MX" sz="2000" dirty="0">
            <a:latin typeface="Arial" panose="020B0604020202020204" pitchFamily="34" charset="0"/>
            <a:cs typeface="Arial" panose="020B0604020202020204" pitchFamily="34" charset="0"/>
          </a:endParaRPr>
        </a:p>
      </dgm:t>
    </dgm:pt>
    <dgm:pt modelId="{16C5803A-B017-4FEA-A0C9-60A6E3CDA91C}" type="parTrans" cxnId="{545824FB-23FB-43E8-A41C-FCC34285F582}">
      <dgm:prSet/>
      <dgm:spPr/>
      <dgm:t>
        <a:bodyPr/>
        <a:lstStyle/>
        <a:p>
          <a:endParaRPr lang="es-MX" sz="2200"/>
        </a:p>
      </dgm:t>
    </dgm:pt>
    <dgm:pt modelId="{52CF3A3C-CF1F-4997-92D7-09FDDD64D929}" type="sibTrans" cxnId="{545824FB-23FB-43E8-A41C-FCC34285F582}">
      <dgm:prSet/>
      <dgm:spPr/>
      <dgm:t>
        <a:bodyPr/>
        <a:lstStyle/>
        <a:p>
          <a:endParaRPr lang="es-MX" sz="2200"/>
        </a:p>
      </dgm:t>
    </dgm:pt>
    <dgm:pt modelId="{3C64AB4C-62D6-4075-AE01-83540185EB4F}" type="pres">
      <dgm:prSet presAssocID="{9B08951B-CBC9-4B78-A4F7-66E8832BD035}" presName="Name0" presStyleCnt="0">
        <dgm:presLayoutVars>
          <dgm:chMax val="7"/>
          <dgm:chPref val="7"/>
          <dgm:dir/>
        </dgm:presLayoutVars>
      </dgm:prSet>
      <dgm:spPr/>
    </dgm:pt>
    <dgm:pt modelId="{C4270EE8-643C-4DF8-901E-11B302DFEC46}" type="pres">
      <dgm:prSet presAssocID="{9B08951B-CBC9-4B78-A4F7-66E8832BD035}" presName="Name1" presStyleCnt="0"/>
      <dgm:spPr/>
    </dgm:pt>
    <dgm:pt modelId="{55222BE2-F4C6-46E5-91A6-1328B4F93E1F}" type="pres">
      <dgm:prSet presAssocID="{9B08951B-CBC9-4B78-A4F7-66E8832BD035}" presName="cycle" presStyleCnt="0"/>
      <dgm:spPr/>
    </dgm:pt>
    <dgm:pt modelId="{AA26B4C0-B286-4456-AADC-E23CF3C1455C}" type="pres">
      <dgm:prSet presAssocID="{9B08951B-CBC9-4B78-A4F7-66E8832BD035}" presName="srcNode" presStyleLbl="node1" presStyleIdx="0" presStyleCnt="2"/>
      <dgm:spPr/>
    </dgm:pt>
    <dgm:pt modelId="{A07B48F5-8004-44F2-B065-FE66C2ECC34A}" type="pres">
      <dgm:prSet presAssocID="{9B08951B-CBC9-4B78-A4F7-66E8832BD035}" presName="conn" presStyleLbl="parChTrans1D2" presStyleIdx="0" presStyleCnt="1"/>
      <dgm:spPr/>
    </dgm:pt>
    <dgm:pt modelId="{664322C0-5801-4B29-9109-23297B8978D7}" type="pres">
      <dgm:prSet presAssocID="{9B08951B-CBC9-4B78-A4F7-66E8832BD035}" presName="extraNode" presStyleLbl="node1" presStyleIdx="0" presStyleCnt="2"/>
      <dgm:spPr/>
    </dgm:pt>
    <dgm:pt modelId="{63539309-160F-4ED3-A04D-38ECDE4745A2}" type="pres">
      <dgm:prSet presAssocID="{9B08951B-CBC9-4B78-A4F7-66E8832BD035}" presName="dstNode" presStyleLbl="node1" presStyleIdx="0" presStyleCnt="2"/>
      <dgm:spPr/>
    </dgm:pt>
    <dgm:pt modelId="{25C8095F-076C-423F-B10B-D3958E1C7300}" type="pres">
      <dgm:prSet presAssocID="{9AD1D6CD-0D0E-41BF-AEAF-668300B27274}" presName="text_1" presStyleLbl="node1" presStyleIdx="0" presStyleCnt="2" custScaleY="120194">
        <dgm:presLayoutVars>
          <dgm:bulletEnabled val="1"/>
        </dgm:presLayoutVars>
      </dgm:prSet>
      <dgm:spPr/>
    </dgm:pt>
    <dgm:pt modelId="{69D8844E-E8E8-4529-AB24-5DCB14F4F483}" type="pres">
      <dgm:prSet presAssocID="{9AD1D6CD-0D0E-41BF-AEAF-668300B27274}" presName="accent_1" presStyleCnt="0"/>
      <dgm:spPr/>
    </dgm:pt>
    <dgm:pt modelId="{8A2A3D20-956B-46F9-AD4B-6B230695A151}" type="pres">
      <dgm:prSet presAssocID="{9AD1D6CD-0D0E-41BF-AEAF-668300B27274}" presName="accentRepeatNode" presStyleLbl="solidFgAcc1" presStyleIdx="0" presStyleCnt="2"/>
      <dgm:spPr/>
    </dgm:pt>
    <dgm:pt modelId="{9AF622B4-A814-417B-B055-CC9018951D5E}" type="pres">
      <dgm:prSet presAssocID="{7F5B4412-EAC3-4E10-881A-F5C53AEB340A}" presName="text_2" presStyleLbl="node1" presStyleIdx="1" presStyleCnt="2">
        <dgm:presLayoutVars>
          <dgm:bulletEnabled val="1"/>
        </dgm:presLayoutVars>
      </dgm:prSet>
      <dgm:spPr/>
    </dgm:pt>
    <dgm:pt modelId="{3C0E8677-0E7B-43E1-BE9A-55C91E60CB72}" type="pres">
      <dgm:prSet presAssocID="{7F5B4412-EAC3-4E10-881A-F5C53AEB340A}" presName="accent_2" presStyleCnt="0"/>
      <dgm:spPr/>
    </dgm:pt>
    <dgm:pt modelId="{2B7C45F4-D680-4E8E-896A-5DA43DDCC2E4}" type="pres">
      <dgm:prSet presAssocID="{7F5B4412-EAC3-4E10-881A-F5C53AEB340A}" presName="accentRepeatNode" presStyleLbl="solidFgAcc1" presStyleIdx="1" presStyleCnt="2"/>
      <dgm:spPr/>
    </dgm:pt>
  </dgm:ptLst>
  <dgm:cxnLst>
    <dgm:cxn modelId="{3735FA6F-91D2-4F03-9FB2-CF626977B35B}" srcId="{9B08951B-CBC9-4B78-A4F7-66E8832BD035}" destId="{9AD1D6CD-0D0E-41BF-AEAF-668300B27274}" srcOrd="0" destOrd="0" parTransId="{77BC8102-E168-4963-96D4-69F4CD33CFFE}" sibTransId="{BB6D9F7A-2C37-4FF3-A747-A6D84CE2D1A2}"/>
    <dgm:cxn modelId="{5A39F58B-5470-4C7C-A232-5AFB7767240E}" type="presOf" srcId="{7F5B4412-EAC3-4E10-881A-F5C53AEB340A}" destId="{9AF622B4-A814-417B-B055-CC9018951D5E}" srcOrd="0" destOrd="0" presId="urn:microsoft.com/office/officeart/2008/layout/VerticalCurvedList"/>
    <dgm:cxn modelId="{422390DE-3E65-4750-870F-112F4B742B7D}" type="presOf" srcId="{BB6D9F7A-2C37-4FF3-A747-A6D84CE2D1A2}" destId="{A07B48F5-8004-44F2-B065-FE66C2ECC34A}" srcOrd="0" destOrd="0" presId="urn:microsoft.com/office/officeart/2008/layout/VerticalCurvedList"/>
    <dgm:cxn modelId="{DF3903EC-EC04-458A-90C8-3D6D3CD55A2A}" type="presOf" srcId="{9AD1D6CD-0D0E-41BF-AEAF-668300B27274}" destId="{25C8095F-076C-423F-B10B-D3958E1C7300}" srcOrd="0" destOrd="0" presId="urn:microsoft.com/office/officeart/2008/layout/VerticalCurvedList"/>
    <dgm:cxn modelId="{C36B47F6-85B2-438A-B62F-2AA77CCB5990}" type="presOf" srcId="{9B08951B-CBC9-4B78-A4F7-66E8832BD035}" destId="{3C64AB4C-62D6-4075-AE01-83540185EB4F}" srcOrd="0" destOrd="0" presId="urn:microsoft.com/office/officeart/2008/layout/VerticalCurvedList"/>
    <dgm:cxn modelId="{545824FB-23FB-43E8-A41C-FCC34285F582}" srcId="{9B08951B-CBC9-4B78-A4F7-66E8832BD035}" destId="{7F5B4412-EAC3-4E10-881A-F5C53AEB340A}" srcOrd="1" destOrd="0" parTransId="{16C5803A-B017-4FEA-A0C9-60A6E3CDA91C}" sibTransId="{52CF3A3C-CF1F-4997-92D7-09FDDD64D929}"/>
    <dgm:cxn modelId="{F6F42DCE-6FA2-4D7A-9955-6F0527E36605}" type="presParOf" srcId="{3C64AB4C-62D6-4075-AE01-83540185EB4F}" destId="{C4270EE8-643C-4DF8-901E-11B302DFEC46}" srcOrd="0" destOrd="0" presId="urn:microsoft.com/office/officeart/2008/layout/VerticalCurvedList"/>
    <dgm:cxn modelId="{31D4EC67-DFAA-417A-8D73-C83C6452558F}" type="presParOf" srcId="{C4270EE8-643C-4DF8-901E-11B302DFEC46}" destId="{55222BE2-F4C6-46E5-91A6-1328B4F93E1F}" srcOrd="0" destOrd="0" presId="urn:microsoft.com/office/officeart/2008/layout/VerticalCurvedList"/>
    <dgm:cxn modelId="{BD308261-B044-47AC-8589-889B241F8EE4}" type="presParOf" srcId="{55222BE2-F4C6-46E5-91A6-1328B4F93E1F}" destId="{AA26B4C0-B286-4456-AADC-E23CF3C1455C}" srcOrd="0" destOrd="0" presId="urn:microsoft.com/office/officeart/2008/layout/VerticalCurvedList"/>
    <dgm:cxn modelId="{B727F70F-D0CE-479D-8BB6-0A5584DBFD0B}" type="presParOf" srcId="{55222BE2-F4C6-46E5-91A6-1328B4F93E1F}" destId="{A07B48F5-8004-44F2-B065-FE66C2ECC34A}" srcOrd="1" destOrd="0" presId="urn:microsoft.com/office/officeart/2008/layout/VerticalCurvedList"/>
    <dgm:cxn modelId="{AE5A3B9B-9455-4E6C-AD34-CE4D71E6863E}" type="presParOf" srcId="{55222BE2-F4C6-46E5-91A6-1328B4F93E1F}" destId="{664322C0-5801-4B29-9109-23297B8978D7}" srcOrd="2" destOrd="0" presId="urn:microsoft.com/office/officeart/2008/layout/VerticalCurvedList"/>
    <dgm:cxn modelId="{7179F605-42E0-4101-BD44-C610911B5C51}" type="presParOf" srcId="{55222BE2-F4C6-46E5-91A6-1328B4F93E1F}" destId="{63539309-160F-4ED3-A04D-38ECDE4745A2}" srcOrd="3" destOrd="0" presId="urn:microsoft.com/office/officeart/2008/layout/VerticalCurvedList"/>
    <dgm:cxn modelId="{0268BF60-E6C7-4AD6-9681-7D7A97E21A33}" type="presParOf" srcId="{C4270EE8-643C-4DF8-901E-11B302DFEC46}" destId="{25C8095F-076C-423F-B10B-D3958E1C7300}" srcOrd="1" destOrd="0" presId="urn:microsoft.com/office/officeart/2008/layout/VerticalCurvedList"/>
    <dgm:cxn modelId="{2AE03C2A-7531-44AC-B480-0CB3B16F45B2}" type="presParOf" srcId="{C4270EE8-643C-4DF8-901E-11B302DFEC46}" destId="{69D8844E-E8E8-4529-AB24-5DCB14F4F483}" srcOrd="2" destOrd="0" presId="urn:microsoft.com/office/officeart/2008/layout/VerticalCurvedList"/>
    <dgm:cxn modelId="{BBFAEAEC-B674-4E55-9718-05527286872D}" type="presParOf" srcId="{69D8844E-E8E8-4529-AB24-5DCB14F4F483}" destId="{8A2A3D20-956B-46F9-AD4B-6B230695A151}" srcOrd="0" destOrd="0" presId="urn:microsoft.com/office/officeart/2008/layout/VerticalCurvedList"/>
    <dgm:cxn modelId="{D33BC9F6-A75B-4B22-8256-BFBF20C6281C}" type="presParOf" srcId="{C4270EE8-643C-4DF8-901E-11B302DFEC46}" destId="{9AF622B4-A814-417B-B055-CC9018951D5E}" srcOrd="3" destOrd="0" presId="urn:microsoft.com/office/officeart/2008/layout/VerticalCurvedList"/>
    <dgm:cxn modelId="{45118B04-70F9-4C29-A44F-35D1D8A7D65E}" type="presParOf" srcId="{C4270EE8-643C-4DF8-901E-11B302DFEC46}" destId="{3C0E8677-0E7B-43E1-BE9A-55C91E60CB72}" srcOrd="4" destOrd="0" presId="urn:microsoft.com/office/officeart/2008/layout/VerticalCurvedList"/>
    <dgm:cxn modelId="{85BB31CC-D1BD-4D77-9221-88D8D7C600A4}" type="presParOf" srcId="{3C0E8677-0E7B-43E1-BE9A-55C91E60CB72}" destId="{2B7C45F4-D680-4E8E-896A-5DA43DDCC2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8951B-CBC9-4B78-A4F7-66E8832BD035}"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MX"/>
        </a:p>
      </dgm:t>
    </dgm:pt>
    <dgm:pt modelId="{9AD1D6CD-0D0E-41BF-AEAF-668300B27274}">
      <dgm:prSet phldrT="[Texto]" custT="1"/>
      <dgm:spPr>
        <a:solidFill>
          <a:srgbClr val="033A6A"/>
        </a:solidFill>
      </dgm:spPr>
      <dgm:t>
        <a:bodyPr/>
        <a:lstStyle/>
        <a:p>
          <a:r>
            <a:rPr lang="es-MX" sz="2000" dirty="0" err="1">
              <a:solidFill>
                <a:schemeClr val="bg1"/>
              </a:solidFill>
              <a:latin typeface="Arial" panose="020B0604020202020204" pitchFamily="34" charset="0"/>
              <a:cs typeface="Arial" panose="020B0604020202020204" pitchFamily="34" charset="0"/>
            </a:rPr>
            <a:t>Observation</a:t>
          </a:r>
          <a:r>
            <a:rPr lang="es-MX" sz="2000" dirty="0">
              <a:solidFill>
                <a:schemeClr val="bg1"/>
              </a:solidFill>
              <a:latin typeface="Arial" panose="020B0604020202020204" pitchFamily="34" charset="0"/>
              <a:cs typeface="Arial" panose="020B0604020202020204" pitchFamily="34" charset="0"/>
            </a:rPr>
            <a:t> </a:t>
          </a:r>
          <a:r>
            <a:rPr lang="es-MX" sz="2000" dirty="0" err="1">
              <a:solidFill>
                <a:schemeClr val="bg1"/>
              </a:solidFill>
              <a:latin typeface="Arial" panose="020B0604020202020204" pitchFamily="34" charset="0"/>
              <a:cs typeface="Arial" panose="020B0604020202020204" pitchFamily="34" charset="0"/>
            </a:rPr>
            <a:t>units</a:t>
          </a:r>
          <a:r>
            <a:rPr lang="es-MX" sz="2000" dirty="0">
              <a:solidFill>
                <a:schemeClr val="bg1"/>
              </a:solidFill>
              <a:latin typeface="Arial" panose="020B0604020202020204" pitchFamily="34" charset="0"/>
              <a:cs typeface="Arial" panose="020B0604020202020204" pitchFamily="34" charset="0"/>
            </a:rPr>
            <a:t>: establishments and </a:t>
          </a:r>
          <a:r>
            <a:rPr lang="es-MX" sz="2000" dirty="0" err="1">
              <a:solidFill>
                <a:schemeClr val="bg1"/>
              </a:solidFill>
              <a:latin typeface="Arial" panose="020B0604020202020204" pitchFamily="34" charset="0"/>
              <a:cs typeface="Arial" panose="020B0604020202020204" pitchFamily="34" charset="0"/>
            </a:rPr>
            <a:t>enterprises</a:t>
          </a:r>
          <a:endParaRPr lang="es-MX" sz="2000" dirty="0">
            <a:solidFill>
              <a:schemeClr val="bg1"/>
            </a:solidFill>
            <a:latin typeface="Arial" panose="020B0604020202020204" pitchFamily="34" charset="0"/>
            <a:cs typeface="Arial" panose="020B0604020202020204" pitchFamily="34" charset="0"/>
          </a:endParaRPr>
        </a:p>
      </dgm:t>
    </dgm:pt>
    <dgm:pt modelId="{77BC8102-E168-4963-96D4-69F4CD33CFFE}" type="parTrans" cxnId="{3735FA6F-91D2-4F03-9FB2-CF626977B35B}">
      <dgm:prSet/>
      <dgm:spPr/>
      <dgm:t>
        <a:bodyPr/>
        <a:lstStyle/>
        <a:p>
          <a:endParaRPr lang="es-MX" sz="2000">
            <a:latin typeface="Arial" panose="020B0604020202020204" pitchFamily="34" charset="0"/>
            <a:cs typeface="Arial" panose="020B0604020202020204" pitchFamily="34" charset="0"/>
          </a:endParaRPr>
        </a:p>
      </dgm:t>
    </dgm:pt>
    <dgm:pt modelId="{BB6D9F7A-2C37-4FF3-A747-A6D84CE2D1A2}" type="sibTrans" cxnId="{3735FA6F-91D2-4F03-9FB2-CF626977B35B}">
      <dgm:prSet/>
      <dgm:spPr/>
      <dgm:t>
        <a:bodyPr/>
        <a:lstStyle/>
        <a:p>
          <a:endParaRPr lang="es-MX" sz="2000">
            <a:latin typeface="Arial" panose="020B0604020202020204" pitchFamily="34" charset="0"/>
            <a:cs typeface="Arial" panose="020B0604020202020204" pitchFamily="34" charset="0"/>
          </a:endParaRPr>
        </a:p>
      </dgm:t>
    </dgm:pt>
    <dgm:pt modelId="{7F5B4412-EAC3-4E10-881A-F5C53AEB340A}">
      <dgm:prSet phldrT="[Texto]" custT="1"/>
      <dgm:spPr>
        <a:solidFill>
          <a:srgbClr val="033A6A"/>
        </a:solidFill>
        <a:ln w="12700" cap="flat" cmpd="sng" algn="ctr">
          <a:solidFill>
            <a:srgbClr val="44546A">
              <a:shade val="80000"/>
              <a:hueOff val="0"/>
              <a:satOff val="0"/>
              <a:lumOff val="0"/>
              <a:alphaOff val="0"/>
            </a:srgbClr>
          </a:solidFill>
          <a:prstDash val="solid"/>
          <a:miter lim="800000"/>
        </a:ln>
        <a:effectLst/>
      </dgm:spPr>
      <dgm:t>
        <a:bodyPr spcFirstLastPara="0" vert="horz" wrap="square" lIns="626532" tIns="50800" rIns="50800" bIns="508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Variables: Address, geographical coordinates, </a:t>
          </a:r>
          <a:r>
            <a:rPr lang="es-MX" sz="2000" kern="1200" dirty="0" err="1">
              <a:solidFill>
                <a:prstClr val="white"/>
              </a:solidFill>
              <a:latin typeface="Arial" panose="020B0604020202020204" pitchFamily="34" charset="0"/>
              <a:ea typeface="+mn-ea"/>
              <a:cs typeface="Arial" panose="020B0604020202020204" pitchFamily="34" charset="0"/>
            </a:rPr>
            <a:t>start</a:t>
          </a:r>
          <a:r>
            <a:rPr lang="es-MX" sz="2000" kern="1200" dirty="0">
              <a:solidFill>
                <a:prstClr val="white"/>
              </a:solidFill>
              <a:latin typeface="Arial" panose="020B0604020202020204" pitchFamily="34" charset="0"/>
              <a:ea typeface="+mn-ea"/>
              <a:cs typeface="Arial" panose="020B0604020202020204" pitchFamily="34" charset="0"/>
            </a:rPr>
            <a:t>-up </a:t>
          </a:r>
          <a:r>
            <a:rPr lang="es-MX" sz="2000" kern="1200" dirty="0" err="1">
              <a:solidFill>
                <a:prstClr val="white"/>
              </a:solidFill>
              <a:latin typeface="Arial" panose="020B0604020202020204" pitchFamily="34" charset="0"/>
              <a:ea typeface="+mn-ea"/>
              <a:cs typeface="Arial" panose="020B0604020202020204" pitchFamily="34" charset="0"/>
            </a:rPr>
            <a:t>year</a:t>
          </a:r>
          <a:r>
            <a:rPr lang="en-US" sz="2000" kern="1200" dirty="0">
              <a:solidFill>
                <a:prstClr val="white"/>
              </a:solidFill>
              <a:latin typeface="Arial" panose="020B0604020202020204" pitchFamily="34" charset="0"/>
              <a:ea typeface="+mn-ea"/>
              <a:cs typeface="Arial" panose="020B0604020202020204" pitchFamily="34" charset="0"/>
            </a:rPr>
            <a:t>, number of employees, revenue, among others</a:t>
          </a:r>
          <a:endParaRPr lang="es-MX" sz="2000" kern="1200" dirty="0">
            <a:solidFill>
              <a:prstClr val="white"/>
            </a:solidFill>
            <a:latin typeface="Arial" panose="020B0604020202020204" pitchFamily="34" charset="0"/>
            <a:ea typeface="+mn-ea"/>
            <a:cs typeface="Arial" panose="020B0604020202020204" pitchFamily="34" charset="0"/>
          </a:endParaRPr>
        </a:p>
      </dgm:t>
    </dgm:pt>
    <dgm:pt modelId="{16C5803A-B017-4FEA-A0C9-60A6E3CDA91C}" type="parTrans" cxnId="{545824FB-23FB-43E8-A41C-FCC34285F582}">
      <dgm:prSet/>
      <dgm:spPr/>
      <dgm:t>
        <a:bodyPr/>
        <a:lstStyle/>
        <a:p>
          <a:endParaRPr lang="es-MX" sz="2000">
            <a:latin typeface="Arial" panose="020B0604020202020204" pitchFamily="34" charset="0"/>
            <a:cs typeface="Arial" panose="020B0604020202020204" pitchFamily="34" charset="0"/>
          </a:endParaRPr>
        </a:p>
      </dgm:t>
    </dgm:pt>
    <dgm:pt modelId="{52CF3A3C-CF1F-4997-92D7-09FDDD64D929}" type="sibTrans" cxnId="{545824FB-23FB-43E8-A41C-FCC34285F582}">
      <dgm:prSet/>
      <dgm:spPr/>
      <dgm:t>
        <a:bodyPr/>
        <a:lstStyle/>
        <a:p>
          <a:endParaRPr lang="es-MX" sz="2000">
            <a:latin typeface="Arial" panose="020B0604020202020204" pitchFamily="34" charset="0"/>
            <a:cs typeface="Arial" panose="020B0604020202020204" pitchFamily="34" charset="0"/>
          </a:endParaRPr>
        </a:p>
      </dgm:t>
    </dgm:pt>
    <dgm:pt modelId="{C11F4668-645F-4C4E-81CF-5F331BBB5958}">
      <dgm:prSet phldrT="[Texto]" custT="1"/>
      <dgm:spPr>
        <a:solidFill>
          <a:srgbClr val="033A6A"/>
        </a:solidFill>
        <a:ln w="12700" cap="flat" cmpd="sng" algn="ctr">
          <a:solidFill>
            <a:srgbClr val="44546A">
              <a:shade val="80000"/>
              <a:hueOff val="0"/>
              <a:satOff val="0"/>
              <a:lumOff val="0"/>
              <a:alphaOff val="0"/>
            </a:srgbClr>
          </a:solidFill>
          <a:prstDash val="solid"/>
          <a:miter lim="800000"/>
        </a:ln>
        <a:effectLst/>
      </dgm:spPr>
      <dgm:t>
        <a:bodyPr spcFirstLastPara="0" vert="horz" wrap="square" lIns="626532" tIns="50800" rIns="50800" bIns="50800" numCol="1" spcCol="1270" anchor="ctr" anchorCtr="0"/>
        <a:lstStyle/>
        <a:p>
          <a:r>
            <a:rPr lang="en-US" sz="2000" kern="1200" dirty="0">
              <a:solidFill>
                <a:schemeClr val="bg1"/>
              </a:solidFill>
              <a:latin typeface="Arial" panose="020B0604020202020204" pitchFamily="34" charset="0"/>
              <a:cs typeface="Arial" panose="020B0604020202020204" pitchFamily="34" charset="0"/>
            </a:rPr>
            <a:t>Non-financial </a:t>
          </a:r>
          <a:r>
            <a:rPr lang="en-US" sz="2000" kern="1200" dirty="0">
              <a:solidFill>
                <a:schemeClr val="bg1"/>
              </a:solidFill>
              <a:latin typeface="Arial" panose="020B0604020202020204" pitchFamily="34" charset="0"/>
              <a:ea typeface="+mn-ea"/>
              <a:cs typeface="Arial" panose="020B0604020202020204" pitchFamily="34" charset="0"/>
            </a:rPr>
            <a:t>corporations</a:t>
          </a:r>
          <a:r>
            <a:rPr lang="en-US" sz="2000" kern="1200" dirty="0">
              <a:solidFill>
                <a:schemeClr val="bg1"/>
              </a:solidFill>
              <a:latin typeface="Arial" panose="020B0604020202020204" pitchFamily="34" charset="0"/>
              <a:cs typeface="Arial" panose="020B0604020202020204" pitchFamily="34" charset="0"/>
            </a:rPr>
            <a:t>, financial corporations, government offices in general, as well as </a:t>
          </a:r>
          <a:r>
            <a:rPr lang="en-US" sz="2000" kern="1200" dirty="0">
              <a:solidFill>
                <a:schemeClr val="bg1"/>
              </a:solidFill>
              <a:latin typeface="Arial" panose="020B0604020202020204" pitchFamily="34" charset="0"/>
              <a:ea typeface="+mn-ea"/>
              <a:cs typeface="Arial" panose="020B0604020202020204" pitchFamily="34" charset="0"/>
            </a:rPr>
            <a:t>non-profit</a:t>
          </a:r>
          <a:r>
            <a:rPr lang="en-US" sz="2000" kern="1200" dirty="0">
              <a:solidFill>
                <a:schemeClr val="bg1"/>
              </a:solidFill>
              <a:latin typeface="Arial" panose="020B0604020202020204" pitchFamily="34" charset="0"/>
              <a:cs typeface="Arial" panose="020B0604020202020204" pitchFamily="34" charset="0"/>
            </a:rPr>
            <a:t> institutions serving households are included</a:t>
          </a:r>
          <a:endParaRPr lang="es-MX" sz="2000" kern="1200" dirty="0">
            <a:solidFill>
              <a:schemeClr val="bg1"/>
            </a:solidFill>
            <a:latin typeface="Arial" panose="020B0604020202020204" pitchFamily="34" charset="0"/>
            <a:cs typeface="Arial" panose="020B0604020202020204" pitchFamily="34" charset="0"/>
          </a:endParaRPr>
        </a:p>
      </dgm:t>
    </dgm:pt>
    <dgm:pt modelId="{F4196F1F-05E5-4227-A1EC-9192CD0B2A40}" type="parTrans" cxnId="{0141324D-51E3-459F-A2D8-EDCCBF5F9D1C}">
      <dgm:prSet/>
      <dgm:spPr/>
      <dgm:t>
        <a:bodyPr/>
        <a:lstStyle/>
        <a:p>
          <a:endParaRPr lang="es-MX" sz="2000">
            <a:latin typeface="Arial" panose="020B0604020202020204" pitchFamily="34" charset="0"/>
            <a:cs typeface="Arial" panose="020B0604020202020204" pitchFamily="34" charset="0"/>
          </a:endParaRPr>
        </a:p>
      </dgm:t>
    </dgm:pt>
    <dgm:pt modelId="{89A931EC-0D02-4FB4-A40D-9E6CF67918B8}" type="sibTrans" cxnId="{0141324D-51E3-459F-A2D8-EDCCBF5F9D1C}">
      <dgm:prSet/>
      <dgm:spPr/>
      <dgm:t>
        <a:bodyPr/>
        <a:lstStyle/>
        <a:p>
          <a:endParaRPr lang="es-MX" sz="2000">
            <a:latin typeface="Arial" panose="020B0604020202020204" pitchFamily="34" charset="0"/>
            <a:cs typeface="Arial" panose="020B0604020202020204" pitchFamily="34" charset="0"/>
          </a:endParaRPr>
        </a:p>
      </dgm:t>
    </dgm:pt>
    <dgm:pt modelId="{F0FDECD7-7CE3-4434-99CF-58C7020DFF5E}">
      <dgm:prSet custT="1"/>
      <dgm:spPr>
        <a:solidFill>
          <a:srgbClr val="033A6A"/>
        </a:solidFill>
        <a:ln w="12700" cap="flat" cmpd="sng" algn="ctr">
          <a:solidFill>
            <a:srgbClr val="44546A">
              <a:shade val="80000"/>
              <a:hueOff val="0"/>
              <a:satOff val="0"/>
              <a:lumOff val="0"/>
              <a:alphaOff val="0"/>
            </a:srgbClr>
          </a:solidFill>
          <a:prstDash val="solid"/>
          <a:miter lim="800000"/>
        </a:ln>
        <a:effectLst/>
      </dgm:spPr>
      <dgm:t>
        <a:bodyPr spcFirstLastPara="0" vert="horz" wrap="square" lIns="626532" tIns="50800" rIns="50800" bIns="50800" numCol="1" spcCol="1270" anchor="ctr" anchorCtr="0"/>
        <a:lstStyle/>
        <a:p>
          <a:r>
            <a:rPr lang="en-US" sz="2000" kern="1200" dirty="0">
              <a:solidFill>
                <a:schemeClr val="bg1"/>
              </a:solidFill>
              <a:latin typeface="Arial" panose="020B0604020202020204" pitchFamily="34" charset="0"/>
              <a:cs typeface="Arial" panose="020B0604020202020204" pitchFamily="34" charset="0"/>
            </a:rPr>
            <a:t>The conceptual </a:t>
          </a:r>
          <a:r>
            <a:rPr lang="en-US" sz="2000" kern="1200" dirty="0">
              <a:solidFill>
                <a:schemeClr val="bg1"/>
              </a:solidFill>
              <a:latin typeface="Arial" panose="020B0604020202020204" pitchFamily="34" charset="0"/>
              <a:ea typeface="+mn-ea"/>
              <a:cs typeface="Arial" panose="020B0604020202020204" pitchFamily="34" charset="0"/>
            </a:rPr>
            <a:t>design</a:t>
          </a:r>
          <a:r>
            <a:rPr lang="en-US" sz="2000" kern="1200" dirty="0">
              <a:solidFill>
                <a:schemeClr val="bg1"/>
              </a:solidFill>
              <a:latin typeface="Arial" panose="020B0604020202020204" pitchFamily="34" charset="0"/>
              <a:cs typeface="Arial" panose="020B0604020202020204" pitchFamily="34" charset="0"/>
            </a:rPr>
            <a:t> responds to international recommendations, besides the SBR includes a unique identifier which is useful to link records to other databases available at INEGI</a:t>
          </a:r>
          <a:endParaRPr lang="es-MX" sz="2000" kern="1200" dirty="0">
            <a:solidFill>
              <a:schemeClr val="bg1"/>
            </a:solidFill>
            <a:latin typeface="Arial" panose="020B0604020202020204" pitchFamily="34" charset="0"/>
            <a:cs typeface="Arial" panose="020B0604020202020204" pitchFamily="34" charset="0"/>
          </a:endParaRPr>
        </a:p>
      </dgm:t>
    </dgm:pt>
    <dgm:pt modelId="{4EFB1A07-45A4-4940-BB66-E560D03A9D6D}" type="parTrans" cxnId="{C6019CEC-8787-4660-92D6-936821AC0D0E}">
      <dgm:prSet/>
      <dgm:spPr/>
      <dgm:t>
        <a:bodyPr/>
        <a:lstStyle/>
        <a:p>
          <a:endParaRPr lang="es-MX" sz="2000">
            <a:latin typeface="Arial" panose="020B0604020202020204" pitchFamily="34" charset="0"/>
            <a:cs typeface="Arial" panose="020B0604020202020204" pitchFamily="34" charset="0"/>
          </a:endParaRPr>
        </a:p>
      </dgm:t>
    </dgm:pt>
    <dgm:pt modelId="{267C184F-574A-42BD-9843-78B548FB9C9C}" type="sibTrans" cxnId="{C6019CEC-8787-4660-92D6-936821AC0D0E}">
      <dgm:prSet/>
      <dgm:spPr/>
      <dgm:t>
        <a:bodyPr/>
        <a:lstStyle/>
        <a:p>
          <a:endParaRPr lang="es-MX" sz="2000">
            <a:latin typeface="Arial" panose="020B0604020202020204" pitchFamily="34" charset="0"/>
            <a:cs typeface="Arial" panose="020B0604020202020204" pitchFamily="34" charset="0"/>
          </a:endParaRPr>
        </a:p>
      </dgm:t>
    </dgm:pt>
    <dgm:pt modelId="{3C64AB4C-62D6-4075-AE01-83540185EB4F}" type="pres">
      <dgm:prSet presAssocID="{9B08951B-CBC9-4B78-A4F7-66E8832BD035}" presName="Name0" presStyleCnt="0">
        <dgm:presLayoutVars>
          <dgm:chMax val="7"/>
          <dgm:chPref val="7"/>
          <dgm:dir/>
        </dgm:presLayoutVars>
      </dgm:prSet>
      <dgm:spPr/>
    </dgm:pt>
    <dgm:pt modelId="{C4270EE8-643C-4DF8-901E-11B302DFEC46}" type="pres">
      <dgm:prSet presAssocID="{9B08951B-CBC9-4B78-A4F7-66E8832BD035}" presName="Name1" presStyleCnt="0"/>
      <dgm:spPr/>
    </dgm:pt>
    <dgm:pt modelId="{55222BE2-F4C6-46E5-91A6-1328B4F93E1F}" type="pres">
      <dgm:prSet presAssocID="{9B08951B-CBC9-4B78-A4F7-66E8832BD035}" presName="cycle" presStyleCnt="0"/>
      <dgm:spPr/>
    </dgm:pt>
    <dgm:pt modelId="{AA26B4C0-B286-4456-AADC-E23CF3C1455C}" type="pres">
      <dgm:prSet presAssocID="{9B08951B-CBC9-4B78-A4F7-66E8832BD035}" presName="srcNode" presStyleLbl="node1" presStyleIdx="0" presStyleCnt="4"/>
      <dgm:spPr/>
    </dgm:pt>
    <dgm:pt modelId="{A07B48F5-8004-44F2-B065-FE66C2ECC34A}" type="pres">
      <dgm:prSet presAssocID="{9B08951B-CBC9-4B78-A4F7-66E8832BD035}" presName="conn" presStyleLbl="parChTrans1D2" presStyleIdx="0" presStyleCnt="1"/>
      <dgm:spPr/>
    </dgm:pt>
    <dgm:pt modelId="{664322C0-5801-4B29-9109-23297B8978D7}" type="pres">
      <dgm:prSet presAssocID="{9B08951B-CBC9-4B78-A4F7-66E8832BD035}" presName="extraNode" presStyleLbl="node1" presStyleIdx="0" presStyleCnt="4"/>
      <dgm:spPr/>
    </dgm:pt>
    <dgm:pt modelId="{63539309-160F-4ED3-A04D-38ECDE4745A2}" type="pres">
      <dgm:prSet presAssocID="{9B08951B-CBC9-4B78-A4F7-66E8832BD035}" presName="dstNode" presStyleLbl="node1" presStyleIdx="0" presStyleCnt="4"/>
      <dgm:spPr/>
    </dgm:pt>
    <dgm:pt modelId="{25C8095F-076C-423F-B10B-D3958E1C7300}" type="pres">
      <dgm:prSet presAssocID="{9AD1D6CD-0D0E-41BF-AEAF-668300B27274}" presName="text_1" presStyleLbl="node1" presStyleIdx="0" presStyleCnt="4" custScaleY="91227">
        <dgm:presLayoutVars>
          <dgm:bulletEnabled val="1"/>
        </dgm:presLayoutVars>
      </dgm:prSet>
      <dgm:spPr/>
    </dgm:pt>
    <dgm:pt modelId="{69D8844E-E8E8-4529-AB24-5DCB14F4F483}" type="pres">
      <dgm:prSet presAssocID="{9AD1D6CD-0D0E-41BF-AEAF-668300B27274}" presName="accent_1" presStyleCnt="0"/>
      <dgm:spPr/>
    </dgm:pt>
    <dgm:pt modelId="{8A2A3D20-956B-46F9-AD4B-6B230695A151}" type="pres">
      <dgm:prSet presAssocID="{9AD1D6CD-0D0E-41BF-AEAF-668300B27274}" presName="accentRepeatNode" presStyleLbl="solidFgAcc1" presStyleIdx="0" presStyleCnt="4"/>
      <dgm:spPr/>
    </dgm:pt>
    <dgm:pt modelId="{9AF622B4-A814-417B-B055-CC9018951D5E}" type="pres">
      <dgm:prSet presAssocID="{7F5B4412-EAC3-4E10-881A-F5C53AEB340A}" presName="text_2" presStyleLbl="node1" presStyleIdx="1" presStyleCnt="4" custScaleY="131378">
        <dgm:presLayoutVars>
          <dgm:bulletEnabled val="1"/>
        </dgm:presLayoutVars>
      </dgm:prSet>
      <dgm:spPr>
        <a:xfrm>
          <a:off x="1031097" y="1454823"/>
          <a:ext cx="10245678" cy="1037007"/>
        </a:xfrm>
        <a:prstGeom prst="rect">
          <a:avLst/>
        </a:prstGeom>
      </dgm:spPr>
    </dgm:pt>
    <dgm:pt modelId="{3C0E8677-0E7B-43E1-BE9A-55C91E60CB72}" type="pres">
      <dgm:prSet presAssocID="{7F5B4412-EAC3-4E10-881A-F5C53AEB340A}" presName="accent_2" presStyleCnt="0"/>
      <dgm:spPr/>
    </dgm:pt>
    <dgm:pt modelId="{2B7C45F4-D680-4E8E-896A-5DA43DDCC2E4}" type="pres">
      <dgm:prSet presAssocID="{7F5B4412-EAC3-4E10-881A-F5C53AEB340A}" presName="accentRepeatNode" presStyleLbl="solidFgAcc1" presStyleIdx="1" presStyleCnt="4"/>
      <dgm:spPr/>
    </dgm:pt>
    <dgm:pt modelId="{CCD688A9-C45A-4D03-A8E3-EA388CE1B849}" type="pres">
      <dgm:prSet presAssocID="{C11F4668-645F-4C4E-81CF-5F331BBB5958}" presName="text_3" presStyleLbl="node1" presStyleIdx="2" presStyleCnt="4" custScaleY="127577">
        <dgm:presLayoutVars>
          <dgm:bulletEnabled val="1"/>
        </dgm:presLayoutVars>
      </dgm:prSet>
      <dgm:spPr>
        <a:xfrm>
          <a:off x="1031097" y="2654026"/>
          <a:ext cx="10245678" cy="1007004"/>
        </a:xfrm>
        <a:prstGeom prst="rect">
          <a:avLst/>
        </a:prstGeom>
      </dgm:spPr>
    </dgm:pt>
    <dgm:pt modelId="{3302AE7C-C3C0-40C1-B921-F87E4E1CAE4F}" type="pres">
      <dgm:prSet presAssocID="{C11F4668-645F-4C4E-81CF-5F331BBB5958}" presName="accent_3" presStyleCnt="0"/>
      <dgm:spPr/>
    </dgm:pt>
    <dgm:pt modelId="{AE5BCF1D-F0AB-44D3-8644-14B67AC5ECDA}" type="pres">
      <dgm:prSet presAssocID="{C11F4668-645F-4C4E-81CF-5F331BBB5958}" presName="accentRepeatNode" presStyleLbl="solidFgAcc1" presStyleIdx="2" presStyleCnt="4"/>
      <dgm:spPr/>
    </dgm:pt>
    <dgm:pt modelId="{D1E6B80E-2573-4623-A4AE-38D89A10595C}" type="pres">
      <dgm:prSet presAssocID="{F0FDECD7-7CE3-4434-99CF-58C7020DFF5E}" presName="text_4" presStyleLbl="node1" presStyleIdx="3" presStyleCnt="4" custScaleY="141460">
        <dgm:presLayoutVars>
          <dgm:bulletEnabled val="1"/>
        </dgm:presLayoutVars>
      </dgm:prSet>
      <dgm:spPr>
        <a:xfrm>
          <a:off x="578556" y="3783437"/>
          <a:ext cx="10698220" cy="1116587"/>
        </a:xfrm>
        <a:prstGeom prst="rect">
          <a:avLst/>
        </a:prstGeom>
      </dgm:spPr>
    </dgm:pt>
    <dgm:pt modelId="{62EADB3D-7D9B-4534-BA22-F770FF6E3973}" type="pres">
      <dgm:prSet presAssocID="{F0FDECD7-7CE3-4434-99CF-58C7020DFF5E}" presName="accent_4" presStyleCnt="0"/>
      <dgm:spPr/>
    </dgm:pt>
    <dgm:pt modelId="{7F49EE11-C216-4E70-83B3-EB6B491913AB}" type="pres">
      <dgm:prSet presAssocID="{F0FDECD7-7CE3-4434-99CF-58C7020DFF5E}" presName="accentRepeatNode" presStyleLbl="solidFgAcc1" presStyleIdx="3" presStyleCnt="4"/>
      <dgm:spPr/>
    </dgm:pt>
  </dgm:ptLst>
  <dgm:cxnLst>
    <dgm:cxn modelId="{0141324D-51E3-459F-A2D8-EDCCBF5F9D1C}" srcId="{9B08951B-CBC9-4B78-A4F7-66E8832BD035}" destId="{C11F4668-645F-4C4E-81CF-5F331BBB5958}" srcOrd="2" destOrd="0" parTransId="{F4196F1F-05E5-4227-A1EC-9192CD0B2A40}" sibTransId="{89A931EC-0D02-4FB4-A40D-9E6CF67918B8}"/>
    <dgm:cxn modelId="{3735FA6F-91D2-4F03-9FB2-CF626977B35B}" srcId="{9B08951B-CBC9-4B78-A4F7-66E8832BD035}" destId="{9AD1D6CD-0D0E-41BF-AEAF-668300B27274}" srcOrd="0" destOrd="0" parTransId="{77BC8102-E168-4963-96D4-69F4CD33CFFE}" sibTransId="{BB6D9F7A-2C37-4FF3-A747-A6D84CE2D1A2}"/>
    <dgm:cxn modelId="{5A39F58B-5470-4C7C-A232-5AFB7767240E}" type="presOf" srcId="{7F5B4412-EAC3-4E10-881A-F5C53AEB340A}" destId="{9AF622B4-A814-417B-B055-CC9018951D5E}" srcOrd="0" destOrd="0" presId="urn:microsoft.com/office/officeart/2008/layout/VerticalCurvedList"/>
    <dgm:cxn modelId="{FF8CD4BC-F6EF-40BC-9EDE-8C0C26535738}" type="presOf" srcId="{C11F4668-645F-4C4E-81CF-5F331BBB5958}" destId="{CCD688A9-C45A-4D03-A8E3-EA388CE1B849}" srcOrd="0" destOrd="0" presId="urn:microsoft.com/office/officeart/2008/layout/VerticalCurvedList"/>
    <dgm:cxn modelId="{7264A8BF-D2A6-4C26-BB2E-66DA7F456EC9}" type="presOf" srcId="{F0FDECD7-7CE3-4434-99CF-58C7020DFF5E}" destId="{D1E6B80E-2573-4623-A4AE-38D89A10595C}" srcOrd="0" destOrd="0" presId="urn:microsoft.com/office/officeart/2008/layout/VerticalCurvedList"/>
    <dgm:cxn modelId="{422390DE-3E65-4750-870F-112F4B742B7D}" type="presOf" srcId="{BB6D9F7A-2C37-4FF3-A747-A6D84CE2D1A2}" destId="{A07B48F5-8004-44F2-B065-FE66C2ECC34A}" srcOrd="0" destOrd="0" presId="urn:microsoft.com/office/officeart/2008/layout/VerticalCurvedList"/>
    <dgm:cxn modelId="{DF3903EC-EC04-458A-90C8-3D6D3CD55A2A}" type="presOf" srcId="{9AD1D6CD-0D0E-41BF-AEAF-668300B27274}" destId="{25C8095F-076C-423F-B10B-D3958E1C7300}" srcOrd="0" destOrd="0" presId="urn:microsoft.com/office/officeart/2008/layout/VerticalCurvedList"/>
    <dgm:cxn modelId="{C6019CEC-8787-4660-92D6-936821AC0D0E}" srcId="{9B08951B-CBC9-4B78-A4F7-66E8832BD035}" destId="{F0FDECD7-7CE3-4434-99CF-58C7020DFF5E}" srcOrd="3" destOrd="0" parTransId="{4EFB1A07-45A4-4940-BB66-E560D03A9D6D}" sibTransId="{267C184F-574A-42BD-9843-78B548FB9C9C}"/>
    <dgm:cxn modelId="{C36B47F6-85B2-438A-B62F-2AA77CCB5990}" type="presOf" srcId="{9B08951B-CBC9-4B78-A4F7-66E8832BD035}" destId="{3C64AB4C-62D6-4075-AE01-83540185EB4F}" srcOrd="0" destOrd="0" presId="urn:microsoft.com/office/officeart/2008/layout/VerticalCurvedList"/>
    <dgm:cxn modelId="{545824FB-23FB-43E8-A41C-FCC34285F582}" srcId="{9B08951B-CBC9-4B78-A4F7-66E8832BD035}" destId="{7F5B4412-EAC3-4E10-881A-F5C53AEB340A}" srcOrd="1" destOrd="0" parTransId="{16C5803A-B017-4FEA-A0C9-60A6E3CDA91C}" sibTransId="{52CF3A3C-CF1F-4997-92D7-09FDDD64D929}"/>
    <dgm:cxn modelId="{F6F42DCE-6FA2-4D7A-9955-6F0527E36605}" type="presParOf" srcId="{3C64AB4C-62D6-4075-AE01-83540185EB4F}" destId="{C4270EE8-643C-4DF8-901E-11B302DFEC46}" srcOrd="0" destOrd="0" presId="urn:microsoft.com/office/officeart/2008/layout/VerticalCurvedList"/>
    <dgm:cxn modelId="{31D4EC67-DFAA-417A-8D73-C83C6452558F}" type="presParOf" srcId="{C4270EE8-643C-4DF8-901E-11B302DFEC46}" destId="{55222BE2-F4C6-46E5-91A6-1328B4F93E1F}" srcOrd="0" destOrd="0" presId="urn:microsoft.com/office/officeart/2008/layout/VerticalCurvedList"/>
    <dgm:cxn modelId="{BD308261-B044-47AC-8589-889B241F8EE4}" type="presParOf" srcId="{55222BE2-F4C6-46E5-91A6-1328B4F93E1F}" destId="{AA26B4C0-B286-4456-AADC-E23CF3C1455C}" srcOrd="0" destOrd="0" presId="urn:microsoft.com/office/officeart/2008/layout/VerticalCurvedList"/>
    <dgm:cxn modelId="{B727F70F-D0CE-479D-8BB6-0A5584DBFD0B}" type="presParOf" srcId="{55222BE2-F4C6-46E5-91A6-1328B4F93E1F}" destId="{A07B48F5-8004-44F2-B065-FE66C2ECC34A}" srcOrd="1" destOrd="0" presId="urn:microsoft.com/office/officeart/2008/layout/VerticalCurvedList"/>
    <dgm:cxn modelId="{AE5A3B9B-9455-4E6C-AD34-CE4D71E6863E}" type="presParOf" srcId="{55222BE2-F4C6-46E5-91A6-1328B4F93E1F}" destId="{664322C0-5801-4B29-9109-23297B8978D7}" srcOrd="2" destOrd="0" presId="urn:microsoft.com/office/officeart/2008/layout/VerticalCurvedList"/>
    <dgm:cxn modelId="{7179F605-42E0-4101-BD44-C610911B5C51}" type="presParOf" srcId="{55222BE2-F4C6-46E5-91A6-1328B4F93E1F}" destId="{63539309-160F-4ED3-A04D-38ECDE4745A2}" srcOrd="3" destOrd="0" presId="urn:microsoft.com/office/officeart/2008/layout/VerticalCurvedList"/>
    <dgm:cxn modelId="{0268BF60-E6C7-4AD6-9681-7D7A97E21A33}" type="presParOf" srcId="{C4270EE8-643C-4DF8-901E-11B302DFEC46}" destId="{25C8095F-076C-423F-B10B-D3958E1C7300}" srcOrd="1" destOrd="0" presId="urn:microsoft.com/office/officeart/2008/layout/VerticalCurvedList"/>
    <dgm:cxn modelId="{2AE03C2A-7531-44AC-B480-0CB3B16F45B2}" type="presParOf" srcId="{C4270EE8-643C-4DF8-901E-11B302DFEC46}" destId="{69D8844E-E8E8-4529-AB24-5DCB14F4F483}" srcOrd="2" destOrd="0" presId="urn:microsoft.com/office/officeart/2008/layout/VerticalCurvedList"/>
    <dgm:cxn modelId="{BBFAEAEC-B674-4E55-9718-05527286872D}" type="presParOf" srcId="{69D8844E-E8E8-4529-AB24-5DCB14F4F483}" destId="{8A2A3D20-956B-46F9-AD4B-6B230695A151}" srcOrd="0" destOrd="0" presId="urn:microsoft.com/office/officeart/2008/layout/VerticalCurvedList"/>
    <dgm:cxn modelId="{D33BC9F6-A75B-4B22-8256-BFBF20C6281C}" type="presParOf" srcId="{C4270EE8-643C-4DF8-901E-11B302DFEC46}" destId="{9AF622B4-A814-417B-B055-CC9018951D5E}" srcOrd="3" destOrd="0" presId="urn:microsoft.com/office/officeart/2008/layout/VerticalCurvedList"/>
    <dgm:cxn modelId="{45118B04-70F9-4C29-A44F-35D1D8A7D65E}" type="presParOf" srcId="{C4270EE8-643C-4DF8-901E-11B302DFEC46}" destId="{3C0E8677-0E7B-43E1-BE9A-55C91E60CB72}" srcOrd="4" destOrd="0" presId="urn:microsoft.com/office/officeart/2008/layout/VerticalCurvedList"/>
    <dgm:cxn modelId="{85BB31CC-D1BD-4D77-9221-88D8D7C600A4}" type="presParOf" srcId="{3C0E8677-0E7B-43E1-BE9A-55C91E60CB72}" destId="{2B7C45F4-D680-4E8E-896A-5DA43DDCC2E4}" srcOrd="0" destOrd="0" presId="urn:microsoft.com/office/officeart/2008/layout/VerticalCurvedList"/>
    <dgm:cxn modelId="{AC55FA96-E90F-4CBF-97F1-59249987228F}" type="presParOf" srcId="{C4270EE8-643C-4DF8-901E-11B302DFEC46}" destId="{CCD688A9-C45A-4D03-A8E3-EA388CE1B849}" srcOrd="5" destOrd="0" presId="urn:microsoft.com/office/officeart/2008/layout/VerticalCurvedList"/>
    <dgm:cxn modelId="{BBC2A450-7E1B-4BC1-B087-05D606DDA247}" type="presParOf" srcId="{C4270EE8-643C-4DF8-901E-11B302DFEC46}" destId="{3302AE7C-C3C0-40C1-B921-F87E4E1CAE4F}" srcOrd="6" destOrd="0" presId="urn:microsoft.com/office/officeart/2008/layout/VerticalCurvedList"/>
    <dgm:cxn modelId="{75ECD1CD-BC71-4EA4-AAC1-8325992B9F0C}" type="presParOf" srcId="{3302AE7C-C3C0-40C1-B921-F87E4E1CAE4F}" destId="{AE5BCF1D-F0AB-44D3-8644-14B67AC5ECDA}" srcOrd="0" destOrd="0" presId="urn:microsoft.com/office/officeart/2008/layout/VerticalCurvedList"/>
    <dgm:cxn modelId="{D623B8B9-3859-4F4A-8210-1933C76DC59C}" type="presParOf" srcId="{C4270EE8-643C-4DF8-901E-11B302DFEC46}" destId="{D1E6B80E-2573-4623-A4AE-38D89A10595C}" srcOrd="7" destOrd="0" presId="urn:microsoft.com/office/officeart/2008/layout/VerticalCurvedList"/>
    <dgm:cxn modelId="{2EC1BBA2-A3C0-4A2D-9C5B-775B81AB6887}" type="presParOf" srcId="{C4270EE8-643C-4DF8-901E-11B302DFEC46}" destId="{62EADB3D-7D9B-4534-BA22-F770FF6E3973}" srcOrd="8" destOrd="0" presId="urn:microsoft.com/office/officeart/2008/layout/VerticalCurvedList"/>
    <dgm:cxn modelId="{9AC2A970-54FA-4499-AAFD-E47D3E93E016}" type="presParOf" srcId="{62EADB3D-7D9B-4534-BA22-F770FF6E3973}" destId="{7F49EE11-C216-4E70-83B3-EB6B491913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8951B-CBC9-4B78-A4F7-66E8832BD035}"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MX"/>
        </a:p>
      </dgm:t>
    </dgm:pt>
    <dgm:pt modelId="{9AD1D6CD-0D0E-41BF-AEAF-668300B27274}">
      <dgm:prSet phldrT="[Texto]" custT="1">
        <dgm:style>
          <a:lnRef idx="2">
            <a:schemeClr val="accent5">
              <a:shade val="15000"/>
            </a:schemeClr>
          </a:lnRef>
          <a:fillRef idx="1">
            <a:schemeClr val="accent5"/>
          </a:fillRef>
          <a:effectRef idx="0">
            <a:schemeClr val="accent5"/>
          </a:effectRef>
          <a:fontRef idx="minor">
            <a:schemeClr val="lt1"/>
          </a:fontRef>
        </dgm:style>
      </dgm:prSet>
      <dgm:spPr>
        <a:solidFill>
          <a:schemeClr val="accent1">
            <a:lumMod val="40000"/>
            <a:lumOff val="60000"/>
          </a:schemeClr>
        </a:solidFill>
      </dgm:spPr>
      <dgm:t>
        <a:bodyPr/>
        <a:lstStyle/>
        <a:p>
          <a:r>
            <a:rPr lang="en-US" sz="2000" dirty="0">
              <a:solidFill>
                <a:schemeClr val="tx1"/>
              </a:solidFill>
              <a:latin typeface="Arial" panose="020B0604020202020204" pitchFamily="34" charset="0"/>
              <a:cs typeface="Arial" panose="020B0604020202020204" pitchFamily="34" charset="0"/>
            </a:rPr>
            <a:t>Main source for sampling frames of business surveys
The survey frames are customized and standardized</a:t>
          </a:r>
          <a:endParaRPr lang="es-MX" sz="2000" dirty="0">
            <a:solidFill>
              <a:schemeClr val="tx1"/>
            </a:solidFill>
            <a:latin typeface="Arial" panose="020B0604020202020204" pitchFamily="34" charset="0"/>
            <a:cs typeface="Arial" panose="020B0604020202020204" pitchFamily="34" charset="0"/>
          </a:endParaRPr>
        </a:p>
      </dgm:t>
    </dgm:pt>
    <dgm:pt modelId="{77BC8102-E168-4963-96D4-69F4CD33CFFE}" type="parTrans" cxnId="{3735FA6F-91D2-4F03-9FB2-CF626977B35B}">
      <dgm:prSet/>
      <dgm:spPr/>
      <dgm:t>
        <a:bodyPr/>
        <a:lstStyle/>
        <a:p>
          <a:endParaRPr lang="es-MX" sz="2000">
            <a:latin typeface="Arial" panose="020B0604020202020204" pitchFamily="34" charset="0"/>
            <a:cs typeface="Arial" panose="020B0604020202020204" pitchFamily="34" charset="0"/>
          </a:endParaRPr>
        </a:p>
      </dgm:t>
    </dgm:pt>
    <dgm:pt modelId="{BB6D9F7A-2C37-4FF3-A747-A6D84CE2D1A2}" type="sibTrans" cxnId="{3735FA6F-91D2-4F03-9FB2-CF626977B35B}">
      <dgm:prSet/>
      <dgm:spPr/>
      <dgm:t>
        <a:bodyPr/>
        <a:lstStyle/>
        <a:p>
          <a:endParaRPr lang="es-MX" sz="2000">
            <a:latin typeface="Arial" panose="020B0604020202020204" pitchFamily="34" charset="0"/>
            <a:cs typeface="Arial" panose="020B0604020202020204" pitchFamily="34" charset="0"/>
          </a:endParaRPr>
        </a:p>
      </dgm:t>
    </dgm:pt>
    <dgm:pt modelId="{B31FB0AD-3291-49D7-BC61-277FDBAEBA0D}">
      <dgm:prSet phldrT="[Texto]" custT="1">
        <dgm:style>
          <a:lnRef idx="2">
            <a:schemeClr val="accent5">
              <a:shade val="15000"/>
            </a:schemeClr>
          </a:lnRef>
          <a:fillRef idx="1">
            <a:schemeClr val="accent5"/>
          </a:fillRef>
          <a:effectRef idx="0">
            <a:schemeClr val="accent5"/>
          </a:effectRef>
          <a:fontRef idx="minor">
            <a:schemeClr val="lt1"/>
          </a:fontRef>
        </dgm:style>
      </dgm:prSet>
      <dgm:spPr>
        <a:solidFill>
          <a:schemeClr val="accent1">
            <a:lumMod val="40000"/>
            <a:lumOff val="60000"/>
          </a:schemeClr>
        </a:solidFill>
        <a:ln/>
      </dgm:spPr>
      <dgm:t>
        <a:bodyPr spcFirstLastPara="0" vert="horz" wrap="square" lIns="797374" tIns="50800" rIns="50800" bIns="50800" numCol="1" spcCol="1270" anchor="ctr" anchorCtr="0"/>
        <a:lstStyle/>
        <a:p>
          <a:pPr marL="0" lvl="0" indent="0" algn="l" defTabSz="889000">
            <a:lnSpc>
              <a:spcPct val="90000"/>
            </a:lnSpc>
            <a:spcBef>
              <a:spcPct val="0"/>
            </a:spcBef>
            <a:spcAft>
              <a:spcPct val="35000"/>
            </a:spcAft>
            <a:buNone/>
          </a:pPr>
          <a:r>
            <a:rPr lang="en-US" sz="2000" kern="1200" dirty="0">
              <a:solidFill>
                <a:prstClr val="black"/>
              </a:solidFill>
              <a:latin typeface="Arial" panose="020B0604020202020204" pitchFamily="34" charset="0"/>
              <a:ea typeface="+mn-ea"/>
              <a:cs typeface="Arial" panose="020B0604020202020204" pitchFamily="34" charset="0"/>
            </a:rPr>
            <a:t>The SBR has a public part that is the National Directory of Economic Units (DENUE, by its acronym in Spanish), in which business owners can request corrections and/or updates to their business data, so DENUE is also valuable for updating the SBR</a:t>
          </a:r>
        </a:p>
      </dgm:t>
    </dgm:pt>
    <dgm:pt modelId="{0FA7DED1-2E58-44A3-843B-F2579A865F5D}" type="parTrans" cxnId="{95213F12-EBB8-431D-9246-88B63F946084}">
      <dgm:prSet/>
      <dgm:spPr/>
      <dgm:t>
        <a:bodyPr/>
        <a:lstStyle/>
        <a:p>
          <a:endParaRPr lang="es-MX" sz="2000">
            <a:latin typeface="Arial" panose="020B0604020202020204" pitchFamily="34" charset="0"/>
            <a:cs typeface="Arial" panose="020B0604020202020204" pitchFamily="34" charset="0"/>
          </a:endParaRPr>
        </a:p>
      </dgm:t>
    </dgm:pt>
    <dgm:pt modelId="{1A4969CE-8ED2-4C2C-BC62-9D936A2B5D3F}" type="sibTrans" cxnId="{95213F12-EBB8-431D-9246-88B63F946084}">
      <dgm:prSet/>
      <dgm:spPr/>
      <dgm:t>
        <a:bodyPr/>
        <a:lstStyle/>
        <a:p>
          <a:endParaRPr lang="es-MX" sz="2000">
            <a:latin typeface="Arial" panose="020B0604020202020204" pitchFamily="34" charset="0"/>
            <a:cs typeface="Arial" panose="020B0604020202020204" pitchFamily="34" charset="0"/>
          </a:endParaRPr>
        </a:p>
      </dgm:t>
    </dgm:pt>
    <dgm:pt modelId="{C67E8423-49AD-4B7B-98DC-11F3E0E5F608}">
      <dgm:prSet phldrT="[Texto]" custT="1">
        <dgm:style>
          <a:lnRef idx="2">
            <a:schemeClr val="accent5">
              <a:shade val="15000"/>
            </a:schemeClr>
          </a:lnRef>
          <a:fillRef idx="1">
            <a:schemeClr val="accent5"/>
          </a:fillRef>
          <a:effectRef idx="0">
            <a:schemeClr val="accent5"/>
          </a:effectRef>
          <a:fontRef idx="minor">
            <a:schemeClr val="lt1"/>
          </a:fontRef>
        </dgm:style>
      </dgm:prSet>
      <dgm:spPr>
        <a:solidFill>
          <a:schemeClr val="accent1">
            <a:lumMod val="40000"/>
            <a:lumOff val="60000"/>
          </a:schemeClr>
        </a:solidFill>
      </dgm:spPr>
      <dgm:t>
        <a:bodyPr/>
        <a:lstStyle/>
        <a:p>
          <a:pPr algn="just"/>
          <a:r>
            <a:rPr lang="en-US" sz="2000" kern="1200" dirty="0">
              <a:solidFill>
                <a:schemeClr val="tx1"/>
              </a:solidFill>
              <a:latin typeface="Arial" panose="020B0604020202020204" pitchFamily="34" charset="0"/>
              <a:ea typeface="+mn-ea"/>
              <a:cs typeface="Arial" panose="020B0604020202020204" pitchFamily="34" charset="0"/>
            </a:rPr>
            <a:t>With the aim to ensure the quality of the SBR for its use, double counting of registers are carefully analyzed for removing them from the database</a:t>
          </a:r>
          <a:endParaRPr lang="es-MX" sz="2000" kern="1200" dirty="0">
            <a:solidFill>
              <a:schemeClr val="tx1"/>
            </a:solidFill>
            <a:latin typeface="Arial" panose="020B0604020202020204" pitchFamily="34" charset="0"/>
            <a:ea typeface="+mn-ea"/>
            <a:cs typeface="Arial" panose="020B0604020202020204" pitchFamily="34" charset="0"/>
          </a:endParaRPr>
        </a:p>
      </dgm:t>
    </dgm:pt>
    <dgm:pt modelId="{367AAC97-26C8-43E5-AB32-D0943D2CD1DE}" type="parTrans" cxnId="{89C4423E-E8CE-4FB8-A3A9-B01C9F7C77DA}">
      <dgm:prSet/>
      <dgm:spPr/>
      <dgm:t>
        <a:bodyPr/>
        <a:lstStyle/>
        <a:p>
          <a:endParaRPr lang="es-MX" sz="2000">
            <a:latin typeface="Arial" panose="020B0604020202020204" pitchFamily="34" charset="0"/>
            <a:cs typeface="Arial" panose="020B0604020202020204" pitchFamily="34" charset="0"/>
          </a:endParaRPr>
        </a:p>
      </dgm:t>
    </dgm:pt>
    <dgm:pt modelId="{5314F532-2503-4BE9-B9B1-90707CABBCD7}" type="sibTrans" cxnId="{89C4423E-E8CE-4FB8-A3A9-B01C9F7C77DA}">
      <dgm:prSet/>
      <dgm:spPr/>
      <dgm:t>
        <a:bodyPr/>
        <a:lstStyle/>
        <a:p>
          <a:endParaRPr lang="es-MX" sz="2000">
            <a:latin typeface="Arial" panose="020B0604020202020204" pitchFamily="34" charset="0"/>
            <a:cs typeface="Arial" panose="020B0604020202020204" pitchFamily="34" charset="0"/>
          </a:endParaRPr>
        </a:p>
      </dgm:t>
    </dgm:pt>
    <dgm:pt modelId="{3C64AB4C-62D6-4075-AE01-83540185EB4F}" type="pres">
      <dgm:prSet presAssocID="{9B08951B-CBC9-4B78-A4F7-66E8832BD035}" presName="Name0" presStyleCnt="0">
        <dgm:presLayoutVars>
          <dgm:chMax val="7"/>
          <dgm:chPref val="7"/>
          <dgm:dir/>
        </dgm:presLayoutVars>
      </dgm:prSet>
      <dgm:spPr/>
    </dgm:pt>
    <dgm:pt modelId="{C4270EE8-643C-4DF8-901E-11B302DFEC46}" type="pres">
      <dgm:prSet presAssocID="{9B08951B-CBC9-4B78-A4F7-66E8832BD035}" presName="Name1" presStyleCnt="0"/>
      <dgm:spPr/>
    </dgm:pt>
    <dgm:pt modelId="{55222BE2-F4C6-46E5-91A6-1328B4F93E1F}" type="pres">
      <dgm:prSet presAssocID="{9B08951B-CBC9-4B78-A4F7-66E8832BD035}" presName="cycle" presStyleCnt="0"/>
      <dgm:spPr/>
    </dgm:pt>
    <dgm:pt modelId="{AA26B4C0-B286-4456-AADC-E23CF3C1455C}" type="pres">
      <dgm:prSet presAssocID="{9B08951B-CBC9-4B78-A4F7-66E8832BD035}" presName="srcNode" presStyleLbl="node1" presStyleIdx="0" presStyleCnt="3"/>
      <dgm:spPr/>
    </dgm:pt>
    <dgm:pt modelId="{A07B48F5-8004-44F2-B065-FE66C2ECC34A}" type="pres">
      <dgm:prSet presAssocID="{9B08951B-CBC9-4B78-A4F7-66E8832BD035}" presName="conn" presStyleLbl="parChTrans1D2" presStyleIdx="0" presStyleCnt="1"/>
      <dgm:spPr/>
    </dgm:pt>
    <dgm:pt modelId="{664322C0-5801-4B29-9109-23297B8978D7}" type="pres">
      <dgm:prSet presAssocID="{9B08951B-CBC9-4B78-A4F7-66E8832BD035}" presName="extraNode" presStyleLbl="node1" presStyleIdx="0" presStyleCnt="3"/>
      <dgm:spPr/>
    </dgm:pt>
    <dgm:pt modelId="{63539309-160F-4ED3-A04D-38ECDE4745A2}" type="pres">
      <dgm:prSet presAssocID="{9B08951B-CBC9-4B78-A4F7-66E8832BD035}" presName="dstNode" presStyleLbl="node1" presStyleIdx="0" presStyleCnt="3"/>
      <dgm:spPr/>
    </dgm:pt>
    <dgm:pt modelId="{25C8095F-076C-423F-B10B-D3958E1C7300}" type="pres">
      <dgm:prSet presAssocID="{9AD1D6CD-0D0E-41BF-AEAF-668300B27274}" presName="text_1" presStyleLbl="node1" presStyleIdx="0" presStyleCnt="3" custScaleY="103531">
        <dgm:presLayoutVars>
          <dgm:bulletEnabled val="1"/>
        </dgm:presLayoutVars>
      </dgm:prSet>
      <dgm:spPr/>
    </dgm:pt>
    <dgm:pt modelId="{69D8844E-E8E8-4529-AB24-5DCB14F4F483}" type="pres">
      <dgm:prSet presAssocID="{9AD1D6CD-0D0E-41BF-AEAF-668300B27274}" presName="accent_1" presStyleCnt="0"/>
      <dgm:spPr/>
    </dgm:pt>
    <dgm:pt modelId="{8A2A3D20-956B-46F9-AD4B-6B230695A151}" type="pres">
      <dgm:prSet presAssocID="{9AD1D6CD-0D0E-41BF-AEAF-668300B27274}" presName="accentRepeatNode" presStyleLbl="solidFgAcc1" presStyleIdx="0" presStyleCnt="3"/>
      <dgm:spPr/>
    </dgm:pt>
    <dgm:pt modelId="{FAB8826F-A74A-45F4-A5B2-1456BE2D84B5}" type="pres">
      <dgm:prSet presAssocID="{B31FB0AD-3291-49D7-BC61-277FDBAEBA0D}" presName="text_2" presStyleLbl="node1" presStyleIdx="1" presStyleCnt="3" custScaleY="124903">
        <dgm:presLayoutVars>
          <dgm:bulletEnabled val="1"/>
        </dgm:presLayoutVars>
      </dgm:prSet>
      <dgm:spPr>
        <a:xfrm>
          <a:off x="1062328" y="1884048"/>
          <a:ext cx="10153948" cy="1254733"/>
        </a:xfrm>
        <a:prstGeom prst="rect">
          <a:avLst/>
        </a:prstGeom>
      </dgm:spPr>
    </dgm:pt>
    <dgm:pt modelId="{150E5AB2-62CE-4ECA-8463-751197E49427}" type="pres">
      <dgm:prSet presAssocID="{B31FB0AD-3291-49D7-BC61-277FDBAEBA0D}" presName="accent_2" presStyleCnt="0"/>
      <dgm:spPr/>
    </dgm:pt>
    <dgm:pt modelId="{AFDAF098-F30B-4BB7-B54C-20E9D3EE12F1}" type="pres">
      <dgm:prSet presAssocID="{B31FB0AD-3291-49D7-BC61-277FDBAEBA0D}" presName="accentRepeatNode" presStyleLbl="solidFgAcc1" presStyleIdx="1" presStyleCnt="3"/>
      <dgm:spPr/>
    </dgm:pt>
    <dgm:pt modelId="{3CB5BCCE-5948-4A8A-B626-F44F49B9558E}" type="pres">
      <dgm:prSet presAssocID="{C67E8423-49AD-4B7B-98DC-11F3E0E5F608}" presName="text_3" presStyleLbl="node1" presStyleIdx="2" presStyleCnt="3" custScaleY="101691">
        <dgm:presLayoutVars>
          <dgm:bulletEnabled val="1"/>
        </dgm:presLayoutVars>
      </dgm:prSet>
      <dgm:spPr/>
    </dgm:pt>
    <dgm:pt modelId="{462AC924-EEBD-4DAE-B12A-DADAC3213A61}" type="pres">
      <dgm:prSet presAssocID="{C67E8423-49AD-4B7B-98DC-11F3E0E5F608}" presName="accent_3" presStyleCnt="0"/>
      <dgm:spPr/>
    </dgm:pt>
    <dgm:pt modelId="{7C6D8A4E-4AE8-4E0E-B44F-088F3F9E8A2C}" type="pres">
      <dgm:prSet presAssocID="{C67E8423-49AD-4B7B-98DC-11F3E0E5F608}" presName="accentRepeatNode" presStyleLbl="solidFgAcc1" presStyleIdx="2" presStyleCnt="3"/>
      <dgm:spPr/>
    </dgm:pt>
  </dgm:ptLst>
  <dgm:cxnLst>
    <dgm:cxn modelId="{95213F12-EBB8-431D-9246-88B63F946084}" srcId="{9B08951B-CBC9-4B78-A4F7-66E8832BD035}" destId="{B31FB0AD-3291-49D7-BC61-277FDBAEBA0D}" srcOrd="1" destOrd="0" parTransId="{0FA7DED1-2E58-44A3-843B-F2579A865F5D}" sibTransId="{1A4969CE-8ED2-4C2C-BC62-9D936A2B5D3F}"/>
    <dgm:cxn modelId="{89C4423E-E8CE-4FB8-A3A9-B01C9F7C77DA}" srcId="{9B08951B-CBC9-4B78-A4F7-66E8832BD035}" destId="{C67E8423-49AD-4B7B-98DC-11F3E0E5F608}" srcOrd="2" destOrd="0" parTransId="{367AAC97-26C8-43E5-AB32-D0943D2CD1DE}" sibTransId="{5314F532-2503-4BE9-B9B1-90707CABBCD7}"/>
    <dgm:cxn modelId="{3735FA6F-91D2-4F03-9FB2-CF626977B35B}" srcId="{9B08951B-CBC9-4B78-A4F7-66E8832BD035}" destId="{9AD1D6CD-0D0E-41BF-AEAF-668300B27274}" srcOrd="0" destOrd="0" parTransId="{77BC8102-E168-4963-96D4-69F4CD33CFFE}" sibTransId="{BB6D9F7A-2C37-4FF3-A747-A6D84CE2D1A2}"/>
    <dgm:cxn modelId="{DFA66080-DCF3-439B-8103-558CCA6EC449}" type="presOf" srcId="{B31FB0AD-3291-49D7-BC61-277FDBAEBA0D}" destId="{FAB8826F-A74A-45F4-A5B2-1456BE2D84B5}" srcOrd="0" destOrd="0" presId="urn:microsoft.com/office/officeart/2008/layout/VerticalCurvedList"/>
    <dgm:cxn modelId="{92B8B599-8532-4F2B-A554-6E8C94F20F23}" type="presOf" srcId="{C67E8423-49AD-4B7B-98DC-11F3E0E5F608}" destId="{3CB5BCCE-5948-4A8A-B626-F44F49B9558E}" srcOrd="0" destOrd="0" presId="urn:microsoft.com/office/officeart/2008/layout/VerticalCurvedList"/>
    <dgm:cxn modelId="{422390DE-3E65-4750-870F-112F4B742B7D}" type="presOf" srcId="{BB6D9F7A-2C37-4FF3-A747-A6D84CE2D1A2}" destId="{A07B48F5-8004-44F2-B065-FE66C2ECC34A}" srcOrd="0" destOrd="0" presId="urn:microsoft.com/office/officeart/2008/layout/VerticalCurvedList"/>
    <dgm:cxn modelId="{DF3903EC-EC04-458A-90C8-3D6D3CD55A2A}" type="presOf" srcId="{9AD1D6CD-0D0E-41BF-AEAF-668300B27274}" destId="{25C8095F-076C-423F-B10B-D3958E1C7300}" srcOrd="0" destOrd="0" presId="urn:microsoft.com/office/officeart/2008/layout/VerticalCurvedList"/>
    <dgm:cxn modelId="{C36B47F6-85B2-438A-B62F-2AA77CCB5990}" type="presOf" srcId="{9B08951B-CBC9-4B78-A4F7-66E8832BD035}" destId="{3C64AB4C-62D6-4075-AE01-83540185EB4F}" srcOrd="0" destOrd="0" presId="urn:microsoft.com/office/officeart/2008/layout/VerticalCurvedList"/>
    <dgm:cxn modelId="{F6F42DCE-6FA2-4D7A-9955-6F0527E36605}" type="presParOf" srcId="{3C64AB4C-62D6-4075-AE01-83540185EB4F}" destId="{C4270EE8-643C-4DF8-901E-11B302DFEC46}" srcOrd="0" destOrd="0" presId="urn:microsoft.com/office/officeart/2008/layout/VerticalCurvedList"/>
    <dgm:cxn modelId="{31D4EC67-DFAA-417A-8D73-C83C6452558F}" type="presParOf" srcId="{C4270EE8-643C-4DF8-901E-11B302DFEC46}" destId="{55222BE2-F4C6-46E5-91A6-1328B4F93E1F}" srcOrd="0" destOrd="0" presId="urn:microsoft.com/office/officeart/2008/layout/VerticalCurvedList"/>
    <dgm:cxn modelId="{BD308261-B044-47AC-8589-889B241F8EE4}" type="presParOf" srcId="{55222BE2-F4C6-46E5-91A6-1328B4F93E1F}" destId="{AA26B4C0-B286-4456-AADC-E23CF3C1455C}" srcOrd="0" destOrd="0" presId="urn:microsoft.com/office/officeart/2008/layout/VerticalCurvedList"/>
    <dgm:cxn modelId="{B727F70F-D0CE-479D-8BB6-0A5584DBFD0B}" type="presParOf" srcId="{55222BE2-F4C6-46E5-91A6-1328B4F93E1F}" destId="{A07B48F5-8004-44F2-B065-FE66C2ECC34A}" srcOrd="1" destOrd="0" presId="urn:microsoft.com/office/officeart/2008/layout/VerticalCurvedList"/>
    <dgm:cxn modelId="{AE5A3B9B-9455-4E6C-AD34-CE4D71E6863E}" type="presParOf" srcId="{55222BE2-F4C6-46E5-91A6-1328B4F93E1F}" destId="{664322C0-5801-4B29-9109-23297B8978D7}" srcOrd="2" destOrd="0" presId="urn:microsoft.com/office/officeart/2008/layout/VerticalCurvedList"/>
    <dgm:cxn modelId="{7179F605-42E0-4101-BD44-C610911B5C51}" type="presParOf" srcId="{55222BE2-F4C6-46E5-91A6-1328B4F93E1F}" destId="{63539309-160F-4ED3-A04D-38ECDE4745A2}" srcOrd="3" destOrd="0" presId="urn:microsoft.com/office/officeart/2008/layout/VerticalCurvedList"/>
    <dgm:cxn modelId="{0268BF60-E6C7-4AD6-9681-7D7A97E21A33}" type="presParOf" srcId="{C4270EE8-643C-4DF8-901E-11B302DFEC46}" destId="{25C8095F-076C-423F-B10B-D3958E1C7300}" srcOrd="1" destOrd="0" presId="urn:microsoft.com/office/officeart/2008/layout/VerticalCurvedList"/>
    <dgm:cxn modelId="{2AE03C2A-7531-44AC-B480-0CB3B16F45B2}" type="presParOf" srcId="{C4270EE8-643C-4DF8-901E-11B302DFEC46}" destId="{69D8844E-E8E8-4529-AB24-5DCB14F4F483}" srcOrd="2" destOrd="0" presId="urn:microsoft.com/office/officeart/2008/layout/VerticalCurvedList"/>
    <dgm:cxn modelId="{BBFAEAEC-B674-4E55-9718-05527286872D}" type="presParOf" srcId="{69D8844E-E8E8-4529-AB24-5DCB14F4F483}" destId="{8A2A3D20-956B-46F9-AD4B-6B230695A151}" srcOrd="0" destOrd="0" presId="urn:microsoft.com/office/officeart/2008/layout/VerticalCurvedList"/>
    <dgm:cxn modelId="{20E8EF5F-75EF-46FF-8BB9-259072FCA1E1}" type="presParOf" srcId="{C4270EE8-643C-4DF8-901E-11B302DFEC46}" destId="{FAB8826F-A74A-45F4-A5B2-1456BE2D84B5}" srcOrd="3" destOrd="0" presId="urn:microsoft.com/office/officeart/2008/layout/VerticalCurvedList"/>
    <dgm:cxn modelId="{3C4896C0-56C3-4500-8D32-6353C01428E6}" type="presParOf" srcId="{C4270EE8-643C-4DF8-901E-11B302DFEC46}" destId="{150E5AB2-62CE-4ECA-8463-751197E49427}" srcOrd="4" destOrd="0" presId="urn:microsoft.com/office/officeart/2008/layout/VerticalCurvedList"/>
    <dgm:cxn modelId="{FDB3855B-E9DA-4A6E-BE18-9E1C0F45686D}" type="presParOf" srcId="{150E5AB2-62CE-4ECA-8463-751197E49427}" destId="{AFDAF098-F30B-4BB7-B54C-20E9D3EE12F1}" srcOrd="0" destOrd="0" presId="urn:microsoft.com/office/officeart/2008/layout/VerticalCurvedList"/>
    <dgm:cxn modelId="{38DF32FA-A11C-40BD-BBCB-68DE0DFC5EA2}" type="presParOf" srcId="{C4270EE8-643C-4DF8-901E-11B302DFEC46}" destId="{3CB5BCCE-5948-4A8A-B626-F44F49B9558E}" srcOrd="5" destOrd="0" presId="urn:microsoft.com/office/officeart/2008/layout/VerticalCurvedList"/>
    <dgm:cxn modelId="{4154F1D0-353B-410D-800D-73581270DC5B}" type="presParOf" srcId="{C4270EE8-643C-4DF8-901E-11B302DFEC46}" destId="{462AC924-EEBD-4DAE-B12A-DADAC3213A61}" srcOrd="6" destOrd="0" presId="urn:microsoft.com/office/officeart/2008/layout/VerticalCurvedList"/>
    <dgm:cxn modelId="{4548F49B-354B-4DD0-89B8-ECB2E7AF2A90}" type="presParOf" srcId="{462AC924-EEBD-4DAE-B12A-DADAC3213A61}" destId="{7C6D8A4E-4AE8-4E0E-B44F-088F3F9E8A2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8951B-CBC9-4B78-A4F7-66E8832BD035}"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s-MX"/>
        </a:p>
      </dgm:t>
    </dgm:pt>
    <dgm:pt modelId="{9AD1D6CD-0D0E-41BF-AEAF-668300B27274}">
      <dgm:prSet phldrT="[Texto]" custT="1"/>
      <dgm:spPr>
        <a:solidFill>
          <a:schemeClr val="accent1"/>
        </a:solidFill>
      </dgm:spPr>
      <dgm:t>
        <a:bodyPr/>
        <a:lstStyle/>
        <a:p>
          <a:r>
            <a:rPr lang="en-US" sz="2200" dirty="0">
              <a:latin typeface="Arial" panose="020B0604020202020204" pitchFamily="34" charset="0"/>
              <a:cs typeface="Arial" panose="020B0604020202020204" pitchFamily="34" charset="0"/>
            </a:rPr>
            <a:t>The SBR is managed through a database made up of several related tables that contain the information</a:t>
          </a:r>
          <a:endParaRPr lang="es-MX" sz="2200" dirty="0">
            <a:latin typeface="Arial" panose="020B0604020202020204" pitchFamily="34" charset="0"/>
            <a:cs typeface="Arial" panose="020B0604020202020204" pitchFamily="34" charset="0"/>
          </a:endParaRPr>
        </a:p>
      </dgm:t>
    </dgm:pt>
    <dgm:pt modelId="{77BC8102-E168-4963-96D4-69F4CD33CFFE}" type="parTrans" cxnId="{3735FA6F-91D2-4F03-9FB2-CF626977B35B}">
      <dgm:prSet/>
      <dgm:spPr/>
      <dgm:t>
        <a:bodyPr/>
        <a:lstStyle/>
        <a:p>
          <a:endParaRPr lang="es-MX" sz="2200">
            <a:latin typeface="Arial" panose="020B0604020202020204" pitchFamily="34" charset="0"/>
            <a:cs typeface="Arial" panose="020B0604020202020204" pitchFamily="34" charset="0"/>
          </a:endParaRPr>
        </a:p>
      </dgm:t>
    </dgm:pt>
    <dgm:pt modelId="{BB6D9F7A-2C37-4FF3-A747-A6D84CE2D1A2}" type="sibTrans" cxnId="{3735FA6F-91D2-4F03-9FB2-CF626977B35B}">
      <dgm:prSet/>
      <dgm:spPr/>
      <dgm:t>
        <a:bodyPr/>
        <a:lstStyle/>
        <a:p>
          <a:endParaRPr lang="es-MX" sz="2200">
            <a:latin typeface="Arial" panose="020B0604020202020204" pitchFamily="34" charset="0"/>
            <a:cs typeface="Arial" panose="020B0604020202020204" pitchFamily="34" charset="0"/>
          </a:endParaRPr>
        </a:p>
      </dgm:t>
    </dgm:pt>
    <dgm:pt modelId="{F0FDECD7-7CE3-4434-99CF-58C7020DFF5E}">
      <dgm:prSet custT="1"/>
      <dgm:spPr>
        <a:solidFill>
          <a:srgbClr val="4472C4"/>
        </a:solidFill>
        <a:ln>
          <a:noFill/>
        </a:ln>
        <a:effectLst/>
        <a:scene3d>
          <a:camera prst="orthographicFront"/>
          <a:lightRig rig="flat" dir="t"/>
        </a:scene3d>
        <a:sp3d prstMaterial="plastic">
          <a:bevelT w="120900" h="88900"/>
          <a:bevelB w="88900" h="31750" prst="angle"/>
        </a:sp3d>
      </dgm:spPr>
      <dgm:t>
        <a:bodyPr spcFirstLastPara="0" vert="horz" wrap="square" lIns="763097" tIns="55880" rIns="55880" bIns="55880" numCol="1" spcCol="1270" anchor="ctr" anchorCtr="0"/>
        <a:lstStyle/>
        <a:p>
          <a:r>
            <a:rPr lang="en-US" sz="2200" dirty="0">
              <a:latin typeface="Arial" panose="020B0604020202020204" pitchFamily="34" charset="0"/>
              <a:cs typeface="Arial" panose="020B0604020202020204" pitchFamily="34" charset="0"/>
            </a:rPr>
            <a:t>There are capture and processing systems in which the structure of the information is defined</a:t>
          </a:r>
          <a:r>
            <a:rPr lang="es-MX" sz="2200" dirty="0">
              <a:latin typeface="Arial" panose="020B0604020202020204" pitchFamily="34" charset="0"/>
              <a:cs typeface="Arial" panose="020B0604020202020204" pitchFamily="34" charset="0"/>
            </a:rPr>
            <a:t> </a:t>
          </a:r>
        </a:p>
      </dgm:t>
    </dgm:pt>
    <dgm:pt modelId="{4EFB1A07-45A4-4940-BB66-E560D03A9D6D}" type="parTrans" cxnId="{C6019CEC-8787-4660-92D6-936821AC0D0E}">
      <dgm:prSet/>
      <dgm:spPr/>
      <dgm:t>
        <a:bodyPr/>
        <a:lstStyle/>
        <a:p>
          <a:endParaRPr lang="es-MX">
            <a:latin typeface="Arial" panose="020B0604020202020204" pitchFamily="34" charset="0"/>
            <a:cs typeface="Arial" panose="020B0604020202020204" pitchFamily="34" charset="0"/>
          </a:endParaRPr>
        </a:p>
      </dgm:t>
    </dgm:pt>
    <dgm:pt modelId="{267C184F-574A-42BD-9843-78B548FB9C9C}" type="sibTrans" cxnId="{C6019CEC-8787-4660-92D6-936821AC0D0E}">
      <dgm:prSet/>
      <dgm:spPr/>
      <dgm:t>
        <a:bodyPr/>
        <a:lstStyle/>
        <a:p>
          <a:endParaRPr lang="es-MX">
            <a:latin typeface="Arial" panose="020B0604020202020204" pitchFamily="34" charset="0"/>
            <a:cs typeface="Arial" panose="020B0604020202020204" pitchFamily="34" charset="0"/>
          </a:endParaRPr>
        </a:p>
      </dgm:t>
    </dgm:pt>
    <dgm:pt modelId="{E6C29440-58F7-4660-AF9E-EE3AD01B41EC}">
      <dgm:prSet custT="1"/>
      <dgm:spPr>
        <a:solidFill>
          <a:srgbClr val="4472C4"/>
        </a:solidFill>
        <a:ln>
          <a:noFill/>
        </a:ln>
        <a:effectLst/>
        <a:scene3d>
          <a:camera prst="orthographicFront"/>
          <a:lightRig rig="flat" dir="t"/>
        </a:scene3d>
        <a:sp3d prstMaterial="plastic">
          <a:bevelT w="120900" h="88900"/>
          <a:bevelB w="88900" h="31750" prst="angle"/>
        </a:sp3d>
      </dgm:spPr>
      <dgm:t>
        <a:bodyPr spcFirstLastPara="0" vert="horz" wrap="square" lIns="763097" tIns="55880" rIns="55880" bIns="55880" numCol="1" spcCol="1270" anchor="ctr" anchorCtr="0"/>
        <a:lstStyle/>
        <a:p>
          <a:r>
            <a:rPr lang="en-US" sz="2200" dirty="0">
              <a:latin typeface="Arial" panose="020B0604020202020204" pitchFamily="34" charset="0"/>
              <a:cs typeface="Arial" panose="020B0604020202020204" pitchFamily="34" charset="0"/>
            </a:rPr>
            <a:t>The SBR is integrated into a system that facilitates the preparation of the products: frozen frame, the public face (DENUE) as well as the directories for gathering data in Economic Censuses, Business Surveys and Price Indices</a:t>
          </a:r>
          <a:endParaRPr lang="es-MX" sz="2200" dirty="0">
            <a:latin typeface="Arial" panose="020B0604020202020204" pitchFamily="34" charset="0"/>
            <a:cs typeface="Arial" panose="020B0604020202020204" pitchFamily="34" charset="0"/>
          </a:endParaRPr>
        </a:p>
      </dgm:t>
    </dgm:pt>
    <dgm:pt modelId="{E659340B-5D9B-4DD0-B4B8-00055C31F1A1}" type="parTrans" cxnId="{4A406E0D-B4DE-44FD-AD79-4D9826176E02}">
      <dgm:prSet/>
      <dgm:spPr/>
      <dgm:t>
        <a:bodyPr/>
        <a:lstStyle/>
        <a:p>
          <a:endParaRPr lang="es-MX">
            <a:latin typeface="Arial" panose="020B0604020202020204" pitchFamily="34" charset="0"/>
            <a:cs typeface="Arial" panose="020B0604020202020204" pitchFamily="34" charset="0"/>
          </a:endParaRPr>
        </a:p>
      </dgm:t>
    </dgm:pt>
    <dgm:pt modelId="{4BCE4DF4-5362-460D-8530-C4F05DCFDEBA}" type="sibTrans" cxnId="{4A406E0D-B4DE-44FD-AD79-4D9826176E02}">
      <dgm:prSet/>
      <dgm:spPr/>
      <dgm:t>
        <a:bodyPr/>
        <a:lstStyle/>
        <a:p>
          <a:endParaRPr lang="es-MX">
            <a:latin typeface="Arial" panose="020B0604020202020204" pitchFamily="34" charset="0"/>
            <a:cs typeface="Arial" panose="020B0604020202020204" pitchFamily="34" charset="0"/>
          </a:endParaRPr>
        </a:p>
      </dgm:t>
    </dgm:pt>
    <dgm:pt modelId="{3C64AB4C-62D6-4075-AE01-83540185EB4F}" type="pres">
      <dgm:prSet presAssocID="{9B08951B-CBC9-4B78-A4F7-66E8832BD035}" presName="Name0" presStyleCnt="0">
        <dgm:presLayoutVars>
          <dgm:chMax val="7"/>
          <dgm:chPref val="7"/>
          <dgm:dir/>
        </dgm:presLayoutVars>
      </dgm:prSet>
      <dgm:spPr/>
    </dgm:pt>
    <dgm:pt modelId="{C4270EE8-643C-4DF8-901E-11B302DFEC46}" type="pres">
      <dgm:prSet presAssocID="{9B08951B-CBC9-4B78-A4F7-66E8832BD035}" presName="Name1" presStyleCnt="0"/>
      <dgm:spPr/>
    </dgm:pt>
    <dgm:pt modelId="{55222BE2-F4C6-46E5-91A6-1328B4F93E1F}" type="pres">
      <dgm:prSet presAssocID="{9B08951B-CBC9-4B78-A4F7-66E8832BD035}" presName="cycle" presStyleCnt="0"/>
      <dgm:spPr/>
    </dgm:pt>
    <dgm:pt modelId="{AA26B4C0-B286-4456-AADC-E23CF3C1455C}" type="pres">
      <dgm:prSet presAssocID="{9B08951B-CBC9-4B78-A4F7-66E8832BD035}" presName="srcNode" presStyleLbl="node1" presStyleIdx="0" presStyleCnt="3"/>
      <dgm:spPr/>
    </dgm:pt>
    <dgm:pt modelId="{A07B48F5-8004-44F2-B065-FE66C2ECC34A}" type="pres">
      <dgm:prSet presAssocID="{9B08951B-CBC9-4B78-A4F7-66E8832BD035}" presName="conn" presStyleLbl="parChTrans1D2" presStyleIdx="0" presStyleCnt="1"/>
      <dgm:spPr/>
    </dgm:pt>
    <dgm:pt modelId="{664322C0-5801-4B29-9109-23297B8978D7}" type="pres">
      <dgm:prSet presAssocID="{9B08951B-CBC9-4B78-A4F7-66E8832BD035}" presName="extraNode" presStyleLbl="node1" presStyleIdx="0" presStyleCnt="3"/>
      <dgm:spPr/>
    </dgm:pt>
    <dgm:pt modelId="{63539309-160F-4ED3-A04D-38ECDE4745A2}" type="pres">
      <dgm:prSet presAssocID="{9B08951B-CBC9-4B78-A4F7-66E8832BD035}" presName="dstNode" presStyleLbl="node1" presStyleIdx="0" presStyleCnt="3"/>
      <dgm:spPr/>
    </dgm:pt>
    <dgm:pt modelId="{25C8095F-076C-423F-B10B-D3958E1C7300}" type="pres">
      <dgm:prSet presAssocID="{9AD1D6CD-0D0E-41BF-AEAF-668300B27274}" presName="text_1" presStyleLbl="node1" presStyleIdx="0" presStyleCnt="3" custScaleY="88581">
        <dgm:presLayoutVars>
          <dgm:bulletEnabled val="1"/>
        </dgm:presLayoutVars>
      </dgm:prSet>
      <dgm:spPr/>
    </dgm:pt>
    <dgm:pt modelId="{69D8844E-E8E8-4529-AB24-5DCB14F4F483}" type="pres">
      <dgm:prSet presAssocID="{9AD1D6CD-0D0E-41BF-AEAF-668300B27274}" presName="accent_1" presStyleCnt="0"/>
      <dgm:spPr/>
    </dgm:pt>
    <dgm:pt modelId="{8A2A3D20-956B-46F9-AD4B-6B230695A151}" type="pres">
      <dgm:prSet presAssocID="{9AD1D6CD-0D0E-41BF-AEAF-668300B27274}" presName="accentRepeatNode" presStyleLbl="solidFgAcc1" presStyleIdx="0" presStyleCnt="3"/>
      <dgm:spPr/>
    </dgm:pt>
    <dgm:pt modelId="{15C48B16-7954-464E-8093-89426548D526}" type="pres">
      <dgm:prSet presAssocID="{F0FDECD7-7CE3-4434-99CF-58C7020DFF5E}" presName="text_2" presStyleLbl="node1" presStyleIdx="1" presStyleCnt="3">
        <dgm:presLayoutVars>
          <dgm:bulletEnabled val="1"/>
        </dgm:presLayoutVars>
      </dgm:prSet>
      <dgm:spPr>
        <a:xfrm>
          <a:off x="1016661" y="1922764"/>
          <a:ext cx="9961020" cy="961382"/>
        </a:xfrm>
        <a:prstGeom prst="rect">
          <a:avLst/>
        </a:prstGeom>
      </dgm:spPr>
    </dgm:pt>
    <dgm:pt modelId="{13F2CF21-CD27-407A-BCBF-964BB559863E}" type="pres">
      <dgm:prSet presAssocID="{F0FDECD7-7CE3-4434-99CF-58C7020DFF5E}" presName="accent_2" presStyleCnt="0"/>
      <dgm:spPr/>
    </dgm:pt>
    <dgm:pt modelId="{7F49EE11-C216-4E70-83B3-EB6B491913AB}" type="pres">
      <dgm:prSet presAssocID="{F0FDECD7-7CE3-4434-99CF-58C7020DFF5E}" presName="accentRepeatNode" presStyleLbl="solidFgAcc1" presStyleIdx="1" presStyleCnt="3"/>
      <dgm:spPr/>
    </dgm:pt>
    <dgm:pt modelId="{094167B8-2E7A-4C70-9D3A-4A8130A08612}" type="pres">
      <dgm:prSet presAssocID="{E6C29440-58F7-4660-AF9E-EE3AD01B41EC}" presName="text_3" presStyleLbl="node1" presStyleIdx="2" presStyleCnt="3" custScaleY="135073">
        <dgm:presLayoutVars>
          <dgm:bulletEnabled val="1"/>
        </dgm:presLayoutVars>
      </dgm:prSet>
      <dgm:spPr>
        <a:xfrm>
          <a:off x="667199" y="3196245"/>
          <a:ext cx="10310483" cy="1298568"/>
        </a:xfrm>
        <a:prstGeom prst="rect">
          <a:avLst/>
        </a:prstGeom>
      </dgm:spPr>
    </dgm:pt>
    <dgm:pt modelId="{8323DADE-3ED0-4777-A892-1206B8B5E3BD}" type="pres">
      <dgm:prSet presAssocID="{E6C29440-58F7-4660-AF9E-EE3AD01B41EC}" presName="accent_3" presStyleCnt="0"/>
      <dgm:spPr/>
    </dgm:pt>
    <dgm:pt modelId="{8B6BE849-70B5-4368-ABF9-C9EFEEE3804D}" type="pres">
      <dgm:prSet presAssocID="{E6C29440-58F7-4660-AF9E-EE3AD01B41EC}" presName="accentRepeatNode" presStyleLbl="solidFgAcc1" presStyleIdx="2" presStyleCnt="3"/>
      <dgm:spPr/>
    </dgm:pt>
  </dgm:ptLst>
  <dgm:cxnLst>
    <dgm:cxn modelId="{4A406E0D-B4DE-44FD-AD79-4D9826176E02}" srcId="{9B08951B-CBC9-4B78-A4F7-66E8832BD035}" destId="{E6C29440-58F7-4660-AF9E-EE3AD01B41EC}" srcOrd="2" destOrd="0" parTransId="{E659340B-5D9B-4DD0-B4B8-00055C31F1A1}" sibTransId="{4BCE4DF4-5362-460D-8530-C4F05DCFDEBA}"/>
    <dgm:cxn modelId="{CF25D71D-E22F-4363-BCC9-0C1DF2E10B4B}" type="presOf" srcId="{E6C29440-58F7-4660-AF9E-EE3AD01B41EC}" destId="{094167B8-2E7A-4C70-9D3A-4A8130A08612}" srcOrd="0" destOrd="0" presId="urn:microsoft.com/office/officeart/2008/layout/VerticalCurvedList"/>
    <dgm:cxn modelId="{3735FA6F-91D2-4F03-9FB2-CF626977B35B}" srcId="{9B08951B-CBC9-4B78-A4F7-66E8832BD035}" destId="{9AD1D6CD-0D0E-41BF-AEAF-668300B27274}" srcOrd="0" destOrd="0" parTransId="{77BC8102-E168-4963-96D4-69F4CD33CFFE}" sibTransId="{BB6D9F7A-2C37-4FF3-A747-A6D84CE2D1A2}"/>
    <dgm:cxn modelId="{DB8FFBA3-C926-41A9-B4B9-81CCEF0A3F43}" type="presOf" srcId="{F0FDECD7-7CE3-4434-99CF-58C7020DFF5E}" destId="{15C48B16-7954-464E-8093-89426548D526}" srcOrd="0" destOrd="0" presId="urn:microsoft.com/office/officeart/2008/layout/VerticalCurvedList"/>
    <dgm:cxn modelId="{422390DE-3E65-4750-870F-112F4B742B7D}" type="presOf" srcId="{BB6D9F7A-2C37-4FF3-A747-A6D84CE2D1A2}" destId="{A07B48F5-8004-44F2-B065-FE66C2ECC34A}" srcOrd="0" destOrd="0" presId="urn:microsoft.com/office/officeart/2008/layout/VerticalCurvedList"/>
    <dgm:cxn modelId="{DF3903EC-EC04-458A-90C8-3D6D3CD55A2A}" type="presOf" srcId="{9AD1D6CD-0D0E-41BF-AEAF-668300B27274}" destId="{25C8095F-076C-423F-B10B-D3958E1C7300}" srcOrd="0" destOrd="0" presId="urn:microsoft.com/office/officeart/2008/layout/VerticalCurvedList"/>
    <dgm:cxn modelId="{C6019CEC-8787-4660-92D6-936821AC0D0E}" srcId="{9B08951B-CBC9-4B78-A4F7-66E8832BD035}" destId="{F0FDECD7-7CE3-4434-99CF-58C7020DFF5E}" srcOrd="1" destOrd="0" parTransId="{4EFB1A07-45A4-4940-BB66-E560D03A9D6D}" sibTransId="{267C184F-574A-42BD-9843-78B548FB9C9C}"/>
    <dgm:cxn modelId="{C36B47F6-85B2-438A-B62F-2AA77CCB5990}" type="presOf" srcId="{9B08951B-CBC9-4B78-A4F7-66E8832BD035}" destId="{3C64AB4C-62D6-4075-AE01-83540185EB4F}" srcOrd="0" destOrd="0" presId="urn:microsoft.com/office/officeart/2008/layout/VerticalCurvedList"/>
    <dgm:cxn modelId="{F6F42DCE-6FA2-4D7A-9955-6F0527E36605}" type="presParOf" srcId="{3C64AB4C-62D6-4075-AE01-83540185EB4F}" destId="{C4270EE8-643C-4DF8-901E-11B302DFEC46}" srcOrd="0" destOrd="0" presId="urn:microsoft.com/office/officeart/2008/layout/VerticalCurvedList"/>
    <dgm:cxn modelId="{31D4EC67-DFAA-417A-8D73-C83C6452558F}" type="presParOf" srcId="{C4270EE8-643C-4DF8-901E-11B302DFEC46}" destId="{55222BE2-F4C6-46E5-91A6-1328B4F93E1F}" srcOrd="0" destOrd="0" presId="urn:microsoft.com/office/officeart/2008/layout/VerticalCurvedList"/>
    <dgm:cxn modelId="{BD308261-B044-47AC-8589-889B241F8EE4}" type="presParOf" srcId="{55222BE2-F4C6-46E5-91A6-1328B4F93E1F}" destId="{AA26B4C0-B286-4456-AADC-E23CF3C1455C}" srcOrd="0" destOrd="0" presId="urn:microsoft.com/office/officeart/2008/layout/VerticalCurvedList"/>
    <dgm:cxn modelId="{B727F70F-D0CE-479D-8BB6-0A5584DBFD0B}" type="presParOf" srcId="{55222BE2-F4C6-46E5-91A6-1328B4F93E1F}" destId="{A07B48F5-8004-44F2-B065-FE66C2ECC34A}" srcOrd="1" destOrd="0" presId="urn:microsoft.com/office/officeart/2008/layout/VerticalCurvedList"/>
    <dgm:cxn modelId="{AE5A3B9B-9455-4E6C-AD34-CE4D71E6863E}" type="presParOf" srcId="{55222BE2-F4C6-46E5-91A6-1328B4F93E1F}" destId="{664322C0-5801-4B29-9109-23297B8978D7}" srcOrd="2" destOrd="0" presId="urn:microsoft.com/office/officeart/2008/layout/VerticalCurvedList"/>
    <dgm:cxn modelId="{7179F605-42E0-4101-BD44-C610911B5C51}" type="presParOf" srcId="{55222BE2-F4C6-46E5-91A6-1328B4F93E1F}" destId="{63539309-160F-4ED3-A04D-38ECDE4745A2}" srcOrd="3" destOrd="0" presId="urn:microsoft.com/office/officeart/2008/layout/VerticalCurvedList"/>
    <dgm:cxn modelId="{0268BF60-E6C7-4AD6-9681-7D7A97E21A33}" type="presParOf" srcId="{C4270EE8-643C-4DF8-901E-11B302DFEC46}" destId="{25C8095F-076C-423F-B10B-D3958E1C7300}" srcOrd="1" destOrd="0" presId="urn:microsoft.com/office/officeart/2008/layout/VerticalCurvedList"/>
    <dgm:cxn modelId="{2AE03C2A-7531-44AC-B480-0CB3B16F45B2}" type="presParOf" srcId="{C4270EE8-643C-4DF8-901E-11B302DFEC46}" destId="{69D8844E-E8E8-4529-AB24-5DCB14F4F483}" srcOrd="2" destOrd="0" presId="urn:microsoft.com/office/officeart/2008/layout/VerticalCurvedList"/>
    <dgm:cxn modelId="{BBFAEAEC-B674-4E55-9718-05527286872D}" type="presParOf" srcId="{69D8844E-E8E8-4529-AB24-5DCB14F4F483}" destId="{8A2A3D20-956B-46F9-AD4B-6B230695A151}" srcOrd="0" destOrd="0" presId="urn:microsoft.com/office/officeart/2008/layout/VerticalCurvedList"/>
    <dgm:cxn modelId="{8EAEEC0B-C35C-4F71-8A81-B8346F526133}" type="presParOf" srcId="{C4270EE8-643C-4DF8-901E-11B302DFEC46}" destId="{15C48B16-7954-464E-8093-89426548D526}" srcOrd="3" destOrd="0" presId="urn:microsoft.com/office/officeart/2008/layout/VerticalCurvedList"/>
    <dgm:cxn modelId="{18ED510A-B71A-4FD2-98C0-42AD038508F1}" type="presParOf" srcId="{C4270EE8-643C-4DF8-901E-11B302DFEC46}" destId="{13F2CF21-CD27-407A-BCBF-964BB559863E}" srcOrd="4" destOrd="0" presId="urn:microsoft.com/office/officeart/2008/layout/VerticalCurvedList"/>
    <dgm:cxn modelId="{D10C8EDB-05CE-4C8B-8C67-6507C4AFBEE8}" type="presParOf" srcId="{13F2CF21-CD27-407A-BCBF-964BB559863E}" destId="{7F49EE11-C216-4E70-83B3-EB6B491913AB}" srcOrd="0" destOrd="0" presId="urn:microsoft.com/office/officeart/2008/layout/VerticalCurvedList"/>
    <dgm:cxn modelId="{ADA0D344-D569-4384-810C-75BFEA5845B5}" type="presParOf" srcId="{C4270EE8-643C-4DF8-901E-11B302DFEC46}" destId="{094167B8-2E7A-4C70-9D3A-4A8130A08612}" srcOrd="5" destOrd="0" presId="urn:microsoft.com/office/officeart/2008/layout/VerticalCurvedList"/>
    <dgm:cxn modelId="{3F4E255E-1A40-4D37-B670-730BC593F1FE}" type="presParOf" srcId="{C4270EE8-643C-4DF8-901E-11B302DFEC46}" destId="{8323DADE-3ED0-4777-A892-1206B8B5E3BD}" srcOrd="6" destOrd="0" presId="urn:microsoft.com/office/officeart/2008/layout/VerticalCurvedList"/>
    <dgm:cxn modelId="{2CC87DE0-B097-407B-A2DC-3EF58AFDE189}" type="presParOf" srcId="{8323DADE-3ED0-4777-A892-1206B8B5E3BD}" destId="{8B6BE849-70B5-4368-ABF9-C9EFEEE380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044A79-53BD-4998-9C8E-6DBCF46A3997}"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s-MX"/>
        </a:p>
      </dgm:t>
    </dgm:pt>
    <dgm:pt modelId="{55A774C5-F2F9-49BF-B65D-59B7DFA3B43A}">
      <dgm:prSet phldrT="[Texto]" custT="1"/>
      <dgm:spPr/>
      <dgm:t>
        <a:bodyPr/>
        <a:lstStyle/>
        <a:p>
          <a:r>
            <a:rPr lang="en-US" sz="2200" dirty="0">
              <a:latin typeface="Arial" panose="020B0604020202020204" pitchFamily="34" charset="0"/>
              <a:cs typeface="Arial" panose="020B0604020202020204" pitchFamily="34" charset="0"/>
            </a:rPr>
            <a:t>The SBR receives data from its sources through a data import process that requires constant human intervention</a:t>
          </a:r>
          <a:endParaRPr lang="es-MX" sz="2200" dirty="0">
            <a:latin typeface="Arial" panose="020B0604020202020204" pitchFamily="34" charset="0"/>
            <a:cs typeface="Arial" panose="020B0604020202020204" pitchFamily="34" charset="0"/>
          </a:endParaRPr>
        </a:p>
      </dgm:t>
    </dgm:pt>
    <dgm:pt modelId="{1D403C6E-1985-401E-A858-3BF885847BB0}" type="parTrans" cxnId="{9FED3145-B2EE-4D48-8DAD-559310FD2A1E}">
      <dgm:prSet/>
      <dgm:spPr/>
      <dgm:t>
        <a:bodyPr/>
        <a:lstStyle/>
        <a:p>
          <a:endParaRPr lang="es-MX" sz="2200">
            <a:latin typeface="Arial" panose="020B0604020202020204" pitchFamily="34" charset="0"/>
            <a:cs typeface="Arial" panose="020B0604020202020204" pitchFamily="34" charset="0"/>
          </a:endParaRPr>
        </a:p>
      </dgm:t>
    </dgm:pt>
    <dgm:pt modelId="{7885E8EA-D37A-4960-880C-1091BF4325CA}" type="sibTrans" cxnId="{9FED3145-B2EE-4D48-8DAD-559310FD2A1E}">
      <dgm:prSet/>
      <dgm:spPr/>
      <dgm:t>
        <a:bodyPr/>
        <a:lstStyle/>
        <a:p>
          <a:endParaRPr lang="es-MX" sz="2200">
            <a:latin typeface="Arial" panose="020B0604020202020204" pitchFamily="34" charset="0"/>
            <a:cs typeface="Arial" panose="020B0604020202020204" pitchFamily="34" charset="0"/>
          </a:endParaRPr>
        </a:p>
      </dgm:t>
    </dgm:pt>
    <dgm:pt modelId="{6E91B1DF-B8FB-441A-8143-4A59E763600F}">
      <dgm:prSet phldrT="[Texto]" custT="1"/>
      <dgm:spPr/>
      <dgm:t>
        <a:bodyPr/>
        <a:lstStyle/>
        <a:p>
          <a:r>
            <a:rPr lang="en-US" sz="2200" dirty="0">
              <a:latin typeface="Arial" panose="020B0604020202020204" pitchFamily="34" charset="0"/>
              <a:cs typeface="Arial" panose="020B0604020202020204" pitchFamily="34" charset="0"/>
            </a:rPr>
            <a:t>There is a unique identifier for internal use to recognize the same units in the economic statistics programs of INEGI-Mexico, and for linking them to elaborate new statistical products</a:t>
          </a:r>
          <a:endParaRPr lang="es-MX" sz="2200" dirty="0">
            <a:latin typeface="Arial" panose="020B0604020202020204" pitchFamily="34" charset="0"/>
            <a:cs typeface="Arial" panose="020B0604020202020204" pitchFamily="34" charset="0"/>
          </a:endParaRPr>
        </a:p>
      </dgm:t>
    </dgm:pt>
    <dgm:pt modelId="{0406100E-3CEE-47E4-B159-4770A55A5192}" type="parTrans" cxnId="{863E2AA5-FDC4-4993-A878-41103DEC7E70}">
      <dgm:prSet/>
      <dgm:spPr/>
      <dgm:t>
        <a:bodyPr/>
        <a:lstStyle/>
        <a:p>
          <a:endParaRPr lang="es-MX" sz="2200">
            <a:latin typeface="Arial" panose="020B0604020202020204" pitchFamily="34" charset="0"/>
            <a:cs typeface="Arial" panose="020B0604020202020204" pitchFamily="34" charset="0"/>
          </a:endParaRPr>
        </a:p>
      </dgm:t>
    </dgm:pt>
    <dgm:pt modelId="{EAEB7743-7784-4A79-AAFE-6DE2837B8197}" type="sibTrans" cxnId="{863E2AA5-FDC4-4993-A878-41103DEC7E70}">
      <dgm:prSet/>
      <dgm:spPr/>
      <dgm:t>
        <a:bodyPr/>
        <a:lstStyle/>
        <a:p>
          <a:endParaRPr lang="es-MX" sz="2200">
            <a:latin typeface="Arial" panose="020B0604020202020204" pitchFamily="34" charset="0"/>
            <a:cs typeface="Arial" panose="020B0604020202020204" pitchFamily="34" charset="0"/>
          </a:endParaRPr>
        </a:p>
      </dgm:t>
    </dgm:pt>
    <dgm:pt modelId="{026CF7A3-3E5E-4B51-A95E-0933CEC760B6}">
      <dgm:prSet phldrT="[Texto]" custT="1"/>
      <dgm:spPr/>
      <dgm:t>
        <a:bodyPr/>
        <a:lstStyle/>
        <a:p>
          <a:r>
            <a:rPr lang="en-US" sz="2200" dirty="0">
              <a:latin typeface="Arial" panose="020B0604020202020204" pitchFamily="34" charset="0"/>
              <a:cs typeface="Arial" panose="020B0604020202020204" pitchFamily="34" charset="0"/>
            </a:rPr>
            <a:t>For a successful match between the SBR and external records, it is necessary carrying out  a process to clean and homologate the info provided by external sources</a:t>
          </a:r>
          <a:endParaRPr lang="es-MX" sz="2200" dirty="0">
            <a:latin typeface="Arial" panose="020B0604020202020204" pitchFamily="34" charset="0"/>
            <a:cs typeface="Arial" panose="020B0604020202020204" pitchFamily="34" charset="0"/>
          </a:endParaRPr>
        </a:p>
      </dgm:t>
    </dgm:pt>
    <dgm:pt modelId="{0D19A278-A649-4C9A-B577-3CD07C0FB7D4}" type="parTrans" cxnId="{C2EA00F7-27EB-4489-9202-19D4CA5CC7CE}">
      <dgm:prSet/>
      <dgm:spPr/>
      <dgm:t>
        <a:bodyPr/>
        <a:lstStyle/>
        <a:p>
          <a:endParaRPr lang="es-MX" sz="2200">
            <a:latin typeface="Arial" panose="020B0604020202020204" pitchFamily="34" charset="0"/>
            <a:cs typeface="Arial" panose="020B0604020202020204" pitchFamily="34" charset="0"/>
          </a:endParaRPr>
        </a:p>
      </dgm:t>
    </dgm:pt>
    <dgm:pt modelId="{A3E7AE62-94A3-43B2-A514-64643EB3EB66}" type="sibTrans" cxnId="{C2EA00F7-27EB-4489-9202-19D4CA5CC7CE}">
      <dgm:prSet/>
      <dgm:spPr/>
      <dgm:t>
        <a:bodyPr/>
        <a:lstStyle/>
        <a:p>
          <a:endParaRPr lang="es-MX" sz="2200">
            <a:latin typeface="Arial" panose="020B0604020202020204" pitchFamily="34" charset="0"/>
            <a:cs typeface="Arial" panose="020B0604020202020204" pitchFamily="34" charset="0"/>
          </a:endParaRPr>
        </a:p>
      </dgm:t>
    </dgm:pt>
    <dgm:pt modelId="{3CCDCD91-AED1-45F1-9DD6-B74EC489299F}" type="pres">
      <dgm:prSet presAssocID="{E5044A79-53BD-4998-9C8E-6DBCF46A3997}" presName="Name0" presStyleCnt="0">
        <dgm:presLayoutVars>
          <dgm:chMax val="7"/>
          <dgm:chPref val="7"/>
          <dgm:dir/>
        </dgm:presLayoutVars>
      </dgm:prSet>
      <dgm:spPr/>
    </dgm:pt>
    <dgm:pt modelId="{09598DE4-7B1E-4CE5-911D-24263CEB1104}" type="pres">
      <dgm:prSet presAssocID="{E5044A79-53BD-4998-9C8E-6DBCF46A3997}" presName="Name1" presStyleCnt="0"/>
      <dgm:spPr/>
    </dgm:pt>
    <dgm:pt modelId="{592BE6B4-BD3D-497F-AD71-86164D6E96B6}" type="pres">
      <dgm:prSet presAssocID="{E5044A79-53BD-4998-9C8E-6DBCF46A3997}" presName="cycle" presStyleCnt="0"/>
      <dgm:spPr/>
    </dgm:pt>
    <dgm:pt modelId="{A88CF27A-585C-4733-B08B-98E569F4D6AC}" type="pres">
      <dgm:prSet presAssocID="{E5044A79-53BD-4998-9C8E-6DBCF46A3997}" presName="srcNode" presStyleLbl="node1" presStyleIdx="0" presStyleCnt="3"/>
      <dgm:spPr/>
    </dgm:pt>
    <dgm:pt modelId="{3B54CA20-2CEB-4690-B8FC-23FF56AF7C5D}" type="pres">
      <dgm:prSet presAssocID="{E5044A79-53BD-4998-9C8E-6DBCF46A3997}" presName="conn" presStyleLbl="parChTrans1D2" presStyleIdx="0" presStyleCnt="1"/>
      <dgm:spPr/>
    </dgm:pt>
    <dgm:pt modelId="{E3A30BDB-E72D-42F4-B220-1D3BFC0C32F0}" type="pres">
      <dgm:prSet presAssocID="{E5044A79-53BD-4998-9C8E-6DBCF46A3997}" presName="extraNode" presStyleLbl="node1" presStyleIdx="0" presStyleCnt="3"/>
      <dgm:spPr/>
    </dgm:pt>
    <dgm:pt modelId="{5EFEEC8E-1A7C-4EE0-8E23-49CD2AC697BE}" type="pres">
      <dgm:prSet presAssocID="{E5044A79-53BD-4998-9C8E-6DBCF46A3997}" presName="dstNode" presStyleLbl="node1" presStyleIdx="0" presStyleCnt="3"/>
      <dgm:spPr/>
    </dgm:pt>
    <dgm:pt modelId="{3CD38966-13F9-406D-8675-EED245C5413E}" type="pres">
      <dgm:prSet presAssocID="{55A774C5-F2F9-49BF-B65D-59B7DFA3B43A}" presName="text_1" presStyleLbl="node1" presStyleIdx="0" presStyleCnt="3">
        <dgm:presLayoutVars>
          <dgm:bulletEnabled val="1"/>
        </dgm:presLayoutVars>
      </dgm:prSet>
      <dgm:spPr/>
    </dgm:pt>
    <dgm:pt modelId="{CA691022-E965-4373-8D89-4572CC1892B7}" type="pres">
      <dgm:prSet presAssocID="{55A774C5-F2F9-49BF-B65D-59B7DFA3B43A}" presName="accent_1" presStyleCnt="0"/>
      <dgm:spPr/>
    </dgm:pt>
    <dgm:pt modelId="{63894E41-B2E9-4602-9EEA-3772A97515C9}" type="pres">
      <dgm:prSet presAssocID="{55A774C5-F2F9-49BF-B65D-59B7DFA3B43A}" presName="accentRepeatNode" presStyleLbl="solidFgAcc1" presStyleIdx="0" presStyleCnt="3"/>
      <dgm:spPr/>
    </dgm:pt>
    <dgm:pt modelId="{204ED2BD-A1D5-477B-B45E-5BE63A196561}" type="pres">
      <dgm:prSet presAssocID="{6E91B1DF-B8FB-441A-8143-4A59E763600F}" presName="text_2" presStyleLbl="node1" presStyleIdx="1" presStyleCnt="3">
        <dgm:presLayoutVars>
          <dgm:bulletEnabled val="1"/>
        </dgm:presLayoutVars>
      </dgm:prSet>
      <dgm:spPr/>
    </dgm:pt>
    <dgm:pt modelId="{F829DE4E-8208-4541-8259-926FB8A10685}" type="pres">
      <dgm:prSet presAssocID="{6E91B1DF-B8FB-441A-8143-4A59E763600F}" presName="accent_2" presStyleCnt="0"/>
      <dgm:spPr/>
    </dgm:pt>
    <dgm:pt modelId="{1D99CF35-9B9B-4DE5-946E-C48039806B79}" type="pres">
      <dgm:prSet presAssocID="{6E91B1DF-B8FB-441A-8143-4A59E763600F}" presName="accentRepeatNode" presStyleLbl="solidFgAcc1" presStyleIdx="1" presStyleCnt="3"/>
      <dgm:spPr/>
    </dgm:pt>
    <dgm:pt modelId="{5C659651-8181-4B79-B4BC-4BB49911E071}" type="pres">
      <dgm:prSet presAssocID="{026CF7A3-3E5E-4B51-A95E-0933CEC760B6}" presName="text_3" presStyleLbl="node1" presStyleIdx="2" presStyleCnt="3">
        <dgm:presLayoutVars>
          <dgm:bulletEnabled val="1"/>
        </dgm:presLayoutVars>
      </dgm:prSet>
      <dgm:spPr/>
    </dgm:pt>
    <dgm:pt modelId="{058C97D7-D962-46DA-A839-36000DC0D595}" type="pres">
      <dgm:prSet presAssocID="{026CF7A3-3E5E-4B51-A95E-0933CEC760B6}" presName="accent_3" presStyleCnt="0"/>
      <dgm:spPr/>
    </dgm:pt>
    <dgm:pt modelId="{F6868788-B294-416B-AAB0-DB337174E3FC}" type="pres">
      <dgm:prSet presAssocID="{026CF7A3-3E5E-4B51-A95E-0933CEC760B6}" presName="accentRepeatNode" presStyleLbl="solidFgAcc1" presStyleIdx="2" presStyleCnt="3"/>
      <dgm:spPr/>
    </dgm:pt>
  </dgm:ptLst>
  <dgm:cxnLst>
    <dgm:cxn modelId="{0972D401-371E-4A4D-8F83-A0234A628B49}" type="presOf" srcId="{55A774C5-F2F9-49BF-B65D-59B7DFA3B43A}" destId="{3CD38966-13F9-406D-8675-EED245C5413E}" srcOrd="0" destOrd="0" presId="urn:microsoft.com/office/officeart/2008/layout/VerticalCurvedList"/>
    <dgm:cxn modelId="{9FED3145-B2EE-4D48-8DAD-559310FD2A1E}" srcId="{E5044A79-53BD-4998-9C8E-6DBCF46A3997}" destId="{55A774C5-F2F9-49BF-B65D-59B7DFA3B43A}" srcOrd="0" destOrd="0" parTransId="{1D403C6E-1985-401E-A858-3BF885847BB0}" sibTransId="{7885E8EA-D37A-4960-880C-1091BF4325CA}"/>
    <dgm:cxn modelId="{3385378C-D8B1-4B08-AD6E-7CE15A5C8A56}" type="presOf" srcId="{7885E8EA-D37A-4960-880C-1091BF4325CA}" destId="{3B54CA20-2CEB-4690-B8FC-23FF56AF7C5D}" srcOrd="0" destOrd="0" presId="urn:microsoft.com/office/officeart/2008/layout/VerticalCurvedList"/>
    <dgm:cxn modelId="{863E2AA5-FDC4-4993-A878-41103DEC7E70}" srcId="{E5044A79-53BD-4998-9C8E-6DBCF46A3997}" destId="{6E91B1DF-B8FB-441A-8143-4A59E763600F}" srcOrd="1" destOrd="0" parTransId="{0406100E-3CEE-47E4-B159-4770A55A5192}" sibTransId="{EAEB7743-7784-4A79-AAFE-6DE2837B8197}"/>
    <dgm:cxn modelId="{3F8003A8-C459-42D9-B336-A581CBA4B511}" type="presOf" srcId="{E5044A79-53BD-4998-9C8E-6DBCF46A3997}" destId="{3CCDCD91-AED1-45F1-9DD6-B74EC489299F}" srcOrd="0" destOrd="0" presId="urn:microsoft.com/office/officeart/2008/layout/VerticalCurvedList"/>
    <dgm:cxn modelId="{5939ECA8-9DFD-4DCD-97F2-A3EDC54059DE}" type="presOf" srcId="{6E91B1DF-B8FB-441A-8143-4A59E763600F}" destId="{204ED2BD-A1D5-477B-B45E-5BE63A196561}" srcOrd="0" destOrd="0" presId="urn:microsoft.com/office/officeart/2008/layout/VerticalCurvedList"/>
    <dgm:cxn modelId="{783933E8-AAE3-4A21-837E-C90D9B4770AC}" type="presOf" srcId="{026CF7A3-3E5E-4B51-A95E-0933CEC760B6}" destId="{5C659651-8181-4B79-B4BC-4BB49911E071}" srcOrd="0" destOrd="0" presId="urn:microsoft.com/office/officeart/2008/layout/VerticalCurvedList"/>
    <dgm:cxn modelId="{C2EA00F7-27EB-4489-9202-19D4CA5CC7CE}" srcId="{E5044A79-53BD-4998-9C8E-6DBCF46A3997}" destId="{026CF7A3-3E5E-4B51-A95E-0933CEC760B6}" srcOrd="2" destOrd="0" parTransId="{0D19A278-A649-4C9A-B577-3CD07C0FB7D4}" sibTransId="{A3E7AE62-94A3-43B2-A514-64643EB3EB66}"/>
    <dgm:cxn modelId="{66103256-0E25-4104-9D6F-CF8C5FC206D3}" type="presParOf" srcId="{3CCDCD91-AED1-45F1-9DD6-B74EC489299F}" destId="{09598DE4-7B1E-4CE5-911D-24263CEB1104}" srcOrd="0" destOrd="0" presId="urn:microsoft.com/office/officeart/2008/layout/VerticalCurvedList"/>
    <dgm:cxn modelId="{601E4E62-0FF4-4B85-BC62-406EDB5D7F67}" type="presParOf" srcId="{09598DE4-7B1E-4CE5-911D-24263CEB1104}" destId="{592BE6B4-BD3D-497F-AD71-86164D6E96B6}" srcOrd="0" destOrd="0" presId="urn:microsoft.com/office/officeart/2008/layout/VerticalCurvedList"/>
    <dgm:cxn modelId="{9302AD1C-3052-4CCF-9223-8591653A5048}" type="presParOf" srcId="{592BE6B4-BD3D-497F-AD71-86164D6E96B6}" destId="{A88CF27A-585C-4733-B08B-98E569F4D6AC}" srcOrd="0" destOrd="0" presId="urn:microsoft.com/office/officeart/2008/layout/VerticalCurvedList"/>
    <dgm:cxn modelId="{7DFDC72D-0154-4290-B29B-5C1FBF87B9E0}" type="presParOf" srcId="{592BE6B4-BD3D-497F-AD71-86164D6E96B6}" destId="{3B54CA20-2CEB-4690-B8FC-23FF56AF7C5D}" srcOrd="1" destOrd="0" presId="urn:microsoft.com/office/officeart/2008/layout/VerticalCurvedList"/>
    <dgm:cxn modelId="{C5F3C378-6BB4-47F5-B64C-97EF3C515838}" type="presParOf" srcId="{592BE6B4-BD3D-497F-AD71-86164D6E96B6}" destId="{E3A30BDB-E72D-42F4-B220-1D3BFC0C32F0}" srcOrd="2" destOrd="0" presId="urn:microsoft.com/office/officeart/2008/layout/VerticalCurvedList"/>
    <dgm:cxn modelId="{365FC178-23BA-4DCF-B616-4ED47C4E6BEB}" type="presParOf" srcId="{592BE6B4-BD3D-497F-AD71-86164D6E96B6}" destId="{5EFEEC8E-1A7C-4EE0-8E23-49CD2AC697BE}" srcOrd="3" destOrd="0" presId="urn:microsoft.com/office/officeart/2008/layout/VerticalCurvedList"/>
    <dgm:cxn modelId="{E97A7276-9612-4BFB-B8EC-DDBE1E3D911D}" type="presParOf" srcId="{09598DE4-7B1E-4CE5-911D-24263CEB1104}" destId="{3CD38966-13F9-406D-8675-EED245C5413E}" srcOrd="1" destOrd="0" presId="urn:microsoft.com/office/officeart/2008/layout/VerticalCurvedList"/>
    <dgm:cxn modelId="{F183805D-1B14-4CCE-9576-3E008F252192}" type="presParOf" srcId="{09598DE4-7B1E-4CE5-911D-24263CEB1104}" destId="{CA691022-E965-4373-8D89-4572CC1892B7}" srcOrd="2" destOrd="0" presId="urn:microsoft.com/office/officeart/2008/layout/VerticalCurvedList"/>
    <dgm:cxn modelId="{8B88A34D-9C3D-4FED-AEB5-122ABB3F1B6C}" type="presParOf" srcId="{CA691022-E965-4373-8D89-4572CC1892B7}" destId="{63894E41-B2E9-4602-9EEA-3772A97515C9}" srcOrd="0" destOrd="0" presId="urn:microsoft.com/office/officeart/2008/layout/VerticalCurvedList"/>
    <dgm:cxn modelId="{5CE9E073-A1F9-4936-9D6F-96F38F8DDD51}" type="presParOf" srcId="{09598DE4-7B1E-4CE5-911D-24263CEB1104}" destId="{204ED2BD-A1D5-477B-B45E-5BE63A196561}" srcOrd="3" destOrd="0" presId="urn:microsoft.com/office/officeart/2008/layout/VerticalCurvedList"/>
    <dgm:cxn modelId="{9569DF5A-93B4-4606-BA07-EEAA743B65A7}" type="presParOf" srcId="{09598DE4-7B1E-4CE5-911D-24263CEB1104}" destId="{F829DE4E-8208-4541-8259-926FB8A10685}" srcOrd="4" destOrd="0" presId="urn:microsoft.com/office/officeart/2008/layout/VerticalCurvedList"/>
    <dgm:cxn modelId="{07B68A3E-9A97-413E-AA2F-E25D12613FD4}" type="presParOf" srcId="{F829DE4E-8208-4541-8259-926FB8A10685}" destId="{1D99CF35-9B9B-4DE5-946E-C48039806B79}" srcOrd="0" destOrd="0" presId="urn:microsoft.com/office/officeart/2008/layout/VerticalCurvedList"/>
    <dgm:cxn modelId="{A8612F6F-94D5-4C4C-8BD7-87FFA607CD7C}" type="presParOf" srcId="{09598DE4-7B1E-4CE5-911D-24263CEB1104}" destId="{5C659651-8181-4B79-B4BC-4BB49911E071}" srcOrd="5" destOrd="0" presId="urn:microsoft.com/office/officeart/2008/layout/VerticalCurvedList"/>
    <dgm:cxn modelId="{735B10D1-5D43-4CD3-9F60-40023A32ADE2}" type="presParOf" srcId="{09598DE4-7B1E-4CE5-911D-24263CEB1104}" destId="{058C97D7-D962-46DA-A839-36000DC0D595}" srcOrd="6" destOrd="0" presId="urn:microsoft.com/office/officeart/2008/layout/VerticalCurvedList"/>
    <dgm:cxn modelId="{C0AA844A-A741-4139-8188-1CA2EE8E62B7}" type="presParOf" srcId="{058C97D7-D962-46DA-A839-36000DC0D595}" destId="{F6868788-B294-416B-AAB0-DB337174E3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75B5-851E-4DD8-AEBA-417F200D17CD}">
      <dsp:nvSpPr>
        <dsp:cNvPr id="0" name=""/>
        <dsp:cNvSpPr/>
      </dsp:nvSpPr>
      <dsp:spPr>
        <a:xfrm>
          <a:off x="0" y="0"/>
          <a:ext cx="5711733" cy="8733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Background</a:t>
          </a:r>
        </a:p>
      </dsp:txBody>
      <dsp:txXfrm>
        <a:off x="25579" y="25579"/>
        <a:ext cx="4667145" cy="822187"/>
      </dsp:txXfrm>
    </dsp:sp>
    <dsp:sp modelId="{FF0E4D6C-55C0-4287-A178-8B01F557F4A6}">
      <dsp:nvSpPr>
        <dsp:cNvPr id="0" name=""/>
        <dsp:cNvSpPr/>
      </dsp:nvSpPr>
      <dsp:spPr>
        <a:xfrm>
          <a:off x="426525" y="994643"/>
          <a:ext cx="5711733" cy="8733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Objective</a:t>
          </a:r>
        </a:p>
      </dsp:txBody>
      <dsp:txXfrm>
        <a:off x="452104" y="1020222"/>
        <a:ext cx="4666375" cy="822187"/>
      </dsp:txXfrm>
    </dsp:sp>
    <dsp:sp modelId="{3858B5E7-7E42-45CA-A8D3-FBF1B9EBFDF5}">
      <dsp:nvSpPr>
        <dsp:cNvPr id="0" name=""/>
        <dsp:cNvSpPr/>
      </dsp:nvSpPr>
      <dsp:spPr>
        <a:xfrm>
          <a:off x="853051" y="1989286"/>
          <a:ext cx="5711733" cy="8733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Composition of the Statistical Business Register of Mexico</a:t>
          </a:r>
        </a:p>
      </dsp:txBody>
      <dsp:txXfrm>
        <a:off x="878630" y="2014865"/>
        <a:ext cx="4666375" cy="822187"/>
      </dsp:txXfrm>
    </dsp:sp>
    <dsp:sp modelId="{1A4E7B4F-A6DD-4434-AA21-58496E490FAF}">
      <dsp:nvSpPr>
        <dsp:cNvPr id="0" name=""/>
        <dsp:cNvSpPr/>
      </dsp:nvSpPr>
      <dsp:spPr>
        <a:xfrm>
          <a:off x="1279576" y="2983930"/>
          <a:ext cx="5711733" cy="8733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Evaluation and main characteristics of the SBR of Mexico</a:t>
          </a:r>
        </a:p>
      </dsp:txBody>
      <dsp:txXfrm>
        <a:off x="1305155" y="3009509"/>
        <a:ext cx="4666375" cy="822187"/>
      </dsp:txXfrm>
    </dsp:sp>
    <dsp:sp modelId="{8CC90621-3732-44A9-A11B-9CA13C29A9BF}">
      <dsp:nvSpPr>
        <dsp:cNvPr id="0" name=""/>
        <dsp:cNvSpPr/>
      </dsp:nvSpPr>
      <dsp:spPr>
        <a:xfrm>
          <a:off x="1706102" y="3978573"/>
          <a:ext cx="5711733" cy="8733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Challenges and next steps</a:t>
          </a:r>
          <a:endParaRPr lang="es-MX" sz="2000" b="1" kern="1200" dirty="0"/>
        </a:p>
      </dsp:txBody>
      <dsp:txXfrm>
        <a:off x="1731681" y="4004152"/>
        <a:ext cx="4666375" cy="822187"/>
      </dsp:txXfrm>
    </dsp:sp>
    <dsp:sp modelId="{53041988-DC64-46B4-955D-659DC570BD5A}">
      <dsp:nvSpPr>
        <dsp:cNvPr id="0" name=""/>
        <dsp:cNvSpPr/>
      </dsp:nvSpPr>
      <dsp:spPr>
        <a:xfrm>
          <a:off x="5144059" y="638027"/>
          <a:ext cx="567674" cy="5676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271786" y="638027"/>
        <a:ext cx="312220" cy="427175"/>
      </dsp:txXfrm>
    </dsp:sp>
    <dsp:sp modelId="{1B856381-EAB1-46B5-8937-704FFFB0A24F}">
      <dsp:nvSpPr>
        <dsp:cNvPr id="0" name=""/>
        <dsp:cNvSpPr/>
      </dsp:nvSpPr>
      <dsp:spPr>
        <a:xfrm>
          <a:off x="5570584" y="1632670"/>
          <a:ext cx="567674" cy="5676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698311" y="1632670"/>
        <a:ext cx="312220" cy="427175"/>
      </dsp:txXfrm>
    </dsp:sp>
    <dsp:sp modelId="{3984873D-D923-4480-BE5B-6F5A072A25DB}">
      <dsp:nvSpPr>
        <dsp:cNvPr id="0" name=""/>
        <dsp:cNvSpPr/>
      </dsp:nvSpPr>
      <dsp:spPr>
        <a:xfrm>
          <a:off x="5997110" y="2612758"/>
          <a:ext cx="567674" cy="5676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24837" y="2612758"/>
        <a:ext cx="312220" cy="427175"/>
      </dsp:txXfrm>
    </dsp:sp>
    <dsp:sp modelId="{D39AB99F-6E5F-4978-9811-263715F7952D}">
      <dsp:nvSpPr>
        <dsp:cNvPr id="0" name=""/>
        <dsp:cNvSpPr/>
      </dsp:nvSpPr>
      <dsp:spPr>
        <a:xfrm>
          <a:off x="6423635" y="3617105"/>
          <a:ext cx="567674" cy="5676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51362" y="3617105"/>
        <a:ext cx="312220" cy="427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B48F5-8004-44F2-B065-FE66C2ECC34A}">
      <dsp:nvSpPr>
        <dsp:cNvPr id="0" name=""/>
        <dsp:cNvSpPr/>
      </dsp:nvSpPr>
      <dsp:spPr>
        <a:xfrm>
          <a:off x="-4710068" y="-727346"/>
          <a:ext cx="5652055" cy="5652055"/>
        </a:xfrm>
        <a:prstGeom prst="blockArc">
          <a:avLst>
            <a:gd name="adj1" fmla="val 18900000"/>
            <a:gd name="adj2" fmla="val 2700000"/>
            <a:gd name="adj3" fmla="val 38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C8095F-076C-423F-B10B-D3958E1C7300}">
      <dsp:nvSpPr>
        <dsp:cNvPr id="0" name=""/>
        <dsp:cNvSpPr/>
      </dsp:nvSpPr>
      <dsp:spPr>
        <a:xfrm>
          <a:off x="771580" y="478561"/>
          <a:ext cx="10287231" cy="14412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17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Law of the National System of Statistical and Geographic Information </a:t>
          </a:r>
          <a:endParaRPr lang="es-MX" sz="200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 </a:t>
          </a:r>
          <a:r>
            <a:rPr lang="es-MX" sz="2000" kern="1200" dirty="0" err="1">
              <a:latin typeface="Arial" panose="020B0604020202020204" pitchFamily="34" charset="0"/>
              <a:cs typeface="Arial" panose="020B0604020202020204" pitchFamily="34" charset="0"/>
            </a:rPr>
            <a:t>Directory</a:t>
          </a:r>
          <a:r>
            <a:rPr lang="es-MX" sz="2000" kern="1200" dirty="0">
              <a:latin typeface="Arial" panose="020B0604020202020204" pitchFamily="34" charset="0"/>
              <a:cs typeface="Arial" panose="020B0604020202020204" pitchFamily="34" charset="0"/>
            </a:rPr>
            <a:t> </a:t>
          </a:r>
          <a:r>
            <a:rPr lang="es-MX" sz="2000" kern="1200" dirty="0" err="1">
              <a:latin typeface="Arial" panose="020B0604020202020204" pitchFamily="34" charset="0"/>
              <a:cs typeface="Arial" panose="020B0604020202020204" pitchFamily="34" charset="0"/>
            </a:rPr>
            <a:t>of</a:t>
          </a:r>
          <a:r>
            <a:rPr lang="es-MX" sz="2000" kern="1200" dirty="0">
              <a:latin typeface="Arial" panose="020B0604020202020204" pitchFamily="34" charset="0"/>
              <a:cs typeface="Arial" panose="020B0604020202020204" pitchFamily="34" charset="0"/>
            </a:rPr>
            <a:t> </a:t>
          </a:r>
          <a:r>
            <a:rPr lang="es-MX" sz="2000" kern="1200" dirty="0" err="1">
              <a:latin typeface="Arial" panose="020B0604020202020204" pitchFamily="34" charset="0"/>
              <a:cs typeface="Arial" panose="020B0604020202020204" pitchFamily="34" charset="0"/>
            </a:rPr>
            <a:t>Economic</a:t>
          </a:r>
          <a:r>
            <a:rPr lang="es-MX" sz="2000" kern="1200" dirty="0">
              <a:latin typeface="Arial" panose="020B0604020202020204" pitchFamily="34" charset="0"/>
              <a:cs typeface="Arial" panose="020B0604020202020204" pitchFamily="34" charset="0"/>
            </a:rPr>
            <a:t> </a:t>
          </a:r>
          <a:r>
            <a:rPr lang="es-MX" sz="2000" kern="1200" dirty="0" err="1">
              <a:latin typeface="Arial" panose="020B0604020202020204" pitchFamily="34" charset="0"/>
              <a:cs typeface="Arial" panose="020B0604020202020204" pitchFamily="34" charset="0"/>
            </a:rPr>
            <a:t>Units</a:t>
          </a:r>
          <a:r>
            <a:rPr lang="es-MX" sz="2000" kern="1200" dirty="0">
              <a:latin typeface="Arial" panose="020B0604020202020204" pitchFamily="34" charset="0"/>
              <a:cs typeface="Arial" panose="020B0604020202020204" pitchFamily="34" charset="0"/>
            </a:rPr>
            <a:t> </a:t>
          </a:r>
          <a:r>
            <a:rPr lang="es-MX" sz="2000" kern="1200" dirty="0" err="1">
              <a:latin typeface="Arial" panose="020B0604020202020204" pitchFamily="34" charset="0"/>
              <a:cs typeface="Arial" panose="020B0604020202020204" pitchFamily="34" charset="0"/>
            </a:rPr>
            <a:t>for</a:t>
          </a:r>
          <a:r>
            <a:rPr lang="es-MX" sz="2000" kern="1200" dirty="0">
              <a:latin typeface="Arial" panose="020B0604020202020204" pitchFamily="34" charset="0"/>
              <a:cs typeface="Arial" panose="020B0604020202020204" pitchFamily="34" charset="0"/>
            </a:rPr>
            <a:t> </a:t>
          </a:r>
          <a:r>
            <a:rPr lang="es-MX" sz="2000" kern="1200" dirty="0" err="1">
              <a:latin typeface="Arial" panose="020B0604020202020204" pitchFamily="34" charset="0"/>
              <a:cs typeface="Arial" panose="020B0604020202020204" pitchFamily="34" charset="0"/>
            </a:rPr>
            <a:t>the</a:t>
          </a:r>
          <a:r>
            <a:rPr lang="es-MX" sz="2000" kern="1200" dirty="0">
              <a:latin typeface="Arial" panose="020B0604020202020204" pitchFamily="34" charset="0"/>
              <a:cs typeface="Arial" panose="020B0604020202020204" pitchFamily="34" charset="0"/>
            </a:rPr>
            <a:t> country</a:t>
          </a:r>
        </a:p>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 Administrative </a:t>
          </a:r>
          <a:r>
            <a:rPr lang="es-MX" sz="2000" kern="1200" dirty="0" err="1">
              <a:latin typeface="Arial" panose="020B0604020202020204" pitchFamily="34" charset="0"/>
              <a:cs typeface="Arial" panose="020B0604020202020204" pitchFamily="34" charset="0"/>
            </a:rPr>
            <a:t>Records</a:t>
          </a:r>
          <a:endParaRPr lang="es-MX" sz="2000" kern="1200" dirty="0">
            <a:latin typeface="Arial" panose="020B0604020202020204" pitchFamily="34" charset="0"/>
            <a:cs typeface="Arial" panose="020B0604020202020204" pitchFamily="34" charset="0"/>
          </a:endParaRPr>
        </a:p>
      </dsp:txBody>
      <dsp:txXfrm>
        <a:off x="771580" y="478561"/>
        <a:ext cx="10287231" cy="1441249"/>
      </dsp:txXfrm>
    </dsp:sp>
    <dsp:sp modelId="{8A2A3D20-956B-46F9-AD4B-6B230695A151}">
      <dsp:nvSpPr>
        <dsp:cNvPr id="0" name=""/>
        <dsp:cNvSpPr/>
      </dsp:nvSpPr>
      <dsp:spPr>
        <a:xfrm>
          <a:off x="22141" y="449747"/>
          <a:ext cx="1498878" cy="149887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F622B4-A814-417B-B055-CC9018951D5E}">
      <dsp:nvSpPr>
        <dsp:cNvPr id="0" name=""/>
        <dsp:cNvSpPr/>
      </dsp:nvSpPr>
      <dsp:spPr>
        <a:xfrm>
          <a:off x="771580" y="2398625"/>
          <a:ext cx="10287231" cy="11991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17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Technical Standard for the Incorporation and Update of Information in the Statistical Business Register of Mexico</a:t>
          </a:r>
          <a:endParaRPr lang="es-MX" sz="2000" kern="1200" dirty="0">
            <a:latin typeface="Arial" panose="020B0604020202020204" pitchFamily="34" charset="0"/>
            <a:cs typeface="Arial" panose="020B0604020202020204" pitchFamily="34" charset="0"/>
          </a:endParaRPr>
        </a:p>
      </dsp:txBody>
      <dsp:txXfrm>
        <a:off x="771580" y="2398625"/>
        <a:ext cx="10287231" cy="1199102"/>
      </dsp:txXfrm>
    </dsp:sp>
    <dsp:sp modelId="{2B7C45F4-D680-4E8E-896A-5DA43DDCC2E4}">
      <dsp:nvSpPr>
        <dsp:cNvPr id="0" name=""/>
        <dsp:cNvSpPr/>
      </dsp:nvSpPr>
      <dsp:spPr>
        <a:xfrm>
          <a:off x="22141" y="2248737"/>
          <a:ext cx="1498878" cy="149887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B48F5-8004-44F2-B065-FE66C2ECC34A}">
      <dsp:nvSpPr>
        <dsp:cNvPr id="0" name=""/>
        <dsp:cNvSpPr/>
      </dsp:nvSpPr>
      <dsp:spPr>
        <a:xfrm>
          <a:off x="-5801358" y="-887907"/>
          <a:ext cx="6906671" cy="6906671"/>
        </a:xfrm>
        <a:prstGeom prst="blockArc">
          <a:avLst>
            <a:gd name="adj1" fmla="val 18900000"/>
            <a:gd name="adj2" fmla="val 2700000"/>
            <a:gd name="adj3" fmla="val 31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8095F-076C-423F-B10B-D3958E1C7300}">
      <dsp:nvSpPr>
        <dsp:cNvPr id="0" name=""/>
        <dsp:cNvSpPr/>
      </dsp:nvSpPr>
      <dsp:spPr>
        <a:xfrm>
          <a:off x="578556" y="429084"/>
          <a:ext cx="10698220" cy="720083"/>
        </a:xfrm>
        <a:prstGeom prst="rect">
          <a:avLst/>
        </a:prstGeom>
        <a:solidFill>
          <a:srgbClr val="033A6A"/>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532"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err="1">
              <a:solidFill>
                <a:schemeClr val="bg1"/>
              </a:solidFill>
              <a:latin typeface="Arial" panose="020B0604020202020204" pitchFamily="34" charset="0"/>
              <a:cs typeface="Arial" panose="020B0604020202020204" pitchFamily="34" charset="0"/>
            </a:rPr>
            <a:t>Observation</a:t>
          </a:r>
          <a:r>
            <a:rPr lang="es-MX" sz="2000" kern="1200" dirty="0">
              <a:solidFill>
                <a:schemeClr val="bg1"/>
              </a:solidFill>
              <a:latin typeface="Arial" panose="020B0604020202020204" pitchFamily="34" charset="0"/>
              <a:cs typeface="Arial" panose="020B0604020202020204" pitchFamily="34" charset="0"/>
            </a:rPr>
            <a:t> </a:t>
          </a:r>
          <a:r>
            <a:rPr lang="es-MX" sz="2000" kern="1200" dirty="0" err="1">
              <a:solidFill>
                <a:schemeClr val="bg1"/>
              </a:solidFill>
              <a:latin typeface="Arial" panose="020B0604020202020204" pitchFamily="34" charset="0"/>
              <a:cs typeface="Arial" panose="020B0604020202020204" pitchFamily="34" charset="0"/>
            </a:rPr>
            <a:t>units</a:t>
          </a:r>
          <a:r>
            <a:rPr lang="es-MX" sz="2000" kern="1200" dirty="0">
              <a:solidFill>
                <a:schemeClr val="bg1"/>
              </a:solidFill>
              <a:latin typeface="Arial" panose="020B0604020202020204" pitchFamily="34" charset="0"/>
              <a:cs typeface="Arial" panose="020B0604020202020204" pitchFamily="34" charset="0"/>
            </a:rPr>
            <a:t>: establishments and </a:t>
          </a:r>
          <a:r>
            <a:rPr lang="es-MX" sz="2000" kern="1200" dirty="0" err="1">
              <a:solidFill>
                <a:schemeClr val="bg1"/>
              </a:solidFill>
              <a:latin typeface="Arial" panose="020B0604020202020204" pitchFamily="34" charset="0"/>
              <a:cs typeface="Arial" panose="020B0604020202020204" pitchFamily="34" charset="0"/>
            </a:rPr>
            <a:t>enterprises</a:t>
          </a:r>
          <a:endParaRPr lang="es-MX" sz="2000" kern="1200" dirty="0">
            <a:solidFill>
              <a:schemeClr val="bg1"/>
            </a:solidFill>
            <a:latin typeface="Arial" panose="020B0604020202020204" pitchFamily="34" charset="0"/>
            <a:cs typeface="Arial" panose="020B0604020202020204" pitchFamily="34" charset="0"/>
          </a:endParaRPr>
        </a:p>
      </dsp:txBody>
      <dsp:txXfrm>
        <a:off x="578556" y="429084"/>
        <a:ext cx="10698220" cy="720083"/>
      </dsp:txXfrm>
    </dsp:sp>
    <dsp:sp modelId="{8A2A3D20-956B-46F9-AD4B-6B230695A151}">
      <dsp:nvSpPr>
        <dsp:cNvPr id="0" name=""/>
        <dsp:cNvSpPr/>
      </dsp:nvSpPr>
      <dsp:spPr>
        <a:xfrm>
          <a:off x="85224" y="295793"/>
          <a:ext cx="986663" cy="986663"/>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622B4-A814-417B-B055-CC9018951D5E}">
      <dsp:nvSpPr>
        <dsp:cNvPr id="0" name=""/>
        <dsp:cNvSpPr/>
      </dsp:nvSpPr>
      <dsp:spPr>
        <a:xfrm>
          <a:off x="1031097" y="1454823"/>
          <a:ext cx="10245678" cy="1037007"/>
        </a:xfrm>
        <a:prstGeom prst="rect">
          <a:avLst/>
        </a:prstGeom>
        <a:solidFill>
          <a:srgbClr val="033A6A"/>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53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Variables: Address, geographical coordinates, </a:t>
          </a:r>
          <a:r>
            <a:rPr lang="es-MX" sz="2000" kern="1200" dirty="0" err="1">
              <a:solidFill>
                <a:prstClr val="white"/>
              </a:solidFill>
              <a:latin typeface="Arial" panose="020B0604020202020204" pitchFamily="34" charset="0"/>
              <a:ea typeface="+mn-ea"/>
              <a:cs typeface="Arial" panose="020B0604020202020204" pitchFamily="34" charset="0"/>
            </a:rPr>
            <a:t>start</a:t>
          </a:r>
          <a:r>
            <a:rPr lang="es-MX" sz="2000" kern="1200" dirty="0">
              <a:solidFill>
                <a:prstClr val="white"/>
              </a:solidFill>
              <a:latin typeface="Arial" panose="020B0604020202020204" pitchFamily="34" charset="0"/>
              <a:ea typeface="+mn-ea"/>
              <a:cs typeface="Arial" panose="020B0604020202020204" pitchFamily="34" charset="0"/>
            </a:rPr>
            <a:t>-up </a:t>
          </a:r>
          <a:r>
            <a:rPr lang="es-MX" sz="2000" kern="1200" dirty="0" err="1">
              <a:solidFill>
                <a:prstClr val="white"/>
              </a:solidFill>
              <a:latin typeface="Arial" panose="020B0604020202020204" pitchFamily="34" charset="0"/>
              <a:ea typeface="+mn-ea"/>
              <a:cs typeface="Arial" panose="020B0604020202020204" pitchFamily="34" charset="0"/>
            </a:rPr>
            <a:t>year</a:t>
          </a:r>
          <a:r>
            <a:rPr lang="en-US" sz="2000" kern="1200" dirty="0">
              <a:solidFill>
                <a:prstClr val="white"/>
              </a:solidFill>
              <a:latin typeface="Arial" panose="020B0604020202020204" pitchFamily="34" charset="0"/>
              <a:ea typeface="+mn-ea"/>
              <a:cs typeface="Arial" panose="020B0604020202020204" pitchFamily="34" charset="0"/>
            </a:rPr>
            <a:t>, number of employees, revenue, among others</a:t>
          </a:r>
          <a:endParaRPr lang="es-MX" sz="2000" kern="1200" dirty="0">
            <a:solidFill>
              <a:prstClr val="white"/>
            </a:solidFill>
            <a:latin typeface="Arial" panose="020B0604020202020204" pitchFamily="34" charset="0"/>
            <a:ea typeface="+mn-ea"/>
            <a:cs typeface="Arial" panose="020B0604020202020204" pitchFamily="34" charset="0"/>
          </a:endParaRPr>
        </a:p>
      </dsp:txBody>
      <dsp:txXfrm>
        <a:off x="1031097" y="1454823"/>
        <a:ext cx="10245678" cy="1037007"/>
      </dsp:txXfrm>
    </dsp:sp>
    <dsp:sp modelId="{2B7C45F4-D680-4E8E-896A-5DA43DDCC2E4}">
      <dsp:nvSpPr>
        <dsp:cNvPr id="0" name=""/>
        <dsp:cNvSpPr/>
      </dsp:nvSpPr>
      <dsp:spPr>
        <a:xfrm>
          <a:off x="537765" y="1479995"/>
          <a:ext cx="986663" cy="986663"/>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688A9-C45A-4D03-A8E3-EA388CE1B849}">
      <dsp:nvSpPr>
        <dsp:cNvPr id="0" name=""/>
        <dsp:cNvSpPr/>
      </dsp:nvSpPr>
      <dsp:spPr>
        <a:xfrm>
          <a:off x="1031097" y="2654026"/>
          <a:ext cx="10245678" cy="1007004"/>
        </a:xfrm>
        <a:prstGeom prst="rect">
          <a:avLst/>
        </a:prstGeom>
        <a:solidFill>
          <a:srgbClr val="033A6A"/>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53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Non-financial </a:t>
          </a:r>
          <a:r>
            <a:rPr lang="en-US" sz="2000" kern="1200" dirty="0">
              <a:solidFill>
                <a:schemeClr val="bg1"/>
              </a:solidFill>
              <a:latin typeface="Arial" panose="020B0604020202020204" pitchFamily="34" charset="0"/>
              <a:ea typeface="+mn-ea"/>
              <a:cs typeface="Arial" panose="020B0604020202020204" pitchFamily="34" charset="0"/>
            </a:rPr>
            <a:t>corporations</a:t>
          </a:r>
          <a:r>
            <a:rPr lang="en-US" sz="2000" kern="1200" dirty="0">
              <a:solidFill>
                <a:schemeClr val="bg1"/>
              </a:solidFill>
              <a:latin typeface="Arial" panose="020B0604020202020204" pitchFamily="34" charset="0"/>
              <a:cs typeface="Arial" panose="020B0604020202020204" pitchFamily="34" charset="0"/>
            </a:rPr>
            <a:t>, financial corporations, government offices in general, as well as </a:t>
          </a:r>
          <a:r>
            <a:rPr lang="en-US" sz="2000" kern="1200" dirty="0">
              <a:solidFill>
                <a:schemeClr val="bg1"/>
              </a:solidFill>
              <a:latin typeface="Arial" panose="020B0604020202020204" pitchFamily="34" charset="0"/>
              <a:ea typeface="+mn-ea"/>
              <a:cs typeface="Arial" panose="020B0604020202020204" pitchFamily="34" charset="0"/>
            </a:rPr>
            <a:t>non-profit</a:t>
          </a:r>
          <a:r>
            <a:rPr lang="en-US" sz="2000" kern="1200" dirty="0">
              <a:solidFill>
                <a:schemeClr val="bg1"/>
              </a:solidFill>
              <a:latin typeface="Arial" panose="020B0604020202020204" pitchFamily="34" charset="0"/>
              <a:cs typeface="Arial" panose="020B0604020202020204" pitchFamily="34" charset="0"/>
            </a:rPr>
            <a:t> institutions serving households are included</a:t>
          </a:r>
          <a:endParaRPr lang="es-MX" sz="2000" kern="1200" dirty="0">
            <a:solidFill>
              <a:schemeClr val="bg1"/>
            </a:solidFill>
            <a:latin typeface="Arial" panose="020B0604020202020204" pitchFamily="34" charset="0"/>
            <a:cs typeface="Arial" panose="020B0604020202020204" pitchFamily="34" charset="0"/>
          </a:endParaRPr>
        </a:p>
      </dsp:txBody>
      <dsp:txXfrm>
        <a:off x="1031097" y="2654026"/>
        <a:ext cx="10245678" cy="1007004"/>
      </dsp:txXfrm>
    </dsp:sp>
    <dsp:sp modelId="{AE5BCF1D-F0AB-44D3-8644-14B67AC5ECDA}">
      <dsp:nvSpPr>
        <dsp:cNvPr id="0" name=""/>
        <dsp:cNvSpPr/>
      </dsp:nvSpPr>
      <dsp:spPr>
        <a:xfrm>
          <a:off x="537765" y="2664197"/>
          <a:ext cx="986663" cy="986663"/>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6B80E-2573-4623-A4AE-38D89A10595C}">
      <dsp:nvSpPr>
        <dsp:cNvPr id="0" name=""/>
        <dsp:cNvSpPr/>
      </dsp:nvSpPr>
      <dsp:spPr>
        <a:xfrm>
          <a:off x="578556" y="3783437"/>
          <a:ext cx="10698220" cy="1116587"/>
        </a:xfrm>
        <a:prstGeom prst="rect">
          <a:avLst/>
        </a:prstGeom>
        <a:solidFill>
          <a:srgbClr val="033A6A"/>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53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The conceptual </a:t>
          </a:r>
          <a:r>
            <a:rPr lang="en-US" sz="2000" kern="1200" dirty="0">
              <a:solidFill>
                <a:schemeClr val="bg1"/>
              </a:solidFill>
              <a:latin typeface="Arial" panose="020B0604020202020204" pitchFamily="34" charset="0"/>
              <a:ea typeface="+mn-ea"/>
              <a:cs typeface="Arial" panose="020B0604020202020204" pitchFamily="34" charset="0"/>
            </a:rPr>
            <a:t>design</a:t>
          </a:r>
          <a:r>
            <a:rPr lang="en-US" sz="2000" kern="1200" dirty="0">
              <a:solidFill>
                <a:schemeClr val="bg1"/>
              </a:solidFill>
              <a:latin typeface="Arial" panose="020B0604020202020204" pitchFamily="34" charset="0"/>
              <a:cs typeface="Arial" panose="020B0604020202020204" pitchFamily="34" charset="0"/>
            </a:rPr>
            <a:t> responds to international recommendations, besides the SBR includes a unique identifier which is useful to link records to other databases available at INEGI</a:t>
          </a:r>
          <a:endParaRPr lang="es-MX" sz="2000" kern="1200" dirty="0">
            <a:solidFill>
              <a:schemeClr val="bg1"/>
            </a:solidFill>
            <a:latin typeface="Arial" panose="020B0604020202020204" pitchFamily="34" charset="0"/>
            <a:cs typeface="Arial" panose="020B0604020202020204" pitchFamily="34" charset="0"/>
          </a:endParaRPr>
        </a:p>
      </dsp:txBody>
      <dsp:txXfrm>
        <a:off x="578556" y="3783437"/>
        <a:ext cx="10698220" cy="1116587"/>
      </dsp:txXfrm>
    </dsp:sp>
    <dsp:sp modelId="{7F49EE11-C216-4E70-83B3-EB6B491913AB}">
      <dsp:nvSpPr>
        <dsp:cNvPr id="0" name=""/>
        <dsp:cNvSpPr/>
      </dsp:nvSpPr>
      <dsp:spPr>
        <a:xfrm>
          <a:off x="85224" y="3848399"/>
          <a:ext cx="986663" cy="986663"/>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B48F5-8004-44F2-B065-FE66C2ECC34A}">
      <dsp:nvSpPr>
        <dsp:cNvPr id="0" name=""/>
        <dsp:cNvSpPr/>
      </dsp:nvSpPr>
      <dsp:spPr>
        <a:xfrm>
          <a:off x="-5678123" y="-869326"/>
          <a:ext cx="6761483" cy="6761483"/>
        </a:xfrm>
        <a:prstGeom prst="blockArc">
          <a:avLst>
            <a:gd name="adj1" fmla="val 18900000"/>
            <a:gd name="adj2" fmla="val 2700000"/>
            <a:gd name="adj3" fmla="val 319"/>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C8095F-076C-423F-B10B-D3958E1C7300}">
      <dsp:nvSpPr>
        <dsp:cNvPr id="0" name=""/>
        <dsp:cNvSpPr/>
      </dsp:nvSpPr>
      <dsp:spPr>
        <a:xfrm>
          <a:off x="697168" y="484547"/>
          <a:ext cx="10519108" cy="1040037"/>
        </a:xfrm>
        <a:prstGeom prst="rect">
          <a:avLst/>
        </a:prstGeom>
        <a:solidFill>
          <a:schemeClr val="accent1">
            <a:lumMod val="40000"/>
            <a:lumOff val="60000"/>
          </a:schemeClr>
        </a:solidFill>
        <a:ln w="12700" cap="flat" cmpd="sng" algn="ctr">
          <a:solidFill>
            <a:schemeClr val="accent5">
              <a:shade val="15000"/>
            </a:schemeClr>
          </a:solidFill>
          <a:prstDash val="solid"/>
          <a:miter lim="800000"/>
        </a:ln>
        <a:effectLst/>
        <a:scene3d>
          <a:camera prst="orthographicFront"/>
          <a:lightRig rig="flat" dir="t"/>
        </a:scene3d>
        <a:sp3d/>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9737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Main source for sampling frames of business surveys
The survey frames are customized and standardized</a:t>
          </a:r>
          <a:endParaRPr lang="es-MX" sz="2000" kern="1200" dirty="0">
            <a:solidFill>
              <a:schemeClr val="tx1"/>
            </a:solidFill>
            <a:latin typeface="Arial" panose="020B0604020202020204" pitchFamily="34" charset="0"/>
            <a:cs typeface="Arial" panose="020B0604020202020204" pitchFamily="34" charset="0"/>
          </a:endParaRPr>
        </a:p>
      </dsp:txBody>
      <dsp:txXfrm>
        <a:off x="697168" y="484547"/>
        <a:ext cx="10519108" cy="1040037"/>
      </dsp:txXfrm>
    </dsp:sp>
    <dsp:sp modelId="{8A2A3D20-956B-46F9-AD4B-6B230695A151}">
      <dsp:nvSpPr>
        <dsp:cNvPr id="0" name=""/>
        <dsp:cNvSpPr/>
      </dsp:nvSpPr>
      <dsp:spPr>
        <a:xfrm>
          <a:off x="69315" y="376712"/>
          <a:ext cx="1255707" cy="125570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B8826F-A74A-45F4-A5B2-1456BE2D84B5}">
      <dsp:nvSpPr>
        <dsp:cNvPr id="0" name=""/>
        <dsp:cNvSpPr/>
      </dsp:nvSpPr>
      <dsp:spPr>
        <a:xfrm>
          <a:off x="1062328" y="1884048"/>
          <a:ext cx="10153948" cy="1254733"/>
        </a:xfrm>
        <a:prstGeom prst="rect">
          <a:avLst/>
        </a:prstGeom>
        <a:solidFill>
          <a:schemeClr val="accent1">
            <a:lumMod val="40000"/>
            <a:lumOff val="60000"/>
          </a:schemeClr>
        </a:solidFill>
        <a:ln w="12700" cap="flat" cmpd="sng" algn="ctr">
          <a:solidFill>
            <a:schemeClr val="accent5">
              <a:shade val="15000"/>
            </a:schemeClr>
          </a:solidFill>
          <a:prstDash val="solid"/>
          <a:miter lim="800000"/>
        </a:ln>
        <a:effectLst/>
        <a:scene3d>
          <a:camera prst="orthographicFront"/>
          <a:lightRig rig="flat" dir="t"/>
        </a:scene3d>
        <a:sp3d/>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9737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black"/>
              </a:solidFill>
              <a:latin typeface="Arial" panose="020B0604020202020204" pitchFamily="34" charset="0"/>
              <a:ea typeface="+mn-ea"/>
              <a:cs typeface="Arial" panose="020B0604020202020204" pitchFamily="34" charset="0"/>
            </a:rPr>
            <a:t>The SBR has a public part that is the National Directory of Economic Units (DENUE, by its acronym in Spanish), in which business owners can request corrections and/or updates to their business data, so DENUE is also valuable for updating the SBR</a:t>
          </a:r>
        </a:p>
      </dsp:txBody>
      <dsp:txXfrm>
        <a:off x="1062328" y="1884048"/>
        <a:ext cx="10153948" cy="1254733"/>
      </dsp:txXfrm>
    </dsp:sp>
    <dsp:sp modelId="{AFDAF098-F30B-4BB7-B54C-20E9D3EE12F1}">
      <dsp:nvSpPr>
        <dsp:cNvPr id="0" name=""/>
        <dsp:cNvSpPr/>
      </dsp:nvSpPr>
      <dsp:spPr>
        <a:xfrm>
          <a:off x="434474" y="1883561"/>
          <a:ext cx="1255707" cy="125570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B5BCCE-5948-4A8A-B626-F44F49B9558E}">
      <dsp:nvSpPr>
        <dsp:cNvPr id="0" name=""/>
        <dsp:cNvSpPr/>
      </dsp:nvSpPr>
      <dsp:spPr>
        <a:xfrm>
          <a:off x="697168" y="3507487"/>
          <a:ext cx="10519108" cy="1021553"/>
        </a:xfrm>
        <a:prstGeom prst="rect">
          <a:avLst/>
        </a:prstGeom>
        <a:solidFill>
          <a:schemeClr val="accent1">
            <a:lumMod val="40000"/>
            <a:lumOff val="60000"/>
          </a:schemeClr>
        </a:solidFill>
        <a:ln w="12700" cap="flat" cmpd="sng" algn="ctr">
          <a:solidFill>
            <a:schemeClr val="accent5">
              <a:shade val="15000"/>
            </a:schemeClr>
          </a:solidFill>
          <a:prstDash val="solid"/>
          <a:miter lim="800000"/>
        </a:ln>
        <a:effectLst/>
        <a:scene3d>
          <a:camera prst="orthographicFront"/>
          <a:lightRig rig="flat" dir="t"/>
        </a:scene3d>
        <a:sp3d/>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97374"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kern="1200" dirty="0">
              <a:solidFill>
                <a:schemeClr val="tx1"/>
              </a:solidFill>
              <a:latin typeface="Arial" panose="020B0604020202020204" pitchFamily="34" charset="0"/>
              <a:ea typeface="+mn-ea"/>
              <a:cs typeface="Arial" panose="020B0604020202020204" pitchFamily="34" charset="0"/>
            </a:rPr>
            <a:t>With the aim to ensure the quality of the SBR for its use, double counting of registers are carefully analyzed for removing them from the database</a:t>
          </a:r>
          <a:endParaRPr lang="es-MX" sz="2000" kern="1200" dirty="0">
            <a:solidFill>
              <a:schemeClr val="tx1"/>
            </a:solidFill>
            <a:latin typeface="Arial" panose="020B0604020202020204" pitchFamily="34" charset="0"/>
            <a:ea typeface="+mn-ea"/>
            <a:cs typeface="Arial" panose="020B0604020202020204" pitchFamily="34" charset="0"/>
          </a:endParaRPr>
        </a:p>
      </dsp:txBody>
      <dsp:txXfrm>
        <a:off x="697168" y="3507487"/>
        <a:ext cx="10519108" cy="1021553"/>
      </dsp:txXfrm>
    </dsp:sp>
    <dsp:sp modelId="{7C6D8A4E-4AE8-4E0E-B44F-088F3F9E8A2C}">
      <dsp:nvSpPr>
        <dsp:cNvPr id="0" name=""/>
        <dsp:cNvSpPr/>
      </dsp:nvSpPr>
      <dsp:spPr>
        <a:xfrm>
          <a:off x="69315" y="3390410"/>
          <a:ext cx="1255707" cy="125570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B48F5-8004-44F2-B065-FE66C2ECC34A}">
      <dsp:nvSpPr>
        <dsp:cNvPr id="0" name=""/>
        <dsp:cNvSpPr/>
      </dsp:nvSpPr>
      <dsp:spPr>
        <a:xfrm>
          <a:off x="-5434268" y="-832188"/>
          <a:ext cx="6471289" cy="6471289"/>
        </a:xfrm>
        <a:prstGeom prst="blockArc">
          <a:avLst>
            <a:gd name="adj1" fmla="val 18900000"/>
            <a:gd name="adj2" fmla="val 2700000"/>
            <a:gd name="adj3" fmla="val 334"/>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C8095F-076C-423F-B10B-D3958E1C7300}">
      <dsp:nvSpPr>
        <dsp:cNvPr id="0" name=""/>
        <dsp:cNvSpPr/>
      </dsp:nvSpPr>
      <dsp:spPr>
        <a:xfrm>
          <a:off x="667199" y="535581"/>
          <a:ext cx="10310483" cy="851602"/>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30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The SBR is managed through a database made up of several related tables that contain the information</a:t>
          </a:r>
          <a:endParaRPr lang="es-MX" sz="2200" kern="1200" dirty="0">
            <a:latin typeface="Arial" panose="020B0604020202020204" pitchFamily="34" charset="0"/>
            <a:cs typeface="Arial" panose="020B0604020202020204" pitchFamily="34" charset="0"/>
          </a:endParaRPr>
        </a:p>
      </dsp:txBody>
      <dsp:txXfrm>
        <a:off x="667199" y="535581"/>
        <a:ext cx="10310483" cy="851602"/>
      </dsp:txXfrm>
    </dsp:sp>
    <dsp:sp modelId="{8A2A3D20-956B-46F9-AD4B-6B230695A151}">
      <dsp:nvSpPr>
        <dsp:cNvPr id="0" name=""/>
        <dsp:cNvSpPr/>
      </dsp:nvSpPr>
      <dsp:spPr>
        <a:xfrm>
          <a:off x="66335" y="360518"/>
          <a:ext cx="1201727" cy="120172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5C48B16-7954-464E-8093-89426548D526}">
      <dsp:nvSpPr>
        <dsp:cNvPr id="0" name=""/>
        <dsp:cNvSpPr/>
      </dsp:nvSpPr>
      <dsp:spPr>
        <a:xfrm>
          <a:off x="1016661" y="1922764"/>
          <a:ext cx="9961020" cy="961382"/>
        </a:xfrm>
        <a:prstGeom prst="rect">
          <a:avLst/>
        </a:prstGeom>
        <a:solidFill>
          <a:srgbClr val="4472C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30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There are capture and processing systems in which the structure of the information is defined</a:t>
          </a:r>
          <a:r>
            <a:rPr lang="es-MX" sz="2200" kern="1200" dirty="0">
              <a:latin typeface="Arial" panose="020B0604020202020204" pitchFamily="34" charset="0"/>
              <a:cs typeface="Arial" panose="020B0604020202020204" pitchFamily="34" charset="0"/>
            </a:rPr>
            <a:t> </a:t>
          </a:r>
        </a:p>
      </dsp:txBody>
      <dsp:txXfrm>
        <a:off x="1016661" y="1922764"/>
        <a:ext cx="9961020" cy="961382"/>
      </dsp:txXfrm>
    </dsp:sp>
    <dsp:sp modelId="{7F49EE11-C216-4E70-83B3-EB6B491913AB}">
      <dsp:nvSpPr>
        <dsp:cNvPr id="0" name=""/>
        <dsp:cNvSpPr/>
      </dsp:nvSpPr>
      <dsp:spPr>
        <a:xfrm>
          <a:off x="415797" y="1802592"/>
          <a:ext cx="1201727" cy="120172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94167B8-2E7A-4C70-9D3A-4A8130A08612}">
      <dsp:nvSpPr>
        <dsp:cNvPr id="0" name=""/>
        <dsp:cNvSpPr/>
      </dsp:nvSpPr>
      <dsp:spPr>
        <a:xfrm>
          <a:off x="667199" y="3196245"/>
          <a:ext cx="10310483" cy="1298568"/>
        </a:xfrm>
        <a:prstGeom prst="rect">
          <a:avLst/>
        </a:prstGeom>
        <a:solidFill>
          <a:srgbClr val="4472C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30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The SBR is integrated into a system that facilitates the preparation of the products: frozen frame, the public face (DENUE) as well as the directories for gathering data in Economic Censuses, Business Surveys and Price Indices</a:t>
          </a:r>
          <a:endParaRPr lang="es-MX" sz="2200" kern="1200" dirty="0">
            <a:latin typeface="Arial" panose="020B0604020202020204" pitchFamily="34" charset="0"/>
            <a:cs typeface="Arial" panose="020B0604020202020204" pitchFamily="34" charset="0"/>
          </a:endParaRPr>
        </a:p>
      </dsp:txBody>
      <dsp:txXfrm>
        <a:off x="667199" y="3196245"/>
        <a:ext cx="10310483" cy="1298568"/>
      </dsp:txXfrm>
    </dsp:sp>
    <dsp:sp modelId="{8B6BE849-70B5-4368-ABF9-C9EFEEE3804D}">
      <dsp:nvSpPr>
        <dsp:cNvPr id="0" name=""/>
        <dsp:cNvSpPr/>
      </dsp:nvSpPr>
      <dsp:spPr>
        <a:xfrm>
          <a:off x="66335" y="3244665"/>
          <a:ext cx="1201727" cy="120172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4CA20-2CEB-4690-B8FC-23FF56AF7C5D}">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CD38966-13F9-406D-8675-EED245C5413E}">
      <dsp:nvSpPr>
        <dsp:cNvPr id="0" name=""/>
        <dsp:cNvSpPr/>
      </dsp:nvSpPr>
      <dsp:spPr>
        <a:xfrm>
          <a:off x="752110" y="541866"/>
          <a:ext cx="10636149" cy="108373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The SBR receives data from its sources through a data import process that requires constant human intervention</a:t>
          </a:r>
          <a:endParaRPr lang="es-MX" sz="2200" kern="1200" dirty="0">
            <a:latin typeface="Arial" panose="020B0604020202020204" pitchFamily="34" charset="0"/>
            <a:cs typeface="Arial" panose="020B0604020202020204" pitchFamily="34" charset="0"/>
          </a:endParaRPr>
        </a:p>
      </dsp:txBody>
      <dsp:txXfrm>
        <a:off x="752110" y="541866"/>
        <a:ext cx="10636149" cy="1083733"/>
      </dsp:txXfrm>
    </dsp:sp>
    <dsp:sp modelId="{63894E41-B2E9-4602-9EEA-3772A97515C9}">
      <dsp:nvSpPr>
        <dsp:cNvPr id="0" name=""/>
        <dsp:cNvSpPr/>
      </dsp:nvSpPr>
      <dsp:spPr>
        <a:xfrm>
          <a:off x="74777" y="406400"/>
          <a:ext cx="1354666" cy="1354666"/>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04ED2BD-A1D5-477B-B45E-5BE63A196561}">
      <dsp:nvSpPr>
        <dsp:cNvPr id="0" name=""/>
        <dsp:cNvSpPr/>
      </dsp:nvSpPr>
      <dsp:spPr>
        <a:xfrm>
          <a:off x="1146048" y="2167466"/>
          <a:ext cx="10242212" cy="108373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There is a unique identifier for internal use to recognize the same units in the economic statistics programs of INEGI-Mexico, and for linking them to elaborate new statistical products</a:t>
          </a:r>
          <a:endParaRPr lang="es-MX" sz="2200" kern="1200" dirty="0">
            <a:latin typeface="Arial" panose="020B0604020202020204" pitchFamily="34" charset="0"/>
            <a:cs typeface="Arial" panose="020B0604020202020204" pitchFamily="34" charset="0"/>
          </a:endParaRPr>
        </a:p>
      </dsp:txBody>
      <dsp:txXfrm>
        <a:off x="1146048" y="2167466"/>
        <a:ext cx="10242212" cy="1083733"/>
      </dsp:txXfrm>
    </dsp:sp>
    <dsp:sp modelId="{1D99CF35-9B9B-4DE5-946E-C48039806B79}">
      <dsp:nvSpPr>
        <dsp:cNvPr id="0" name=""/>
        <dsp:cNvSpPr/>
      </dsp:nvSpPr>
      <dsp:spPr>
        <a:xfrm>
          <a:off x="468714" y="2032000"/>
          <a:ext cx="1354666" cy="1354666"/>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C659651-8181-4B79-B4BC-4BB49911E071}">
      <dsp:nvSpPr>
        <dsp:cNvPr id="0" name=""/>
        <dsp:cNvSpPr/>
      </dsp:nvSpPr>
      <dsp:spPr>
        <a:xfrm>
          <a:off x="752110" y="3793066"/>
          <a:ext cx="10636149" cy="108373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For a successful match between the SBR and external records, it is necessary carrying out  a process to clean and homologate the info provided by external sources</a:t>
          </a:r>
          <a:endParaRPr lang="es-MX" sz="2200" kern="1200" dirty="0">
            <a:latin typeface="Arial" panose="020B0604020202020204" pitchFamily="34" charset="0"/>
            <a:cs typeface="Arial" panose="020B0604020202020204" pitchFamily="34" charset="0"/>
          </a:endParaRPr>
        </a:p>
      </dsp:txBody>
      <dsp:txXfrm>
        <a:off x="752110" y="3793066"/>
        <a:ext cx="10636149" cy="1083733"/>
      </dsp:txXfrm>
    </dsp:sp>
    <dsp:sp modelId="{F6868788-B294-416B-AAB0-DB337174E3FC}">
      <dsp:nvSpPr>
        <dsp:cNvPr id="0" name=""/>
        <dsp:cNvSpPr/>
      </dsp:nvSpPr>
      <dsp:spPr>
        <a:xfrm>
          <a:off x="74777" y="3657600"/>
          <a:ext cx="1354666" cy="1354666"/>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A3678-9833-6147-8FBD-DCC5DF40CB09}" type="datetimeFigureOut">
              <a:rPr lang="es-MX" smtClean="0"/>
              <a:t>13/09/2023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CD2B8-D33F-3D45-BAC5-4700289EAF38}" type="slidenum">
              <a:rPr lang="es-MX" smtClean="0"/>
              <a:t>‹Nº›</a:t>
            </a:fld>
            <a:endParaRPr lang="es-MX"/>
          </a:p>
        </p:txBody>
      </p:sp>
    </p:spTree>
    <p:extLst>
      <p:ext uri="{BB962C8B-B14F-4D97-AF65-F5344CB8AC3E}">
        <p14:creationId xmlns:p14="http://schemas.microsoft.com/office/powerpoint/2010/main" val="213088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5A578B9-5F72-4781-9659-47C45BD9382D}" type="slidenum">
              <a:rPr lang="es-MX" smtClean="0"/>
              <a:t>2</a:t>
            </a:fld>
            <a:endParaRPr lang="es-MX"/>
          </a:p>
        </p:txBody>
      </p:sp>
    </p:spTree>
    <p:extLst>
      <p:ext uri="{BB962C8B-B14F-4D97-AF65-F5344CB8AC3E}">
        <p14:creationId xmlns:p14="http://schemas.microsoft.com/office/powerpoint/2010/main" val="389415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19</a:t>
            </a:fld>
            <a:endParaRPr lang="es-MX"/>
          </a:p>
        </p:txBody>
      </p:sp>
    </p:spTree>
    <p:extLst>
      <p:ext uri="{BB962C8B-B14F-4D97-AF65-F5344CB8AC3E}">
        <p14:creationId xmlns:p14="http://schemas.microsoft.com/office/powerpoint/2010/main" val="260252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20</a:t>
            </a:fld>
            <a:endParaRPr lang="es-MX"/>
          </a:p>
        </p:txBody>
      </p:sp>
    </p:spTree>
    <p:extLst>
      <p:ext uri="{BB962C8B-B14F-4D97-AF65-F5344CB8AC3E}">
        <p14:creationId xmlns:p14="http://schemas.microsoft.com/office/powerpoint/2010/main" val="330428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21</a:t>
            </a:fld>
            <a:endParaRPr lang="es-MX"/>
          </a:p>
        </p:txBody>
      </p:sp>
    </p:spTree>
    <p:extLst>
      <p:ext uri="{BB962C8B-B14F-4D97-AF65-F5344CB8AC3E}">
        <p14:creationId xmlns:p14="http://schemas.microsoft.com/office/powerpoint/2010/main" val="139357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23</a:t>
            </a:fld>
            <a:endParaRPr lang="es-MX"/>
          </a:p>
        </p:txBody>
      </p:sp>
    </p:spTree>
    <p:extLst>
      <p:ext uri="{BB962C8B-B14F-4D97-AF65-F5344CB8AC3E}">
        <p14:creationId xmlns:p14="http://schemas.microsoft.com/office/powerpoint/2010/main" val="156751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10</a:t>
            </a:fld>
            <a:endParaRPr lang="es-MX"/>
          </a:p>
        </p:txBody>
      </p:sp>
    </p:spTree>
    <p:extLst>
      <p:ext uri="{BB962C8B-B14F-4D97-AF65-F5344CB8AC3E}">
        <p14:creationId xmlns:p14="http://schemas.microsoft.com/office/powerpoint/2010/main" val="353006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12</a:t>
            </a:fld>
            <a:endParaRPr lang="es-MX"/>
          </a:p>
        </p:txBody>
      </p:sp>
    </p:spTree>
    <p:extLst>
      <p:ext uri="{BB962C8B-B14F-4D97-AF65-F5344CB8AC3E}">
        <p14:creationId xmlns:p14="http://schemas.microsoft.com/office/powerpoint/2010/main" val="159194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13</a:t>
            </a:fld>
            <a:endParaRPr lang="es-MX"/>
          </a:p>
        </p:txBody>
      </p:sp>
    </p:spTree>
    <p:extLst>
      <p:ext uri="{BB962C8B-B14F-4D97-AF65-F5344CB8AC3E}">
        <p14:creationId xmlns:p14="http://schemas.microsoft.com/office/powerpoint/2010/main" val="80556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14</a:t>
            </a:fld>
            <a:endParaRPr lang="es-MX"/>
          </a:p>
        </p:txBody>
      </p:sp>
    </p:spTree>
    <p:extLst>
      <p:ext uri="{BB962C8B-B14F-4D97-AF65-F5344CB8AC3E}">
        <p14:creationId xmlns:p14="http://schemas.microsoft.com/office/powerpoint/2010/main" val="53563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15</a:t>
            </a:fld>
            <a:endParaRPr lang="es-MX"/>
          </a:p>
        </p:txBody>
      </p:sp>
    </p:spTree>
    <p:extLst>
      <p:ext uri="{BB962C8B-B14F-4D97-AF65-F5344CB8AC3E}">
        <p14:creationId xmlns:p14="http://schemas.microsoft.com/office/powerpoint/2010/main" val="416742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16</a:t>
            </a:fld>
            <a:endParaRPr lang="es-MX"/>
          </a:p>
        </p:txBody>
      </p:sp>
    </p:spTree>
    <p:extLst>
      <p:ext uri="{BB962C8B-B14F-4D97-AF65-F5344CB8AC3E}">
        <p14:creationId xmlns:p14="http://schemas.microsoft.com/office/powerpoint/2010/main" val="192838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17</a:t>
            </a:fld>
            <a:endParaRPr lang="es-MX"/>
          </a:p>
        </p:txBody>
      </p:sp>
    </p:spTree>
    <p:extLst>
      <p:ext uri="{BB962C8B-B14F-4D97-AF65-F5344CB8AC3E}">
        <p14:creationId xmlns:p14="http://schemas.microsoft.com/office/powerpoint/2010/main" val="194954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18</a:t>
            </a:fld>
            <a:endParaRPr lang="es-MX"/>
          </a:p>
        </p:txBody>
      </p:sp>
    </p:spTree>
    <p:extLst>
      <p:ext uri="{BB962C8B-B14F-4D97-AF65-F5344CB8AC3E}">
        <p14:creationId xmlns:p14="http://schemas.microsoft.com/office/powerpoint/2010/main" val="2513222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8CF22F-66B4-B24C-B54F-3457EEB923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4816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o blanco_3">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EA2E7BFC-2229-B147-B2A4-A684558A73D0}"/>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pic>
        <p:nvPicPr>
          <p:cNvPr id="6" name="Gráfico 5">
            <a:extLst>
              <a:ext uri="{FF2B5EF4-FFF2-40B4-BE49-F238E27FC236}">
                <a16:creationId xmlns:a16="http://schemas.microsoft.com/office/drawing/2014/main" id="{8024CF08-ED64-D843-9A06-7A2C27FDA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1200" y="6248095"/>
            <a:ext cx="1756229" cy="349250"/>
          </a:xfrm>
          <a:prstGeom prst="rect">
            <a:avLst/>
          </a:prstGeom>
        </p:spPr>
      </p:pic>
    </p:spTree>
    <p:extLst>
      <p:ext uri="{BB962C8B-B14F-4D97-AF65-F5344CB8AC3E}">
        <p14:creationId xmlns:p14="http://schemas.microsoft.com/office/powerpoint/2010/main" val="347126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ondo_2">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C3B3E65-2B01-6F43-BD90-CF581CD56E24}"/>
              </a:ext>
            </a:extLst>
          </p:cNvPr>
          <p:cNvGrpSpPr/>
          <p:nvPr userDrawn="1"/>
        </p:nvGrpSpPr>
        <p:grpSpPr>
          <a:xfrm>
            <a:off x="0" y="0"/>
            <a:ext cx="12192000" cy="6858000"/>
            <a:chOff x="0" y="0"/>
            <a:chExt cx="12192000" cy="6858000"/>
          </a:xfrm>
        </p:grpSpPr>
        <p:pic>
          <p:nvPicPr>
            <p:cNvPr id="9" name="Imagen 8">
              <a:extLst>
                <a:ext uri="{FF2B5EF4-FFF2-40B4-BE49-F238E27FC236}">
                  <a16:creationId xmlns:a16="http://schemas.microsoft.com/office/drawing/2014/main" id="{7FE530E0-368D-BF49-BFED-ADEEEA2BAA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Gráfico 5">
              <a:extLst>
                <a:ext uri="{FF2B5EF4-FFF2-40B4-BE49-F238E27FC236}">
                  <a16:creationId xmlns:a16="http://schemas.microsoft.com/office/drawing/2014/main" id="{22B7C685-2DA6-1F43-80E3-E8E04CEF22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78570" y="6146800"/>
              <a:ext cx="1756229" cy="349250"/>
            </a:xfrm>
            <a:prstGeom prst="rect">
              <a:avLst/>
            </a:prstGeom>
          </p:spPr>
        </p:pic>
      </p:grpSp>
      <p:sp>
        <p:nvSpPr>
          <p:cNvPr id="4" name="Marcador de número de diapositiva 4">
            <a:extLst>
              <a:ext uri="{FF2B5EF4-FFF2-40B4-BE49-F238E27FC236}">
                <a16:creationId xmlns:a16="http://schemas.microsoft.com/office/drawing/2014/main" id="{5ACF3B95-16E2-D74E-8FBF-876BA89F830D}"/>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solidFill>
                <a:schemeClr val="bg1"/>
              </a:solidFill>
            </a:endParaRPr>
          </a:p>
        </p:txBody>
      </p:sp>
    </p:spTree>
    <p:extLst>
      <p:ext uri="{BB962C8B-B14F-4D97-AF65-F5344CB8AC3E}">
        <p14:creationId xmlns:p14="http://schemas.microsoft.com/office/powerpoint/2010/main" val="67611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ndo azul marino">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8505CD3-0411-1F4C-92D3-97E982F3B894}"/>
              </a:ext>
            </a:extLst>
          </p:cNvPr>
          <p:cNvGrpSpPr/>
          <p:nvPr userDrawn="1"/>
        </p:nvGrpSpPr>
        <p:grpSpPr>
          <a:xfrm>
            <a:off x="0" y="0"/>
            <a:ext cx="12192000" cy="6858000"/>
            <a:chOff x="0" y="0"/>
            <a:chExt cx="12192000" cy="6858000"/>
          </a:xfrm>
        </p:grpSpPr>
        <p:sp>
          <p:nvSpPr>
            <p:cNvPr id="15" name="Rectángulo 14">
              <a:extLst>
                <a:ext uri="{FF2B5EF4-FFF2-40B4-BE49-F238E27FC236}">
                  <a16:creationId xmlns:a16="http://schemas.microsoft.com/office/drawing/2014/main" id="{4945DB76-0E18-1946-A20A-9D6E663488F2}"/>
                </a:ext>
              </a:extLst>
            </p:cNvPr>
            <p:cNvSpPr/>
            <p:nvPr userDrawn="1"/>
          </p:nvSpPr>
          <p:spPr>
            <a:xfrm>
              <a:off x="0" y="0"/>
              <a:ext cx="12192000" cy="6858000"/>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Gráfico 2">
              <a:extLst>
                <a:ext uri="{FF2B5EF4-FFF2-40B4-BE49-F238E27FC236}">
                  <a16:creationId xmlns:a16="http://schemas.microsoft.com/office/drawing/2014/main" id="{C5EC662C-F895-1C48-BB9C-C0951B139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2255" y="6148729"/>
              <a:ext cx="1756229" cy="349250"/>
            </a:xfrm>
            <a:prstGeom prst="rect">
              <a:avLst/>
            </a:prstGeom>
          </p:spPr>
        </p:pic>
      </p:grpSp>
      <p:sp>
        <p:nvSpPr>
          <p:cNvPr id="5" name="Marcador de número de diapositiva 4">
            <a:extLst>
              <a:ext uri="{FF2B5EF4-FFF2-40B4-BE49-F238E27FC236}">
                <a16:creationId xmlns:a16="http://schemas.microsoft.com/office/drawing/2014/main" id="{88D56C19-A3FB-BE47-A54C-C0AA0B0D1C60}"/>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p>
        </p:txBody>
      </p:sp>
    </p:spTree>
    <p:extLst>
      <p:ext uri="{BB962C8B-B14F-4D97-AF65-F5344CB8AC3E}">
        <p14:creationId xmlns:p14="http://schemas.microsoft.com/office/powerpoint/2010/main" val="752616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ndo blanco/azul marino">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0B13EDDA-2586-2241-9BE6-3C5F58432F08}"/>
              </a:ext>
            </a:extLst>
          </p:cNvPr>
          <p:cNvSpPr/>
          <p:nvPr userDrawn="1"/>
        </p:nvSpPr>
        <p:spPr>
          <a:xfrm>
            <a:off x="0" y="3643301"/>
            <a:ext cx="12192000" cy="3214699"/>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áfico 6">
            <a:extLst>
              <a:ext uri="{FF2B5EF4-FFF2-40B4-BE49-F238E27FC236}">
                <a16:creationId xmlns:a16="http://schemas.microsoft.com/office/drawing/2014/main" id="{81AB52C7-89B6-4B46-92AA-4256BF844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5" name="Marcador de número de diapositiva 4">
            <a:extLst>
              <a:ext uri="{FF2B5EF4-FFF2-40B4-BE49-F238E27FC236}">
                <a16:creationId xmlns:a16="http://schemas.microsoft.com/office/drawing/2014/main" id="{6433EEC5-1ED3-E94C-A3B9-5C214A0ED8AA}"/>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99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ndo azul con círculo">
    <p:spTree>
      <p:nvGrpSpPr>
        <p:cNvPr id="1" name=""/>
        <p:cNvGrpSpPr/>
        <p:nvPr/>
      </p:nvGrpSpPr>
      <p:grpSpPr>
        <a:xfrm>
          <a:off x="0" y="0"/>
          <a:ext cx="0" cy="0"/>
          <a:chOff x="0" y="0"/>
          <a:chExt cx="0" cy="0"/>
        </a:xfrm>
      </p:grpSpPr>
      <p:sp>
        <p:nvSpPr>
          <p:cNvPr id="4" name="Marcador de número de diapositiva 4">
            <a:extLst>
              <a:ext uri="{FF2B5EF4-FFF2-40B4-BE49-F238E27FC236}">
                <a16:creationId xmlns:a16="http://schemas.microsoft.com/office/drawing/2014/main" id="{A917F76B-BF86-794C-8A31-6046E48EF38D}"/>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44ECFEBC-660D-434C-8344-C08A2E534FD8}"/>
              </a:ext>
            </a:extLst>
          </p:cNvPr>
          <p:cNvGrpSpPr/>
          <p:nvPr userDrawn="1"/>
        </p:nvGrpSpPr>
        <p:grpSpPr>
          <a:xfrm>
            <a:off x="0" y="0"/>
            <a:ext cx="12192000" cy="6858000"/>
            <a:chOff x="0" y="0"/>
            <a:chExt cx="12192000" cy="6858000"/>
          </a:xfrm>
        </p:grpSpPr>
        <p:sp>
          <p:nvSpPr>
            <p:cNvPr id="15" name="Rectángulo 14">
              <a:extLst>
                <a:ext uri="{FF2B5EF4-FFF2-40B4-BE49-F238E27FC236}">
                  <a16:creationId xmlns:a16="http://schemas.microsoft.com/office/drawing/2014/main" id="{4945DB76-0E18-1946-A20A-9D6E663488F2}"/>
                </a:ext>
              </a:extLst>
            </p:cNvPr>
            <p:cNvSpPr/>
            <p:nvPr userDrawn="1"/>
          </p:nvSpPr>
          <p:spPr>
            <a:xfrm>
              <a:off x="0" y="0"/>
              <a:ext cx="12192000" cy="6858000"/>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Gráfico 2">
              <a:extLst>
                <a:ext uri="{FF2B5EF4-FFF2-40B4-BE49-F238E27FC236}">
                  <a16:creationId xmlns:a16="http://schemas.microsoft.com/office/drawing/2014/main" id="{C5EC662C-F895-1C48-BB9C-C0951B139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2255" y="6148729"/>
              <a:ext cx="1756229" cy="349250"/>
            </a:xfrm>
            <a:prstGeom prst="rect">
              <a:avLst/>
            </a:prstGeom>
          </p:spPr>
        </p:pic>
        <p:pic>
          <p:nvPicPr>
            <p:cNvPr id="8" name="Imagen 7">
              <a:extLst>
                <a:ext uri="{FF2B5EF4-FFF2-40B4-BE49-F238E27FC236}">
                  <a16:creationId xmlns:a16="http://schemas.microsoft.com/office/drawing/2014/main" id="{CF532CB6-AD19-714F-9F92-CB577F54659E}"/>
                </a:ext>
              </a:extLst>
            </p:cNvPr>
            <p:cNvPicPr>
              <a:picLocks noChangeAspect="1"/>
            </p:cNvPicPr>
            <p:nvPr userDrawn="1"/>
          </p:nvPicPr>
          <p:blipFill>
            <a:blip r:embed="rId4"/>
            <a:stretch>
              <a:fillRect/>
            </a:stretch>
          </p:blipFill>
          <p:spPr>
            <a:xfrm>
              <a:off x="0" y="0"/>
              <a:ext cx="5597611" cy="6628549"/>
            </a:xfrm>
            <a:prstGeom prst="rect">
              <a:avLst/>
            </a:prstGeom>
          </p:spPr>
        </p:pic>
      </p:grpSp>
    </p:spTree>
    <p:extLst>
      <p:ext uri="{BB962C8B-B14F-4D97-AF65-F5344CB8AC3E}">
        <p14:creationId xmlns:p14="http://schemas.microsoft.com/office/powerpoint/2010/main" val="339449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_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4F08C00-469B-BB4F-97A2-9B521A6A2C1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413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_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1A786B-7C17-3B42-B0E0-38CFD2F322A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781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ADDD0F-7C72-F649-B9D5-42A6304A442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892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o_1">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F9F92FA7-BDD0-DB49-9313-CBC8923C3A4A}"/>
              </a:ext>
            </a:extLst>
          </p:cNvPr>
          <p:cNvGrpSpPr/>
          <p:nvPr userDrawn="1"/>
        </p:nvGrpSpPr>
        <p:grpSpPr>
          <a:xfrm>
            <a:off x="0" y="0"/>
            <a:ext cx="12192000" cy="6858000"/>
            <a:chOff x="0" y="0"/>
            <a:chExt cx="12192000" cy="6858000"/>
          </a:xfrm>
        </p:grpSpPr>
        <p:pic>
          <p:nvPicPr>
            <p:cNvPr id="4" name="Imagen 3">
              <a:extLst>
                <a:ext uri="{FF2B5EF4-FFF2-40B4-BE49-F238E27FC236}">
                  <a16:creationId xmlns:a16="http://schemas.microsoft.com/office/drawing/2014/main" id="{3EB46D32-45C8-8848-A5BC-FB71EFCCE1E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Gráfico 4">
              <a:extLst>
                <a:ext uri="{FF2B5EF4-FFF2-40B4-BE49-F238E27FC236}">
                  <a16:creationId xmlns:a16="http://schemas.microsoft.com/office/drawing/2014/main" id="{4D5A119C-0322-114B-A400-DD7697C22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2255" y="6148729"/>
              <a:ext cx="1756229" cy="349250"/>
            </a:xfrm>
            <a:prstGeom prst="rect">
              <a:avLst/>
            </a:prstGeom>
          </p:spPr>
        </p:pic>
      </p:grpSp>
      <p:sp>
        <p:nvSpPr>
          <p:cNvPr id="6" name="Marcador de número de diapositiva 4">
            <a:extLst>
              <a:ext uri="{FF2B5EF4-FFF2-40B4-BE49-F238E27FC236}">
                <a16:creationId xmlns:a16="http://schemas.microsoft.com/office/drawing/2014/main" id="{18055409-E9C7-0D48-86E6-BBA4C344362A}"/>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solidFill>
                <a:schemeClr val="bg1"/>
              </a:solidFill>
            </a:endParaRPr>
          </a:p>
        </p:txBody>
      </p:sp>
    </p:spTree>
    <p:extLst>
      <p:ext uri="{BB962C8B-B14F-4D97-AF65-F5344CB8AC3E}">
        <p14:creationId xmlns:p14="http://schemas.microsoft.com/office/powerpoint/2010/main" val="124415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Índice">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C5E905D4-EE1A-C54F-8133-911E6F19C69F}"/>
              </a:ext>
            </a:extLst>
          </p:cNvPr>
          <p:cNvGrpSpPr/>
          <p:nvPr userDrawn="1"/>
        </p:nvGrpSpPr>
        <p:grpSpPr>
          <a:xfrm>
            <a:off x="4109" y="0"/>
            <a:ext cx="12183781" cy="6858000"/>
            <a:chOff x="4109" y="0"/>
            <a:chExt cx="12183781" cy="6858000"/>
          </a:xfrm>
        </p:grpSpPr>
        <p:pic>
          <p:nvPicPr>
            <p:cNvPr id="5" name="Imagen 4">
              <a:extLst>
                <a:ext uri="{FF2B5EF4-FFF2-40B4-BE49-F238E27FC236}">
                  <a16:creationId xmlns:a16="http://schemas.microsoft.com/office/drawing/2014/main" id="{E5C2A6E1-BF1B-D243-8015-0E5FF15450F4}"/>
                </a:ext>
              </a:extLst>
            </p:cNvPr>
            <p:cNvPicPr>
              <a:picLocks noChangeAspect="1"/>
            </p:cNvPicPr>
            <p:nvPr userDrawn="1"/>
          </p:nvPicPr>
          <p:blipFill>
            <a:blip r:embed="rId2"/>
            <a:stretch>
              <a:fillRect/>
            </a:stretch>
          </p:blipFill>
          <p:spPr>
            <a:xfrm>
              <a:off x="4109" y="0"/>
              <a:ext cx="12183781" cy="6858000"/>
            </a:xfrm>
            <a:prstGeom prst="rect">
              <a:avLst/>
            </a:prstGeom>
          </p:spPr>
        </p:pic>
        <p:pic>
          <p:nvPicPr>
            <p:cNvPr id="6" name="Gráfico 5">
              <a:extLst>
                <a:ext uri="{FF2B5EF4-FFF2-40B4-BE49-F238E27FC236}">
                  <a16:creationId xmlns:a16="http://schemas.microsoft.com/office/drawing/2014/main" id="{22B7C685-2DA6-1F43-80E3-E8E04CEF22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0416" y="6102349"/>
              <a:ext cx="1756229" cy="349250"/>
            </a:xfrm>
            <a:prstGeom prst="rect">
              <a:avLst/>
            </a:prstGeom>
          </p:spPr>
        </p:pic>
      </p:grpSp>
      <p:sp>
        <p:nvSpPr>
          <p:cNvPr id="7" name="Rectángulo 6">
            <a:extLst>
              <a:ext uri="{FF2B5EF4-FFF2-40B4-BE49-F238E27FC236}">
                <a16:creationId xmlns:a16="http://schemas.microsoft.com/office/drawing/2014/main" id="{18A80782-CB74-144B-B439-9AD667FDAB58}"/>
              </a:ext>
            </a:extLst>
          </p:cNvPr>
          <p:cNvSpPr/>
          <p:nvPr userDrawn="1"/>
        </p:nvSpPr>
        <p:spPr>
          <a:xfrm>
            <a:off x="1088020" y="1219200"/>
            <a:ext cx="1013942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1BA3E2"/>
              </a:solidFill>
            </a:endParaRPr>
          </a:p>
        </p:txBody>
      </p:sp>
    </p:spTree>
    <p:extLst>
      <p:ext uri="{BB962C8B-B14F-4D97-AF65-F5344CB8AC3E}">
        <p14:creationId xmlns:p14="http://schemas.microsoft.com/office/powerpoint/2010/main" val="230495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dor_2">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C77F357-FCDB-0445-AFEA-6DAE9292BBBD}"/>
              </a:ext>
            </a:extLst>
          </p:cNvPr>
          <p:cNvGrpSpPr/>
          <p:nvPr userDrawn="1"/>
        </p:nvGrpSpPr>
        <p:grpSpPr>
          <a:xfrm>
            <a:off x="0" y="0"/>
            <a:ext cx="12192000" cy="6858000"/>
            <a:chOff x="0" y="0"/>
            <a:chExt cx="12192000" cy="6858000"/>
          </a:xfrm>
        </p:grpSpPr>
        <p:pic>
          <p:nvPicPr>
            <p:cNvPr id="3" name="Imagen 2">
              <a:extLst>
                <a:ext uri="{FF2B5EF4-FFF2-40B4-BE49-F238E27FC236}">
                  <a16:creationId xmlns:a16="http://schemas.microsoft.com/office/drawing/2014/main" id="{37BDA145-FEC3-5645-A1F0-903012C5C49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CE23679C-DAF6-8543-8473-C9322EF3BE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70" y="5778500"/>
              <a:ext cx="1756229" cy="349250"/>
            </a:xfrm>
            <a:prstGeom prst="rect">
              <a:avLst/>
            </a:prstGeom>
          </p:spPr>
        </p:pic>
      </p:grpSp>
    </p:spTree>
    <p:extLst>
      <p:ext uri="{BB962C8B-B14F-4D97-AF65-F5344CB8AC3E}">
        <p14:creationId xmlns:p14="http://schemas.microsoft.com/office/powerpoint/2010/main" val="335489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parador_3">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4683D17-FBCF-C746-A573-DDE2C97D2B34}"/>
              </a:ext>
            </a:extLst>
          </p:cNvPr>
          <p:cNvGrpSpPr/>
          <p:nvPr userDrawn="1"/>
        </p:nvGrpSpPr>
        <p:grpSpPr>
          <a:xfrm>
            <a:off x="0" y="0"/>
            <a:ext cx="12192000" cy="6858000"/>
            <a:chOff x="0" y="0"/>
            <a:chExt cx="12192000" cy="6858000"/>
          </a:xfrm>
        </p:grpSpPr>
        <p:pic>
          <p:nvPicPr>
            <p:cNvPr id="8" name="Imagen 7">
              <a:extLst>
                <a:ext uri="{FF2B5EF4-FFF2-40B4-BE49-F238E27FC236}">
                  <a16:creationId xmlns:a16="http://schemas.microsoft.com/office/drawing/2014/main" id="{6348611D-6CF2-404F-83D7-4D2587A9D1C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5B52042B-8B68-1D40-9F56-B0A58A1535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10270" y="5778500"/>
              <a:ext cx="1756229" cy="349250"/>
            </a:xfrm>
            <a:prstGeom prst="rect">
              <a:avLst/>
            </a:prstGeom>
          </p:spPr>
        </p:pic>
      </p:grpSp>
    </p:spTree>
    <p:extLst>
      <p:ext uri="{BB962C8B-B14F-4D97-AF65-F5344CB8AC3E}">
        <p14:creationId xmlns:p14="http://schemas.microsoft.com/office/powerpoint/2010/main" val="75813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dor_4">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EDFE3E2-DCF9-7545-8532-78F404B76D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FB7774E4-6EE2-DD4B-AE86-3D69DF9BFE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70" y="5778500"/>
            <a:ext cx="1756229" cy="349250"/>
          </a:xfrm>
          <a:prstGeom prst="rect">
            <a:avLst/>
          </a:prstGeom>
        </p:spPr>
      </p:pic>
    </p:spTree>
    <p:extLst>
      <p:ext uri="{BB962C8B-B14F-4D97-AF65-F5344CB8AC3E}">
        <p14:creationId xmlns:p14="http://schemas.microsoft.com/office/powerpoint/2010/main" val="284288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07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ndo blanco_2">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415C075-139F-FB4D-9B86-4127AA2641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99616" y="252408"/>
            <a:ext cx="1756229" cy="349250"/>
          </a:xfrm>
          <a:prstGeom prst="rect">
            <a:avLst/>
          </a:prstGeom>
        </p:spPr>
      </p:pic>
      <p:sp>
        <p:nvSpPr>
          <p:cNvPr id="3" name="Marcador de número de diapositiva 4">
            <a:extLst>
              <a:ext uri="{FF2B5EF4-FFF2-40B4-BE49-F238E27FC236}">
                <a16:creationId xmlns:a16="http://schemas.microsoft.com/office/drawing/2014/main" id="{4ABDC8B8-E5E3-FA48-B3A0-7B2DE8A29B0D}"/>
              </a:ext>
            </a:extLst>
          </p:cNvPr>
          <p:cNvSpPr>
            <a:spLocks noGrp="1"/>
          </p:cNvSpPr>
          <p:nvPr>
            <p:ph type="sldNum" sz="quarter" idx="12"/>
          </p:nvPr>
        </p:nvSpPr>
        <p:spPr>
          <a:xfrm>
            <a:off x="11354764" y="217750"/>
            <a:ext cx="659435"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853185"/>
      </p:ext>
    </p:extLst>
  </p:cSld>
  <p:clrMapOvr>
    <a:masterClrMapping/>
  </p:clrMapOvr>
  <p:transition spd="slow"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16CB66-A302-EF4A-A3FD-BE4B93CAE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FC26ABCA-6630-9D40-9F05-BE0D09388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569635C-E174-F140-861D-B81656121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91C96-4E23-0247-8238-78CD3C5AF668}" type="datetime1">
              <a:rPr lang="es-MX" smtClean="0"/>
              <a:t>13/09/2023</a:t>
            </a:fld>
            <a:endParaRPr lang="es-MX"/>
          </a:p>
        </p:txBody>
      </p:sp>
      <p:sp>
        <p:nvSpPr>
          <p:cNvPr id="5" name="Marcador de pie de página 4">
            <a:extLst>
              <a:ext uri="{FF2B5EF4-FFF2-40B4-BE49-F238E27FC236}">
                <a16:creationId xmlns:a16="http://schemas.microsoft.com/office/drawing/2014/main" id="{89755997-17D2-5141-9562-5C3A199E2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87F0282-F4C6-974D-AA6A-0DEE84C4F7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6A776-E82A-DB4C-BEC6-9E86C7D9FDA4}" type="slidenum">
              <a:rPr lang="es-MX" smtClean="0"/>
              <a:t>‹Nº›</a:t>
            </a:fld>
            <a:endParaRPr lang="es-MX"/>
          </a:p>
        </p:txBody>
      </p:sp>
    </p:spTree>
    <p:extLst>
      <p:ext uri="{BB962C8B-B14F-4D97-AF65-F5344CB8AC3E}">
        <p14:creationId xmlns:p14="http://schemas.microsoft.com/office/powerpoint/2010/main" val="201576805"/>
      </p:ext>
    </p:extLst>
  </p:cSld>
  <p:clrMap bg1="lt1" tx1="dk1" bg2="lt2" tx2="dk2" accent1="accent1" accent2="accent2" accent3="accent3" accent4="accent4" accent5="accent5" accent6="accent6" hlink="hlink" folHlink="folHlink"/>
  <p:sldLayoutIdLst>
    <p:sldLayoutId id="2147483688" r:id="rId1"/>
    <p:sldLayoutId id="2147483696" r:id="rId2"/>
    <p:sldLayoutId id="2147483652" r:id="rId3"/>
    <p:sldLayoutId id="2147483655" r:id="rId4"/>
    <p:sldLayoutId id="2147483694" r:id="rId5"/>
    <p:sldLayoutId id="2147483692" r:id="rId6"/>
    <p:sldLayoutId id="2147483695" r:id="rId7"/>
    <p:sldLayoutId id="2147483671" r:id="rId8"/>
    <p:sldLayoutId id="2147483678" r:id="rId9"/>
    <p:sldLayoutId id="2147483687" r:id="rId10"/>
    <p:sldLayoutId id="2147483686" r:id="rId11"/>
    <p:sldLayoutId id="2147483659" r:id="rId12"/>
    <p:sldLayoutId id="2147483690" r:id="rId13"/>
    <p:sldLayoutId id="2147483691" r:id="rId14"/>
    <p:sldLayoutId id="2147483689" r:id="rId15"/>
    <p:sldLayoutId id="214748369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svg"/><Relationship Id="rId7" Type="http://schemas.openxmlformats.org/officeDocument/2006/relationships/diagramColors" Target="../diagrams/colors1.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66B1290-C681-AA4C-A12F-F7094CB49F60}"/>
              </a:ext>
            </a:extLst>
          </p:cNvPr>
          <p:cNvSpPr txBox="1">
            <a:spLocks/>
          </p:cNvSpPr>
          <p:nvPr/>
        </p:nvSpPr>
        <p:spPr>
          <a:xfrm>
            <a:off x="1047662" y="2714404"/>
            <a:ext cx="10509936" cy="1893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Assessment of</a:t>
            </a:r>
            <a:r>
              <a:rPr lang="en-US" sz="34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the Statistical Business Register of Mexico based on the Maturity Model</a:t>
            </a:r>
            <a:endParaRPr lang="en-US" altLang="ko-KR" sz="3400" b="1" dirty="0">
              <a:solidFill>
                <a:schemeClr val="bg1"/>
              </a:solidFill>
              <a:latin typeface="Arial" panose="020B0604020202020204" pitchFamily="34" charset="0"/>
              <a:cs typeface="Arial" panose="020B0604020202020204" pitchFamily="34" charset="0"/>
            </a:endParaRPr>
          </a:p>
        </p:txBody>
      </p:sp>
      <p:sp>
        <p:nvSpPr>
          <p:cNvPr id="12" name="Text Placeholder 1">
            <a:extLst>
              <a:ext uri="{FF2B5EF4-FFF2-40B4-BE49-F238E27FC236}">
                <a16:creationId xmlns:a16="http://schemas.microsoft.com/office/drawing/2014/main" id="{84A4BAA8-D5D4-2F44-8AF7-EA873A2ABA57}"/>
              </a:ext>
            </a:extLst>
          </p:cNvPr>
          <p:cNvSpPr txBox="1">
            <a:spLocks/>
          </p:cNvSpPr>
          <p:nvPr/>
        </p:nvSpPr>
        <p:spPr>
          <a:xfrm>
            <a:off x="9146035" y="5609172"/>
            <a:ext cx="2411563" cy="385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latin typeface="Arial" panose="020B0604020202020204" pitchFamily="34" charset="0"/>
                <a:cs typeface="Arial" panose="020B0604020202020204" pitchFamily="34" charset="0"/>
              </a:rPr>
              <a:t>October 4, 2023</a:t>
            </a:r>
            <a:endParaRPr lang="ko-KR" altLang="en-US" sz="1600" b="1" dirty="0">
              <a:solidFill>
                <a:schemeClr val="bg1"/>
              </a:solidFill>
              <a:latin typeface="Arial" panose="020B0604020202020204" pitchFamily="34" charset="0"/>
              <a:cs typeface="Arial" panose="020B0604020202020204" pitchFamily="34" charset="0"/>
            </a:endParaRPr>
          </a:p>
        </p:txBody>
      </p:sp>
      <p:cxnSp>
        <p:nvCxnSpPr>
          <p:cNvPr id="13" name="Conector recto 12">
            <a:extLst>
              <a:ext uri="{FF2B5EF4-FFF2-40B4-BE49-F238E27FC236}">
                <a16:creationId xmlns:a16="http://schemas.microsoft.com/office/drawing/2014/main" id="{56BBFE8D-5E41-5D4B-9870-6A985DB88F93}"/>
              </a:ext>
            </a:extLst>
          </p:cNvPr>
          <p:cNvCxnSpPr>
            <a:cxnSpLocks/>
          </p:cNvCxnSpPr>
          <p:nvPr/>
        </p:nvCxnSpPr>
        <p:spPr>
          <a:xfrm>
            <a:off x="9395209" y="5499202"/>
            <a:ext cx="19132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17FC1AE-D275-AC4B-9003-742ED4105206}"/>
              </a:ext>
            </a:extLst>
          </p:cNvPr>
          <p:cNvCxnSpPr>
            <a:cxnSpLocks/>
          </p:cNvCxnSpPr>
          <p:nvPr/>
        </p:nvCxnSpPr>
        <p:spPr>
          <a:xfrm>
            <a:off x="9395209" y="5994502"/>
            <a:ext cx="19132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BBB3649C-0F01-1500-D775-EAA0301FAA1A}"/>
              </a:ext>
            </a:extLst>
          </p:cNvPr>
          <p:cNvSpPr txBox="1">
            <a:spLocks/>
          </p:cNvSpPr>
          <p:nvPr/>
        </p:nvSpPr>
        <p:spPr>
          <a:xfrm>
            <a:off x="2116351" y="1989613"/>
            <a:ext cx="11052296" cy="882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chemeClr val="bg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B2B0288-0F0E-6661-8404-4C1283D68B73}"/>
              </a:ext>
            </a:extLst>
          </p:cNvPr>
          <p:cNvSpPr txBox="1">
            <a:spLocks/>
          </p:cNvSpPr>
          <p:nvPr/>
        </p:nvSpPr>
        <p:spPr>
          <a:xfrm>
            <a:off x="486483" y="5635143"/>
            <a:ext cx="6990081" cy="718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ko-KR" sz="1800" b="1" dirty="0">
                <a:solidFill>
                  <a:schemeClr val="bg1"/>
                </a:solidFill>
                <a:latin typeface="Arial" panose="020B0604020202020204" pitchFamily="34" charset="0"/>
                <a:cs typeface="Arial" panose="020B0604020202020204" pitchFamily="34" charset="0"/>
              </a:rPr>
              <a:t>28th Meeting of the Wiesbaden Group on Business Registers</a:t>
            </a:r>
          </a:p>
          <a:p>
            <a:pPr marL="0" indent="0">
              <a:lnSpc>
                <a:spcPct val="100000"/>
              </a:lnSpc>
              <a:spcBef>
                <a:spcPts val="0"/>
              </a:spcBef>
              <a:buNone/>
            </a:pPr>
            <a:r>
              <a:rPr lang="es-MX" altLang="ko-KR" sz="1800" b="1" dirty="0" err="1">
                <a:solidFill>
                  <a:schemeClr val="bg1"/>
                </a:solidFill>
                <a:latin typeface="Arial" panose="020B0604020202020204" pitchFamily="34" charset="0"/>
                <a:cs typeface="Arial" panose="020B0604020202020204" pitchFamily="34" charset="0"/>
              </a:rPr>
              <a:t>October</a:t>
            </a:r>
            <a:r>
              <a:rPr lang="es-MX" altLang="ko-KR" sz="1800" b="1" dirty="0">
                <a:solidFill>
                  <a:schemeClr val="bg1"/>
                </a:solidFill>
                <a:latin typeface="Arial" panose="020B0604020202020204" pitchFamily="34" charset="0"/>
                <a:cs typeface="Arial" panose="020B0604020202020204" pitchFamily="34" charset="0"/>
              </a:rPr>
              <a:t> 2-6, 2023</a:t>
            </a:r>
            <a:endParaRPr lang="ko-KR" altLang="en-US" sz="18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D4E63A43-22DA-BB89-6A23-86B949573C78}"/>
              </a:ext>
            </a:extLst>
          </p:cNvPr>
          <p:cNvSpPr txBox="1"/>
          <p:nvPr/>
        </p:nvSpPr>
        <p:spPr>
          <a:xfrm>
            <a:off x="4731026" y="712811"/>
            <a:ext cx="6826572" cy="461665"/>
          </a:xfrm>
          <a:prstGeom prst="rect">
            <a:avLst/>
          </a:prstGeom>
          <a:noFill/>
        </p:spPr>
        <p:txBody>
          <a:bodyPr wrap="square">
            <a:spAutoFit/>
          </a:bodyPr>
          <a:lstStyle/>
          <a:p>
            <a:pPr marL="0" indent="0" algn="r">
              <a:buNone/>
            </a:pPr>
            <a:r>
              <a:rPr lang="en-US" altLang="ko-KR" sz="2400" b="1" dirty="0">
                <a:solidFill>
                  <a:schemeClr val="bg1"/>
                </a:solidFill>
                <a:latin typeface="Arial" panose="020B0604020202020204" pitchFamily="34" charset="0"/>
                <a:cs typeface="Arial" panose="020B0604020202020204" pitchFamily="34" charset="0"/>
              </a:rPr>
              <a:t>Session 5 </a:t>
            </a:r>
            <a:r>
              <a:rPr lang="en-US" sz="2400" b="1" dirty="0">
                <a:solidFill>
                  <a:schemeClr val="bg1"/>
                </a:solidFill>
                <a:latin typeface="Arial" panose="020B0604020202020204" pitchFamily="34" charset="0"/>
                <a:cs typeface="Arial" panose="020B0604020202020204" pitchFamily="34" charset="0"/>
              </a:rPr>
              <a:t>Workshop SBR Maturity Model</a:t>
            </a:r>
            <a:r>
              <a:rPr lang="en-US" sz="2400" b="1" i="0" dirty="0">
                <a:solidFill>
                  <a:srgbClr val="163A72"/>
                </a:solidFill>
                <a:effectLst/>
                <a:latin typeface="Calibri" panose="020F0502020204030204" pitchFamily="34" charset="0"/>
              </a:rPr>
              <a:t>)</a:t>
            </a:r>
            <a:endParaRPr lang="en-US" altLang="ko-K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04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8120CD-8BD2-3D48-38B3-30F659E3C7B0}"/>
              </a:ext>
            </a:extLst>
          </p:cNvPr>
          <p:cNvSpPr txBox="1"/>
          <p:nvPr/>
        </p:nvSpPr>
        <p:spPr>
          <a:xfrm>
            <a:off x="6071569" y="2459504"/>
            <a:ext cx="5789127" cy="1569660"/>
          </a:xfrm>
          <a:prstGeom prst="rect">
            <a:avLst/>
          </a:prstGeom>
          <a:noFill/>
        </p:spPr>
        <p:txBody>
          <a:bodyPr wrap="square" rtlCol="0">
            <a:spAutoFit/>
          </a:bodyPr>
          <a:lstStyle/>
          <a:p>
            <a:pPr marL="0" indent="0">
              <a:lnSpc>
                <a:spcPct val="100000"/>
              </a:lnSpc>
              <a:buNone/>
            </a:pPr>
            <a:r>
              <a:rPr lang="en-US" sz="3200" b="1" dirty="0">
                <a:solidFill>
                  <a:schemeClr val="bg1"/>
                </a:solidFill>
                <a:latin typeface="Arial" panose="020B0604020202020204" pitchFamily="34" charset="0"/>
                <a:cs typeface="Arial" panose="020B0604020202020204" pitchFamily="34" charset="0"/>
              </a:rPr>
              <a:t>Evaluation and main characteristics of the SBR of  Mexico</a:t>
            </a:r>
          </a:p>
        </p:txBody>
      </p:sp>
    </p:spTree>
    <p:extLst>
      <p:ext uri="{BB962C8B-B14F-4D97-AF65-F5344CB8AC3E}">
        <p14:creationId xmlns:p14="http://schemas.microsoft.com/office/powerpoint/2010/main" val="75455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E1C81E02-541D-3F43-9A6E-466AA320CD2F}"/>
              </a:ext>
            </a:extLst>
          </p:cNvPr>
          <p:cNvSpPr txBox="1">
            <a:spLocks/>
          </p:cNvSpPr>
          <p:nvPr/>
        </p:nvSpPr>
        <p:spPr>
          <a:xfrm>
            <a:off x="-78204" y="227289"/>
            <a:ext cx="12137683" cy="1231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b="1" dirty="0">
                <a:solidFill>
                  <a:srgbClr val="033057"/>
                </a:solidFill>
                <a:latin typeface="Arial" panose="020B0604020202020204" pitchFamily="34" charset="0"/>
                <a:cs typeface="Arial" panose="020B0604020202020204" pitchFamily="34" charset="0"/>
              </a:rPr>
              <a:t>Assessment of the Statistical Business Register of Mexico</a:t>
            </a:r>
          </a:p>
          <a:p>
            <a:pPr marL="0" indent="0">
              <a:lnSpc>
                <a:spcPct val="100000"/>
              </a:lnSpc>
              <a:buNone/>
            </a:pPr>
            <a:endParaRPr lang="en-US" sz="3200" b="1" dirty="0">
              <a:solidFill>
                <a:srgbClr val="033057"/>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82EE204-DEFE-1CA6-7D5B-A223A696CCDA}"/>
              </a:ext>
            </a:extLst>
          </p:cNvPr>
          <p:cNvSpPr txBox="1"/>
          <p:nvPr/>
        </p:nvSpPr>
        <p:spPr>
          <a:xfrm>
            <a:off x="1321957" y="2133144"/>
            <a:ext cx="5748413" cy="3901837"/>
          </a:xfrm>
          <a:prstGeom prst="rect">
            <a:avLst/>
          </a:prstGeom>
          <a:noFill/>
        </p:spPr>
        <p:txBody>
          <a:bodyPr wrap="square" rtlCol="0">
            <a:spAutoFit/>
          </a:bodyPr>
          <a:lstStyle/>
          <a:p>
            <a:pPr marL="457200" indent="-457200">
              <a:lnSpc>
                <a:spcPct val="150000"/>
              </a:lnSpc>
              <a:buFont typeface="+mj-lt"/>
              <a:buAutoNum type="arabicPeriod"/>
            </a:pPr>
            <a:r>
              <a:rPr lang="es-MX" sz="2400" dirty="0">
                <a:latin typeface="Arial" panose="020B0604020202020204" pitchFamily="34" charset="0"/>
                <a:cs typeface="Arial" panose="020B0604020202020204" pitchFamily="34" charset="0"/>
              </a:rPr>
              <a:t>Legal and </a:t>
            </a:r>
            <a:r>
              <a:rPr lang="es-MX" sz="2400" dirty="0" err="1">
                <a:latin typeface="Arial" panose="020B0604020202020204" pitchFamily="34" charset="0"/>
                <a:cs typeface="Arial" panose="020B0604020202020204" pitchFamily="34" charset="0"/>
              </a:rPr>
              <a:t>institutional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framework</a:t>
            </a:r>
            <a:endParaRPr lang="es-MX"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s-MX" sz="2400" dirty="0">
                <a:latin typeface="Arial" panose="020B0604020202020204" pitchFamily="34" charset="0"/>
                <a:cs typeface="Arial" panose="020B0604020202020204" pitchFamily="34" charset="0"/>
              </a:rPr>
              <a:t>Data </a:t>
            </a:r>
            <a:r>
              <a:rPr lang="es-MX" sz="2400" dirty="0" err="1">
                <a:latin typeface="Arial" panose="020B0604020202020204" pitchFamily="34" charset="0"/>
                <a:cs typeface="Arial" panose="020B0604020202020204" pitchFamily="34" charset="0"/>
              </a:rPr>
              <a:t>sources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for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SBR</a:t>
            </a:r>
            <a:endParaRPr lang="es-MX"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s-MX" sz="2400" dirty="0" err="1">
                <a:latin typeface="Arial" panose="020B0604020202020204" pitchFamily="34" charset="0"/>
                <a:cs typeface="Arial" panose="020B0604020202020204" pitchFamily="34" charset="0"/>
              </a:rPr>
              <a:t>Maintenance</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update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SBR</a:t>
            </a:r>
          </a:p>
          <a:p>
            <a:pPr marL="457200" indent="-457200">
              <a:lnSpc>
                <a:spcPct val="150000"/>
              </a:lnSpc>
              <a:buFont typeface="+mj-lt"/>
              <a:buAutoNum type="arabicPeriod"/>
            </a:pPr>
            <a:r>
              <a:rPr lang="es-MX" sz="2400" dirty="0" err="1">
                <a:latin typeface="Arial" panose="020B0604020202020204" pitchFamily="34" charset="0"/>
                <a:cs typeface="Arial" panose="020B0604020202020204" pitchFamily="34" charset="0"/>
              </a:rPr>
              <a:t>Coverage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SBR</a:t>
            </a:r>
            <a:endParaRPr lang="es-MX"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s-MX" sz="2400" dirty="0">
                <a:latin typeface="Arial" panose="020B0604020202020204" pitchFamily="34" charset="0"/>
                <a:cs typeface="Arial" panose="020B0604020202020204" pitchFamily="34" charset="0"/>
              </a:rPr>
              <a:t>Use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SBR</a:t>
            </a:r>
          </a:p>
          <a:p>
            <a:pPr marL="457200" indent="-457200">
              <a:lnSpc>
                <a:spcPct val="150000"/>
              </a:lnSpc>
              <a:buFont typeface="+mj-lt"/>
              <a:buAutoNum type="arabicPeriod"/>
            </a:pPr>
            <a:r>
              <a:rPr lang="es-MX" sz="2400" dirty="0">
                <a:latin typeface="Arial" panose="020B0604020202020204" pitchFamily="34" charset="0"/>
                <a:cs typeface="Arial" panose="020B0604020202020204" pitchFamily="34" charset="0"/>
              </a:rPr>
              <a:t>IT </a:t>
            </a:r>
            <a:r>
              <a:rPr lang="es-MX" sz="2400" dirty="0" err="1">
                <a:latin typeface="Arial" panose="020B0604020202020204" pitchFamily="34" charset="0"/>
                <a:cs typeface="Arial" panose="020B0604020202020204" pitchFamily="34" charset="0"/>
              </a:rPr>
              <a:t>environment</a:t>
            </a:r>
            <a:endParaRPr lang="es-MX"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s-MX" sz="2400" dirty="0" err="1">
                <a:latin typeface="Arial" panose="020B0604020202020204" pitchFamily="34" charset="0"/>
                <a:cs typeface="Arial" panose="020B0604020202020204" pitchFamily="34" charset="0"/>
              </a:rPr>
              <a:t>Interoperability</a:t>
            </a:r>
            <a:endParaRPr lang="es-MX" sz="2400" dirty="0">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F6D5AE29-429A-514A-8B57-DBC51D8C83DF}"/>
              </a:ext>
            </a:extLst>
          </p:cNvPr>
          <p:cNvSpPr txBox="1">
            <a:spLocks/>
          </p:cNvSpPr>
          <p:nvPr/>
        </p:nvSpPr>
        <p:spPr>
          <a:xfrm>
            <a:off x="500861" y="1458410"/>
            <a:ext cx="3214070" cy="47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2600" b="1" dirty="0">
                <a:solidFill>
                  <a:srgbClr val="033057"/>
                </a:solidFill>
                <a:latin typeface="Arial" panose="020B0604020202020204" pitchFamily="34" charset="0"/>
                <a:cs typeface="Arial" panose="020B0604020202020204" pitchFamily="34" charset="0"/>
              </a:rPr>
              <a:t>Model dimensions</a:t>
            </a:r>
            <a:endParaRPr lang="ko-KR" altLang="en-US" sz="2600" b="1" dirty="0">
              <a:solidFill>
                <a:srgbClr val="0330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71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C640043-9D2A-4677-D59B-0AD0B0600067}"/>
              </a:ext>
            </a:extLst>
          </p:cNvPr>
          <p:cNvSpPr txBox="1">
            <a:spLocks/>
          </p:cNvSpPr>
          <p:nvPr/>
        </p:nvSpPr>
        <p:spPr>
          <a:xfrm>
            <a:off x="1570298" y="172080"/>
            <a:ext cx="9051403" cy="11406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200" b="1" dirty="0">
                <a:solidFill>
                  <a:srgbClr val="002060"/>
                </a:solidFill>
                <a:latin typeface="Arial" panose="020B0604020202020204" pitchFamily="34" charset="0"/>
                <a:cs typeface="Arial" panose="020B0604020202020204" pitchFamily="34" charset="0"/>
              </a:rPr>
              <a:t>Legal and </a:t>
            </a:r>
            <a:r>
              <a:rPr lang="es-MX" sz="3200" b="1" dirty="0" err="1">
                <a:solidFill>
                  <a:srgbClr val="002060"/>
                </a:solidFill>
                <a:latin typeface="Arial" panose="020B0604020202020204" pitchFamily="34" charset="0"/>
                <a:cs typeface="Arial" panose="020B0604020202020204" pitchFamily="34" charset="0"/>
              </a:rPr>
              <a:t>institutional</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framework</a:t>
            </a:r>
            <a:endParaRPr lang="es-MX" sz="3200" b="1" dirty="0">
              <a:solidFill>
                <a:srgbClr val="002060"/>
              </a:solidFill>
              <a:latin typeface="Arial" panose="020B0604020202020204" pitchFamily="34" charset="0"/>
              <a:cs typeface="Arial" panose="020B0604020202020204" pitchFamily="34" charset="0"/>
            </a:endParaRPr>
          </a:p>
          <a:p>
            <a:pPr marL="0" indent="0" algn="ctr">
              <a:buNone/>
            </a:pPr>
            <a:r>
              <a:rPr lang="es-MX" altLang="ko-KR" sz="3200" b="1" dirty="0" err="1">
                <a:solidFill>
                  <a:srgbClr val="002060"/>
                </a:solidFill>
                <a:latin typeface="Arial" panose="020B0604020202020204" pitchFamily="34" charset="0"/>
                <a:cs typeface="Arial" panose="020B0604020202020204" pitchFamily="34" charset="0"/>
              </a:rPr>
              <a:t>The</a:t>
            </a:r>
            <a:r>
              <a:rPr lang="es-MX" altLang="ko-KR" sz="3200" b="1" dirty="0">
                <a:solidFill>
                  <a:srgbClr val="002060"/>
                </a:solidFill>
                <a:latin typeface="Arial" panose="020B0604020202020204" pitchFamily="34" charset="0"/>
                <a:cs typeface="Arial" panose="020B0604020202020204" pitchFamily="34" charset="0"/>
              </a:rPr>
              <a:t> legal </a:t>
            </a:r>
            <a:r>
              <a:rPr lang="es-MX" altLang="ko-KR" sz="3200" b="1" dirty="0" err="1">
                <a:solidFill>
                  <a:srgbClr val="002060"/>
                </a:solidFill>
                <a:latin typeface="Arial" panose="020B0604020202020204" pitchFamily="34" charset="0"/>
                <a:cs typeface="Arial" panose="020B0604020202020204" pitchFamily="34" charset="0"/>
              </a:rPr>
              <a:t>conditions</a:t>
            </a:r>
            <a:r>
              <a:rPr lang="es-MX" altLang="ko-KR" sz="3200" b="1" dirty="0">
                <a:solidFill>
                  <a:srgbClr val="002060"/>
                </a:solidFill>
                <a:latin typeface="Arial" panose="020B0604020202020204" pitchFamily="34" charset="0"/>
                <a:cs typeface="Arial" panose="020B0604020202020204" pitchFamily="34" charset="0"/>
              </a:rPr>
              <a:t> in </a:t>
            </a:r>
            <a:r>
              <a:rPr lang="es-MX" altLang="ko-KR" sz="3200" b="1" dirty="0" err="1">
                <a:solidFill>
                  <a:srgbClr val="002060"/>
                </a:solidFill>
                <a:latin typeface="Arial" panose="020B0604020202020204" pitchFamily="34" charset="0"/>
                <a:cs typeface="Arial" panose="020B0604020202020204" pitchFamily="34" charset="0"/>
              </a:rPr>
              <a:t>Mexico</a:t>
            </a:r>
            <a:endParaRPr lang="ko-KR" altLang="en-US" sz="3200" b="1" dirty="0">
              <a:solidFill>
                <a:srgbClr val="033057"/>
              </a:solidFill>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BFA8D78D-289E-B305-3825-A2F271B95F16}"/>
              </a:ext>
            </a:extLst>
          </p:cNvPr>
          <p:cNvGraphicFramePr/>
          <p:nvPr>
            <p:extLst>
              <p:ext uri="{D42A27DB-BD31-4B8C-83A1-F6EECF244321}">
                <p14:modId xmlns:p14="http://schemas.microsoft.com/office/powerpoint/2010/main" val="1558846070"/>
              </p:ext>
            </p:extLst>
          </p:nvPr>
        </p:nvGraphicFramePr>
        <p:xfrm>
          <a:off x="646411" y="2323300"/>
          <a:ext cx="11080953" cy="41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EB4EC99F-5D3C-3B81-184D-F72626BECB4D}"/>
              </a:ext>
            </a:extLst>
          </p:cNvPr>
          <p:cNvSpPr txBox="1"/>
          <p:nvPr/>
        </p:nvSpPr>
        <p:spPr>
          <a:xfrm>
            <a:off x="1412111" y="1619625"/>
            <a:ext cx="10224366" cy="830997"/>
          </a:xfrm>
          <a:prstGeom prst="rect">
            <a:avLst/>
          </a:prstGeom>
          <a:noFill/>
        </p:spPr>
        <p:txBody>
          <a:bodyPr wrap="square" rtlCol="0">
            <a:spAutoFit/>
          </a:bodyPr>
          <a:lstStyle/>
          <a:p>
            <a:pPr marL="26670" algn="just">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are two levels in the legal framework: a general and a specific, and both contribute to updating the SBR</a:t>
            </a:r>
            <a:endParaRPr lang="es-MX"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57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0B303E8-D9DC-C8C8-507D-00DCB54DB2EB}"/>
              </a:ext>
            </a:extLst>
          </p:cNvPr>
          <p:cNvSpPr txBox="1">
            <a:spLocks/>
          </p:cNvSpPr>
          <p:nvPr/>
        </p:nvSpPr>
        <p:spPr>
          <a:xfrm>
            <a:off x="522790" y="223041"/>
            <a:ext cx="11146419" cy="1170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200" b="1" dirty="0">
                <a:solidFill>
                  <a:srgbClr val="002060"/>
                </a:solidFill>
                <a:latin typeface="Arial" panose="020B0604020202020204" pitchFamily="34" charset="0"/>
                <a:cs typeface="Arial" panose="020B0604020202020204" pitchFamily="34" charset="0"/>
              </a:rPr>
              <a:t>Data </a:t>
            </a:r>
            <a:r>
              <a:rPr lang="es-MX" sz="3200" b="1" dirty="0" err="1">
                <a:solidFill>
                  <a:srgbClr val="002060"/>
                </a:solidFill>
                <a:latin typeface="Arial" panose="020B0604020202020204" pitchFamily="34" charset="0"/>
                <a:cs typeface="Arial" panose="020B0604020202020204" pitchFamily="34" charset="0"/>
              </a:rPr>
              <a:t>sources</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for</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SBR</a:t>
            </a:r>
            <a:endParaRPr lang="ko-KR" altLang="en-US" sz="3200" b="1" dirty="0">
              <a:solidFill>
                <a:srgbClr val="033057"/>
              </a:solidFill>
              <a:latin typeface="Arial" panose="020B0604020202020204" pitchFamily="34" charset="0"/>
              <a:cs typeface="Arial" panose="020B0604020202020204" pitchFamily="34" charset="0"/>
            </a:endParaRPr>
          </a:p>
          <a:p>
            <a:pPr marL="0" indent="0" algn="ctr">
              <a:buNone/>
            </a:pPr>
            <a:r>
              <a:rPr lang="es-MX" sz="3200" b="1" dirty="0" err="1">
                <a:solidFill>
                  <a:srgbClr val="002060"/>
                </a:solidFill>
                <a:latin typeface="Arial" panose="020B0604020202020204" pitchFamily="34" charset="0"/>
                <a:cs typeface="Arial" panose="020B0604020202020204" pitchFamily="34" charset="0"/>
              </a:rPr>
              <a:t>Relevance</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of</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field</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operations</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for</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updating</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SBR</a:t>
            </a:r>
            <a:endParaRPr lang="ko-KR" altLang="en-US" sz="3200" b="1" dirty="0">
              <a:solidFill>
                <a:srgbClr val="033057"/>
              </a:solidFill>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3F547AF8-3AB3-99BC-3B80-471EE0D523E6}"/>
              </a:ext>
            </a:extLst>
          </p:cNvPr>
          <p:cNvGrpSpPr/>
          <p:nvPr/>
        </p:nvGrpSpPr>
        <p:grpSpPr>
          <a:xfrm>
            <a:off x="1033485" y="2144905"/>
            <a:ext cx="2234905" cy="2194264"/>
            <a:chOff x="2134446" y="1138886"/>
            <a:chExt cx="2666348" cy="2666348"/>
          </a:xfrm>
        </p:grpSpPr>
        <p:sp>
          <p:nvSpPr>
            <p:cNvPr id="8" name="Elipse 7">
              <a:extLst>
                <a:ext uri="{FF2B5EF4-FFF2-40B4-BE49-F238E27FC236}">
                  <a16:creationId xmlns:a16="http://schemas.microsoft.com/office/drawing/2014/main" id="{11E181EE-349A-23E5-4853-75483C7FEC6D}"/>
                </a:ext>
              </a:extLst>
            </p:cNvPr>
            <p:cNvSpPr/>
            <p:nvPr/>
          </p:nvSpPr>
          <p:spPr>
            <a:xfrm>
              <a:off x="2134446" y="1138886"/>
              <a:ext cx="2666348" cy="266634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s-MX" sz="1400">
                <a:latin typeface="Arial" panose="020B0604020202020204" pitchFamily="34" charset="0"/>
                <a:cs typeface="Arial" panose="020B0604020202020204" pitchFamily="34" charset="0"/>
              </a:endParaRPr>
            </a:p>
          </p:txBody>
        </p:sp>
        <p:sp>
          <p:nvSpPr>
            <p:cNvPr id="9" name="Elipse 6">
              <a:extLst>
                <a:ext uri="{FF2B5EF4-FFF2-40B4-BE49-F238E27FC236}">
                  <a16:creationId xmlns:a16="http://schemas.microsoft.com/office/drawing/2014/main" id="{32739381-1946-CB29-31A7-092F341F60C0}"/>
                </a:ext>
              </a:extLst>
            </p:cNvPr>
            <p:cNvSpPr txBox="1"/>
            <p:nvPr/>
          </p:nvSpPr>
          <p:spPr>
            <a:xfrm>
              <a:off x="2317594" y="1554496"/>
              <a:ext cx="2375642"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6738" tIns="22860" rIns="146738" bIns="22860" numCol="1" spcCol="1270" anchor="ctr" anchorCtr="0">
              <a:noAutofit/>
            </a:bodyPr>
            <a:lstStyle/>
            <a:p>
              <a:pPr marL="0" lvl="0" indent="0" algn="ctr" defTabSz="8001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Administrative records provided by several government agencies</a:t>
              </a:r>
            </a:p>
            <a:p>
              <a:pPr marL="0" lvl="0" indent="0" algn="ctr" defTabSz="800100">
                <a:lnSpc>
                  <a:spcPct val="90000"/>
                </a:lnSpc>
                <a:spcBef>
                  <a:spcPct val="0"/>
                </a:spcBef>
                <a:spcAft>
                  <a:spcPct val="35000"/>
                </a:spcAft>
                <a:buNone/>
              </a:pPr>
              <a:r>
                <a:rPr lang="en-US" sz="1400" b="1" dirty="0">
                  <a:latin typeface="Arial" panose="020B0604020202020204" pitchFamily="34" charset="0"/>
                  <a:cs typeface="Arial" panose="020B0604020202020204" pitchFamily="34" charset="0"/>
                </a:rPr>
                <a:t>(annual update)</a:t>
              </a:r>
              <a:endParaRPr lang="es-ES" sz="1400" b="1" kern="1200" dirty="0">
                <a:latin typeface="Arial" panose="020B0604020202020204" pitchFamily="34" charset="0"/>
                <a:cs typeface="Arial" panose="020B0604020202020204" pitchFamily="34" charset="0"/>
              </a:endParaRPr>
            </a:p>
          </p:txBody>
        </p:sp>
      </p:grpSp>
      <p:grpSp>
        <p:nvGrpSpPr>
          <p:cNvPr id="10" name="Grupo 9">
            <a:extLst>
              <a:ext uri="{FF2B5EF4-FFF2-40B4-BE49-F238E27FC236}">
                <a16:creationId xmlns:a16="http://schemas.microsoft.com/office/drawing/2014/main" id="{EE9B1E63-017A-A8A4-4A9D-655E7B019BB5}"/>
              </a:ext>
            </a:extLst>
          </p:cNvPr>
          <p:cNvGrpSpPr/>
          <p:nvPr/>
        </p:nvGrpSpPr>
        <p:grpSpPr>
          <a:xfrm>
            <a:off x="3565348" y="1742698"/>
            <a:ext cx="1883691" cy="1800000"/>
            <a:chOff x="4267525" y="1138886"/>
            <a:chExt cx="2666348" cy="2666348"/>
          </a:xfrm>
        </p:grpSpPr>
        <p:sp>
          <p:nvSpPr>
            <p:cNvPr id="11" name="Elipse 10">
              <a:extLst>
                <a:ext uri="{FF2B5EF4-FFF2-40B4-BE49-F238E27FC236}">
                  <a16:creationId xmlns:a16="http://schemas.microsoft.com/office/drawing/2014/main" id="{4A2D0A99-F2E2-9494-F2D6-4B0B9235ABCB}"/>
                </a:ext>
              </a:extLst>
            </p:cNvPr>
            <p:cNvSpPr/>
            <p:nvPr/>
          </p:nvSpPr>
          <p:spPr>
            <a:xfrm>
              <a:off x="4267525" y="1138886"/>
              <a:ext cx="2666348" cy="2666348"/>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sz="1600" dirty="0">
                <a:latin typeface="Arial" panose="020B0604020202020204" pitchFamily="34" charset="0"/>
                <a:cs typeface="Arial" panose="020B0604020202020204" pitchFamily="34" charset="0"/>
              </a:endParaRPr>
            </a:p>
          </p:txBody>
        </p:sp>
        <p:sp>
          <p:nvSpPr>
            <p:cNvPr id="12" name="Elipse 8">
              <a:extLst>
                <a:ext uri="{FF2B5EF4-FFF2-40B4-BE49-F238E27FC236}">
                  <a16:creationId xmlns:a16="http://schemas.microsoft.com/office/drawing/2014/main" id="{07C5B499-BDF4-DE5E-BD5D-C6AA3A0B8FF3}"/>
                </a:ext>
              </a:extLst>
            </p:cNvPr>
            <p:cNvSpPr txBox="1"/>
            <p:nvPr/>
          </p:nvSpPr>
          <p:spPr>
            <a:xfrm>
              <a:off x="4658003" y="1529364"/>
              <a:ext cx="1885392"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6738" tIns="25400" rIns="146738" bIns="25400" numCol="1" spcCol="1270" anchor="ctr" anchorCtr="0">
              <a:noAutofit/>
            </a:bodyPr>
            <a:lstStyle/>
            <a:p>
              <a:pPr marL="0" lvl="0" indent="0" algn="ctr" defTabSz="8890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Business su</a:t>
              </a:r>
              <a:r>
                <a:rPr lang="en-US" sz="1600" b="1" dirty="0">
                  <a:latin typeface="Arial" panose="020B0604020202020204" pitchFamily="34" charset="0"/>
                  <a:cs typeface="Arial" panose="020B0604020202020204" pitchFamily="34" charset="0"/>
                </a:rPr>
                <a:t>rveys</a:t>
              </a:r>
            </a:p>
            <a:p>
              <a:pPr marL="0" lvl="0" indent="0" algn="ctr" defTabSz="8890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(monthly update)</a:t>
              </a:r>
            </a:p>
          </p:txBody>
        </p:sp>
      </p:grpSp>
      <p:grpSp>
        <p:nvGrpSpPr>
          <p:cNvPr id="14" name="Grupo 13">
            <a:extLst>
              <a:ext uri="{FF2B5EF4-FFF2-40B4-BE49-F238E27FC236}">
                <a16:creationId xmlns:a16="http://schemas.microsoft.com/office/drawing/2014/main" id="{7EBBEF66-C9AC-A4A8-192A-8DE1D113D929}"/>
              </a:ext>
            </a:extLst>
          </p:cNvPr>
          <p:cNvGrpSpPr/>
          <p:nvPr/>
        </p:nvGrpSpPr>
        <p:grpSpPr>
          <a:xfrm>
            <a:off x="8380492" y="3551401"/>
            <a:ext cx="1800000" cy="1800000"/>
            <a:chOff x="6400604" y="1138886"/>
            <a:chExt cx="2666348" cy="2666348"/>
          </a:xfrm>
        </p:grpSpPr>
        <p:sp>
          <p:nvSpPr>
            <p:cNvPr id="15" name="Elipse 14">
              <a:extLst>
                <a:ext uri="{FF2B5EF4-FFF2-40B4-BE49-F238E27FC236}">
                  <a16:creationId xmlns:a16="http://schemas.microsoft.com/office/drawing/2014/main" id="{B41EADDF-AFF6-4D8C-5F4F-A0B40F7ACE4F}"/>
                </a:ext>
              </a:extLst>
            </p:cNvPr>
            <p:cNvSpPr/>
            <p:nvPr/>
          </p:nvSpPr>
          <p:spPr>
            <a:xfrm>
              <a:off x="6400604" y="1138886"/>
              <a:ext cx="2666348" cy="2666348"/>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s-MX" sz="1600">
                <a:latin typeface="Arial" panose="020B0604020202020204" pitchFamily="34" charset="0"/>
                <a:cs typeface="Arial" panose="020B0604020202020204" pitchFamily="34" charset="0"/>
              </a:endParaRPr>
            </a:p>
          </p:txBody>
        </p:sp>
        <p:sp>
          <p:nvSpPr>
            <p:cNvPr id="16" name="Elipse 10">
              <a:extLst>
                <a:ext uri="{FF2B5EF4-FFF2-40B4-BE49-F238E27FC236}">
                  <a16:creationId xmlns:a16="http://schemas.microsoft.com/office/drawing/2014/main" id="{DA7184AC-3666-6552-6033-15FBEFF79EFD}"/>
                </a:ext>
              </a:extLst>
            </p:cNvPr>
            <p:cNvSpPr txBox="1"/>
            <p:nvPr/>
          </p:nvSpPr>
          <p:spPr>
            <a:xfrm>
              <a:off x="6501245" y="1606014"/>
              <a:ext cx="2446435"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6738" tIns="22860" rIns="146738" bIns="22860" numCol="1" spcCol="1270" anchor="ctr" anchorCtr="0">
              <a:noAutofit/>
            </a:bodyPr>
            <a:lstStyle/>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National Price Indices</a:t>
              </a:r>
            </a:p>
            <a:p>
              <a:pPr marL="0" lvl="0" indent="0" algn="ctr" defTabSz="800100">
                <a:lnSpc>
                  <a:spcPct val="90000"/>
                </a:lnSpc>
                <a:spcBef>
                  <a:spcPct val="0"/>
                </a:spcBef>
                <a:spcAft>
                  <a:spcPct val="35000"/>
                </a:spcAft>
                <a:buNone/>
              </a:pPr>
              <a:r>
                <a:rPr lang="en-US" sz="1600" b="1" dirty="0">
                  <a:latin typeface="Arial" panose="020B0604020202020204" pitchFamily="34" charset="0"/>
                  <a:cs typeface="Arial" panose="020B0604020202020204" pitchFamily="34" charset="0"/>
                </a:rPr>
                <a:t>(monthly update)</a:t>
              </a:r>
              <a:endParaRPr lang="es-ES" sz="1600" b="1" kern="1200" dirty="0">
                <a:latin typeface="Arial" panose="020B0604020202020204" pitchFamily="34" charset="0"/>
                <a:cs typeface="Arial" panose="020B0604020202020204" pitchFamily="34" charset="0"/>
              </a:endParaRPr>
            </a:p>
          </p:txBody>
        </p:sp>
      </p:grpSp>
      <p:grpSp>
        <p:nvGrpSpPr>
          <p:cNvPr id="17" name="Grupo 16">
            <a:extLst>
              <a:ext uri="{FF2B5EF4-FFF2-40B4-BE49-F238E27FC236}">
                <a16:creationId xmlns:a16="http://schemas.microsoft.com/office/drawing/2014/main" id="{DF11076D-D694-C9DB-4EE1-CCA2C2FDF9D4}"/>
              </a:ext>
            </a:extLst>
          </p:cNvPr>
          <p:cNvGrpSpPr/>
          <p:nvPr/>
        </p:nvGrpSpPr>
        <p:grpSpPr>
          <a:xfrm>
            <a:off x="6806961" y="1781385"/>
            <a:ext cx="1800000" cy="1800000"/>
            <a:chOff x="8533683" y="1138886"/>
            <a:chExt cx="2666348" cy="2666348"/>
          </a:xfrm>
        </p:grpSpPr>
        <p:sp>
          <p:nvSpPr>
            <p:cNvPr id="18" name="Elipse 17">
              <a:extLst>
                <a:ext uri="{FF2B5EF4-FFF2-40B4-BE49-F238E27FC236}">
                  <a16:creationId xmlns:a16="http://schemas.microsoft.com/office/drawing/2014/main" id="{05B25073-4181-D0A0-FD0C-33408E0F11FC}"/>
                </a:ext>
              </a:extLst>
            </p:cNvPr>
            <p:cNvSpPr/>
            <p:nvPr/>
          </p:nvSpPr>
          <p:spPr>
            <a:xfrm>
              <a:off x="8533683" y="1138886"/>
              <a:ext cx="2666348" cy="2666348"/>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s-MX" sz="1600">
                <a:latin typeface="Arial" panose="020B0604020202020204" pitchFamily="34" charset="0"/>
                <a:cs typeface="Arial" panose="020B0604020202020204" pitchFamily="34" charset="0"/>
              </a:endParaRPr>
            </a:p>
          </p:txBody>
        </p:sp>
        <p:sp>
          <p:nvSpPr>
            <p:cNvPr id="19" name="Elipse 12">
              <a:extLst>
                <a:ext uri="{FF2B5EF4-FFF2-40B4-BE49-F238E27FC236}">
                  <a16:creationId xmlns:a16="http://schemas.microsoft.com/office/drawing/2014/main" id="{126A93B7-50EF-A996-2311-E2DF66BEB9D7}"/>
                </a:ext>
              </a:extLst>
            </p:cNvPr>
            <p:cNvSpPr txBox="1"/>
            <p:nvPr/>
          </p:nvSpPr>
          <p:spPr>
            <a:xfrm>
              <a:off x="8877691" y="1546575"/>
              <a:ext cx="2037835"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6738" tIns="30480" rIns="146738" bIns="30480" numCol="1" spcCol="1270" anchor="ctr" anchorCtr="0">
              <a:noAutofit/>
            </a:bodyPr>
            <a:lstStyle/>
            <a:p>
              <a:pPr marL="0" lvl="0" indent="0" algn="ctr" defTabSz="1066800">
                <a:lnSpc>
                  <a:spcPct val="90000"/>
                </a:lnSpc>
                <a:spcBef>
                  <a:spcPct val="0"/>
                </a:spcBef>
                <a:spcAft>
                  <a:spcPct val="35000"/>
                </a:spcAft>
                <a:buNone/>
              </a:pPr>
              <a:r>
                <a:rPr lang="es-ES" sz="1600" b="1" kern="1200" dirty="0" err="1">
                  <a:latin typeface="Arial" panose="020B0604020202020204" pitchFamily="34" charset="0"/>
                  <a:cs typeface="Arial" panose="020B0604020202020204" pitchFamily="34" charset="0"/>
                </a:rPr>
                <a:t>Economic</a:t>
              </a:r>
              <a:r>
                <a:rPr lang="es-ES" sz="1600" b="1" kern="1200" dirty="0">
                  <a:latin typeface="Arial" panose="020B0604020202020204" pitchFamily="34" charset="0"/>
                  <a:cs typeface="Arial" panose="020B0604020202020204" pitchFamily="34" charset="0"/>
                </a:rPr>
                <a:t> </a:t>
              </a:r>
              <a:r>
                <a:rPr lang="es-ES" sz="1600" b="1" kern="1200" dirty="0" err="1">
                  <a:latin typeface="Arial" panose="020B0604020202020204" pitchFamily="34" charset="0"/>
                  <a:cs typeface="Arial" panose="020B0604020202020204" pitchFamily="34" charset="0"/>
                </a:rPr>
                <a:t>Censuses</a:t>
              </a:r>
              <a:endParaRPr lang="es-ES" sz="1600" b="1" kern="1200" dirty="0">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None/>
              </a:pPr>
              <a:r>
                <a:rPr lang="es-ES" sz="1600" b="1" dirty="0">
                  <a:latin typeface="Arial" panose="020B0604020202020204" pitchFamily="34" charset="0"/>
                  <a:cs typeface="Arial" panose="020B0604020202020204" pitchFamily="34" charset="0"/>
                </a:rPr>
                <a:t>(</a:t>
              </a:r>
              <a:r>
                <a:rPr lang="es-ES" sz="1600" b="1" dirty="0" err="1">
                  <a:latin typeface="Arial" panose="020B0604020202020204" pitchFamily="34" charset="0"/>
                  <a:cs typeface="Arial" panose="020B0604020202020204" pitchFamily="34" charset="0"/>
                </a:rPr>
                <a:t>five-year</a:t>
              </a:r>
              <a:r>
                <a:rPr lang="es-ES" sz="1600" b="1" dirty="0">
                  <a:latin typeface="Arial" panose="020B0604020202020204" pitchFamily="34" charset="0"/>
                  <a:cs typeface="Arial" panose="020B0604020202020204" pitchFamily="34" charset="0"/>
                </a:rPr>
                <a:t> </a:t>
              </a:r>
              <a:r>
                <a:rPr lang="es-ES" sz="1600" b="1" dirty="0" err="1">
                  <a:latin typeface="Arial" panose="020B0604020202020204" pitchFamily="34" charset="0"/>
                  <a:cs typeface="Arial" panose="020B0604020202020204" pitchFamily="34" charset="0"/>
                </a:rPr>
                <a:t>update</a:t>
              </a:r>
              <a:r>
                <a:rPr lang="es-ES" sz="1600" b="1" dirty="0">
                  <a:latin typeface="Arial" panose="020B0604020202020204" pitchFamily="34" charset="0"/>
                  <a:cs typeface="Arial" panose="020B0604020202020204" pitchFamily="34" charset="0"/>
                </a:rPr>
                <a:t>)</a:t>
              </a:r>
              <a:endParaRPr lang="es-ES" sz="1600" b="1" kern="1200" dirty="0">
                <a:latin typeface="Arial" panose="020B0604020202020204" pitchFamily="34" charset="0"/>
                <a:cs typeface="Arial" panose="020B0604020202020204" pitchFamily="34" charset="0"/>
              </a:endParaRPr>
            </a:p>
          </p:txBody>
        </p:sp>
      </p:grpSp>
      <p:grpSp>
        <p:nvGrpSpPr>
          <p:cNvPr id="20" name="Grupo 19">
            <a:extLst>
              <a:ext uri="{FF2B5EF4-FFF2-40B4-BE49-F238E27FC236}">
                <a16:creationId xmlns:a16="http://schemas.microsoft.com/office/drawing/2014/main" id="{EFA00A81-2B22-8C06-ADD9-1D6452C4B43F}"/>
              </a:ext>
            </a:extLst>
          </p:cNvPr>
          <p:cNvGrpSpPr/>
          <p:nvPr/>
        </p:nvGrpSpPr>
        <p:grpSpPr>
          <a:xfrm>
            <a:off x="4691100" y="3966225"/>
            <a:ext cx="2414737" cy="1648048"/>
            <a:chOff x="4486273" y="3423008"/>
            <a:chExt cx="2987547" cy="1695450"/>
          </a:xfrm>
        </p:grpSpPr>
        <p:pic>
          <p:nvPicPr>
            <p:cNvPr id="21" name="Picture 2" descr="Blue screen">
              <a:extLst>
                <a:ext uri="{FF2B5EF4-FFF2-40B4-BE49-F238E27FC236}">
                  <a16:creationId xmlns:a16="http://schemas.microsoft.com/office/drawing/2014/main" id="{50833664-194E-A55D-86E6-40C67B118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3" y="3423008"/>
              <a:ext cx="2695575" cy="169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ectángulo 21">
              <a:extLst>
                <a:ext uri="{FF2B5EF4-FFF2-40B4-BE49-F238E27FC236}">
                  <a16:creationId xmlns:a16="http://schemas.microsoft.com/office/drawing/2014/main" id="{C0F3EB0F-7BB1-3AE8-D6E8-A707B2D93806}"/>
                </a:ext>
              </a:extLst>
            </p:cNvPr>
            <p:cNvSpPr/>
            <p:nvPr/>
          </p:nvSpPr>
          <p:spPr>
            <a:xfrm rot="20522723">
              <a:off x="6777617" y="3632215"/>
              <a:ext cx="696203" cy="430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22">
              <a:extLst>
                <a:ext uri="{FF2B5EF4-FFF2-40B4-BE49-F238E27FC236}">
                  <a16:creationId xmlns:a16="http://schemas.microsoft.com/office/drawing/2014/main" id="{65591A2E-0AD6-62F2-6299-323D0809FC74}"/>
                </a:ext>
              </a:extLst>
            </p:cNvPr>
            <p:cNvSpPr/>
            <p:nvPr/>
          </p:nvSpPr>
          <p:spPr>
            <a:xfrm rot="17214531">
              <a:off x="4466060" y="3613554"/>
              <a:ext cx="696203" cy="430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CuadroTexto 1">
            <a:extLst>
              <a:ext uri="{FF2B5EF4-FFF2-40B4-BE49-F238E27FC236}">
                <a16:creationId xmlns:a16="http://schemas.microsoft.com/office/drawing/2014/main" id="{745CA92D-7431-9ADB-5228-401E2155CEBB}"/>
              </a:ext>
            </a:extLst>
          </p:cNvPr>
          <p:cNvSpPr txBox="1"/>
          <p:nvPr/>
        </p:nvSpPr>
        <p:spPr>
          <a:xfrm>
            <a:off x="5143052" y="4063801"/>
            <a:ext cx="1261884" cy="276999"/>
          </a:xfrm>
          <a:prstGeom prst="rect">
            <a:avLst/>
          </a:prstGeom>
          <a:noFill/>
        </p:spPr>
        <p:txBody>
          <a:bodyPr wrap="none" rtlCol="0">
            <a:spAutoFit/>
          </a:bodyPr>
          <a:lstStyle/>
          <a:p>
            <a:pPr algn="ctr"/>
            <a:r>
              <a:rPr lang="es-MX" sz="1200" b="1" dirty="0">
                <a:solidFill>
                  <a:srgbClr val="002060"/>
                </a:solidFill>
                <a:latin typeface="Arial" panose="020B0604020202020204" pitchFamily="34" charset="0"/>
                <a:cs typeface="Arial" panose="020B0604020202020204" pitchFamily="34" charset="0"/>
              </a:rPr>
              <a:t>SBR </a:t>
            </a:r>
            <a:r>
              <a:rPr lang="es-MX" sz="1200" b="1" dirty="0" err="1">
                <a:solidFill>
                  <a:srgbClr val="002060"/>
                </a:solidFill>
                <a:latin typeface="Arial" panose="020B0604020202020204" pitchFamily="34" charset="0"/>
                <a:cs typeface="Arial" panose="020B0604020202020204" pitchFamily="34" charset="0"/>
              </a:rPr>
              <a:t>of</a:t>
            </a:r>
            <a:r>
              <a:rPr lang="es-MX" sz="1200" b="1" dirty="0">
                <a:solidFill>
                  <a:srgbClr val="002060"/>
                </a:solidFill>
                <a:latin typeface="Arial" panose="020B0604020202020204" pitchFamily="34" charset="0"/>
                <a:cs typeface="Arial" panose="020B0604020202020204" pitchFamily="34" charset="0"/>
              </a:rPr>
              <a:t> </a:t>
            </a:r>
            <a:r>
              <a:rPr lang="es-MX" sz="1200" b="1" dirty="0" err="1">
                <a:solidFill>
                  <a:srgbClr val="002060"/>
                </a:solidFill>
                <a:latin typeface="Arial" panose="020B0604020202020204" pitchFamily="34" charset="0"/>
                <a:cs typeface="Arial" panose="020B0604020202020204" pitchFamily="34" charset="0"/>
              </a:rPr>
              <a:t>Mexico</a:t>
            </a:r>
            <a:endParaRPr lang="es-MX" sz="1200" b="1" dirty="0">
              <a:solidFill>
                <a:srgbClr val="00206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D96EEC36-CD69-D0A3-730B-D78F87E3D6B6}"/>
              </a:ext>
            </a:extLst>
          </p:cNvPr>
          <p:cNvSpPr txBox="1"/>
          <p:nvPr/>
        </p:nvSpPr>
        <p:spPr>
          <a:xfrm>
            <a:off x="3371661" y="5885594"/>
            <a:ext cx="5904180" cy="369332"/>
          </a:xfrm>
          <a:prstGeom prst="rect">
            <a:avLst/>
          </a:prstGeom>
          <a:noFill/>
        </p:spPr>
        <p:txBody>
          <a:bodyPr wrap="none" rtlCol="0">
            <a:spAutoFit/>
          </a:bodyPr>
          <a:lstStyle/>
          <a:p>
            <a:r>
              <a:rPr lang="es-MX" b="1" dirty="0" err="1">
                <a:solidFill>
                  <a:srgbClr val="002060"/>
                </a:solidFill>
                <a:latin typeface="Arial" panose="020B0604020202020204" pitchFamily="34" charset="0"/>
                <a:cs typeface="Arial" panose="020B0604020202020204" pitchFamily="34" charset="0"/>
              </a:rPr>
              <a:t>The</a:t>
            </a:r>
            <a:r>
              <a:rPr lang="es-MX" b="1" dirty="0">
                <a:solidFill>
                  <a:srgbClr val="002060"/>
                </a:solidFill>
                <a:latin typeface="Arial" panose="020B0604020202020204" pitchFamily="34" charset="0"/>
                <a:cs typeface="Arial" panose="020B0604020202020204" pitchFamily="34" charset="0"/>
              </a:rPr>
              <a:t> SBR </a:t>
            </a:r>
            <a:r>
              <a:rPr lang="es-MX" b="1" dirty="0" err="1">
                <a:solidFill>
                  <a:srgbClr val="002060"/>
                </a:solidFill>
                <a:latin typeface="Arial" panose="020B0604020202020204" pitchFamily="34" charset="0"/>
                <a:cs typeface="Arial" panose="020B0604020202020204" pitchFamily="34" charset="0"/>
              </a:rPr>
              <a:t>is</a:t>
            </a:r>
            <a:r>
              <a:rPr lang="es-MX" b="1" dirty="0">
                <a:solidFill>
                  <a:srgbClr val="002060"/>
                </a:solidFill>
                <a:latin typeface="Arial" panose="020B0604020202020204" pitchFamily="34" charset="0"/>
                <a:cs typeface="Arial" panose="020B0604020202020204" pitchFamily="34" charset="0"/>
              </a:rPr>
              <a:t> </a:t>
            </a:r>
            <a:r>
              <a:rPr lang="es-MX" b="1" dirty="0" err="1">
                <a:solidFill>
                  <a:srgbClr val="002060"/>
                </a:solidFill>
                <a:latin typeface="Arial" panose="020B0604020202020204" pitchFamily="34" charset="0"/>
                <a:cs typeface="Arial" panose="020B0604020202020204" pitchFamily="34" charset="0"/>
              </a:rPr>
              <a:t>always</a:t>
            </a:r>
            <a:r>
              <a:rPr lang="es-MX" b="1" dirty="0">
                <a:solidFill>
                  <a:srgbClr val="002060"/>
                </a:solidFill>
                <a:latin typeface="Arial" panose="020B0604020202020204" pitchFamily="34" charset="0"/>
                <a:cs typeface="Arial" panose="020B0604020202020204" pitchFamily="34" charset="0"/>
              </a:rPr>
              <a:t> </a:t>
            </a:r>
            <a:r>
              <a:rPr lang="es-MX" b="1" dirty="0" err="1">
                <a:solidFill>
                  <a:srgbClr val="002060"/>
                </a:solidFill>
                <a:latin typeface="Arial" panose="020B0604020202020204" pitchFamily="34" charset="0"/>
                <a:cs typeface="Arial" panose="020B0604020202020204" pitchFamily="34" charset="0"/>
              </a:rPr>
              <a:t>uptated</a:t>
            </a:r>
            <a:r>
              <a:rPr lang="es-MX" b="1" dirty="0">
                <a:solidFill>
                  <a:srgbClr val="002060"/>
                </a:solidFill>
                <a:latin typeface="Arial" panose="020B0604020202020204" pitchFamily="34" charset="0"/>
                <a:cs typeface="Arial" panose="020B0604020202020204" pitchFamily="34" charset="0"/>
              </a:rPr>
              <a:t> </a:t>
            </a:r>
            <a:r>
              <a:rPr lang="es-MX" b="1" dirty="0" err="1">
                <a:solidFill>
                  <a:srgbClr val="002060"/>
                </a:solidFill>
                <a:latin typeface="Arial" panose="020B0604020202020204" pitchFamily="34" charset="0"/>
                <a:cs typeface="Arial" panose="020B0604020202020204" pitchFamily="34" charset="0"/>
              </a:rPr>
              <a:t>through</a:t>
            </a:r>
            <a:r>
              <a:rPr lang="es-MX" b="1" dirty="0">
                <a:solidFill>
                  <a:srgbClr val="002060"/>
                </a:solidFill>
                <a:latin typeface="Arial" panose="020B0604020202020204" pitchFamily="34" charset="0"/>
                <a:cs typeface="Arial" panose="020B0604020202020204" pitchFamily="34" charset="0"/>
              </a:rPr>
              <a:t> </a:t>
            </a:r>
            <a:r>
              <a:rPr lang="es-MX" b="1" dirty="0" err="1">
                <a:solidFill>
                  <a:srgbClr val="002060"/>
                </a:solidFill>
                <a:latin typeface="Arial" panose="020B0604020202020204" pitchFamily="34" charset="0"/>
                <a:cs typeface="Arial" panose="020B0604020202020204" pitchFamily="34" charset="0"/>
              </a:rPr>
              <a:t>field</a:t>
            </a:r>
            <a:r>
              <a:rPr lang="es-MX" b="1" dirty="0">
                <a:solidFill>
                  <a:srgbClr val="002060"/>
                </a:solidFill>
                <a:latin typeface="Arial" panose="020B0604020202020204" pitchFamily="34" charset="0"/>
                <a:cs typeface="Arial" panose="020B0604020202020204" pitchFamily="34" charset="0"/>
              </a:rPr>
              <a:t> </a:t>
            </a:r>
            <a:r>
              <a:rPr lang="es-MX" b="1" dirty="0" err="1">
                <a:solidFill>
                  <a:srgbClr val="002060"/>
                </a:solidFill>
                <a:latin typeface="Arial" panose="020B0604020202020204" pitchFamily="34" charset="0"/>
                <a:cs typeface="Arial" panose="020B0604020202020204" pitchFamily="34" charset="0"/>
              </a:rPr>
              <a:t>operations</a:t>
            </a:r>
            <a:r>
              <a:rPr lang="es-MX" b="1" dirty="0">
                <a:solidFill>
                  <a:srgbClr val="002060"/>
                </a:solidFill>
                <a:latin typeface="Arial" panose="020B0604020202020204" pitchFamily="34" charset="0"/>
                <a:cs typeface="Arial" panose="020B0604020202020204" pitchFamily="34" charset="0"/>
              </a:rPr>
              <a:t> </a:t>
            </a:r>
          </a:p>
        </p:txBody>
      </p:sp>
      <p:sp>
        <p:nvSpPr>
          <p:cNvPr id="4" name="Flecha: a la derecha 3">
            <a:extLst>
              <a:ext uri="{FF2B5EF4-FFF2-40B4-BE49-F238E27FC236}">
                <a16:creationId xmlns:a16="http://schemas.microsoft.com/office/drawing/2014/main" id="{E08941C7-4D8E-2809-C324-A786C2CAF4BA}"/>
              </a:ext>
            </a:extLst>
          </p:cNvPr>
          <p:cNvSpPr/>
          <p:nvPr/>
        </p:nvSpPr>
        <p:spPr>
          <a:xfrm rot="3407217">
            <a:off x="4878431" y="3545655"/>
            <a:ext cx="608879" cy="366752"/>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a la derecha 4">
            <a:extLst>
              <a:ext uri="{FF2B5EF4-FFF2-40B4-BE49-F238E27FC236}">
                <a16:creationId xmlns:a16="http://schemas.microsoft.com/office/drawing/2014/main" id="{95A87F5E-F4C0-3733-178E-6EA119D9DE45}"/>
              </a:ext>
            </a:extLst>
          </p:cNvPr>
          <p:cNvSpPr/>
          <p:nvPr/>
        </p:nvSpPr>
        <p:spPr>
          <a:xfrm rot="10800000">
            <a:off x="7494618" y="4319770"/>
            <a:ext cx="798545" cy="366752"/>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 la derecha 5">
            <a:extLst>
              <a:ext uri="{FF2B5EF4-FFF2-40B4-BE49-F238E27FC236}">
                <a16:creationId xmlns:a16="http://schemas.microsoft.com/office/drawing/2014/main" id="{B3516648-3BDB-DC7C-3DD8-C8CD18EA3878}"/>
              </a:ext>
            </a:extLst>
          </p:cNvPr>
          <p:cNvSpPr/>
          <p:nvPr/>
        </p:nvSpPr>
        <p:spPr>
          <a:xfrm>
            <a:off x="3222026" y="4625667"/>
            <a:ext cx="798545" cy="366752"/>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Flecha: a la derecha 26">
            <a:extLst>
              <a:ext uri="{FF2B5EF4-FFF2-40B4-BE49-F238E27FC236}">
                <a16:creationId xmlns:a16="http://schemas.microsoft.com/office/drawing/2014/main" id="{EC4F9CC9-FC05-72C8-1F24-CE65443C4489}"/>
              </a:ext>
            </a:extLst>
          </p:cNvPr>
          <p:cNvSpPr/>
          <p:nvPr/>
        </p:nvSpPr>
        <p:spPr>
          <a:xfrm rot="7594195">
            <a:off x="6618897" y="3467777"/>
            <a:ext cx="608879" cy="366752"/>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4" name="Grupo 23">
            <a:extLst>
              <a:ext uri="{FF2B5EF4-FFF2-40B4-BE49-F238E27FC236}">
                <a16:creationId xmlns:a16="http://schemas.microsoft.com/office/drawing/2014/main" id="{B31303F0-AC43-E9A2-66A5-12D913555515}"/>
              </a:ext>
            </a:extLst>
          </p:cNvPr>
          <p:cNvGrpSpPr/>
          <p:nvPr/>
        </p:nvGrpSpPr>
        <p:grpSpPr>
          <a:xfrm>
            <a:off x="1268436" y="4063801"/>
            <a:ext cx="1828361" cy="1490485"/>
            <a:chOff x="2134446" y="1138886"/>
            <a:chExt cx="2666348" cy="2666348"/>
          </a:xfrm>
        </p:grpSpPr>
        <p:sp>
          <p:nvSpPr>
            <p:cNvPr id="25" name="Elipse 24">
              <a:extLst>
                <a:ext uri="{FF2B5EF4-FFF2-40B4-BE49-F238E27FC236}">
                  <a16:creationId xmlns:a16="http://schemas.microsoft.com/office/drawing/2014/main" id="{BF458433-9A76-D2E1-F88F-B620F78FAD2C}"/>
                </a:ext>
              </a:extLst>
            </p:cNvPr>
            <p:cNvSpPr/>
            <p:nvPr/>
          </p:nvSpPr>
          <p:spPr>
            <a:xfrm>
              <a:off x="2134446" y="1138886"/>
              <a:ext cx="2666348" cy="266634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s-MX" sz="1400">
                <a:latin typeface="Arial" panose="020B0604020202020204" pitchFamily="34" charset="0"/>
                <a:cs typeface="Arial" panose="020B0604020202020204" pitchFamily="34" charset="0"/>
              </a:endParaRPr>
            </a:p>
          </p:txBody>
        </p:sp>
        <p:sp>
          <p:nvSpPr>
            <p:cNvPr id="26" name="Elipse 6">
              <a:extLst>
                <a:ext uri="{FF2B5EF4-FFF2-40B4-BE49-F238E27FC236}">
                  <a16:creationId xmlns:a16="http://schemas.microsoft.com/office/drawing/2014/main" id="{7BA8163C-18DB-8AF6-3710-038683707EBE}"/>
                </a:ext>
              </a:extLst>
            </p:cNvPr>
            <p:cNvSpPr txBox="1"/>
            <p:nvPr/>
          </p:nvSpPr>
          <p:spPr>
            <a:xfrm>
              <a:off x="2317594" y="1554496"/>
              <a:ext cx="2375642" cy="18853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6738" tIns="22860" rIns="146738" bIns="22860" numCol="1" spcCol="1270" anchor="ctr" anchorCtr="0">
              <a:noAutofit/>
            </a:bodyPr>
            <a:lstStyle/>
            <a:p>
              <a:pPr marL="0" lvl="0" indent="0" algn="ctr" defTabSz="8001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administrative records that are verified visiting each one of the businesses</a:t>
              </a:r>
              <a:endParaRPr lang="es-ES" sz="14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7821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CF81574-1758-459A-AF2E-C541E84FCBE4}"/>
              </a:ext>
            </a:extLst>
          </p:cNvPr>
          <p:cNvSpPr txBox="1">
            <a:spLocks/>
          </p:cNvSpPr>
          <p:nvPr/>
        </p:nvSpPr>
        <p:spPr>
          <a:xfrm>
            <a:off x="542929" y="103051"/>
            <a:ext cx="543089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ko-KR" altLang="en-US" sz="2400" b="0" i="0" u="none" strike="noStrike" kern="1200" cap="none" spc="0" normalizeH="0" baseline="0" noProof="0">
              <a:ln>
                <a:noFill/>
              </a:ln>
              <a:solidFill>
                <a:srgbClr val="03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15" name="Text Placeholder 1">
            <a:extLst>
              <a:ext uri="{FF2B5EF4-FFF2-40B4-BE49-F238E27FC236}">
                <a16:creationId xmlns:a16="http://schemas.microsoft.com/office/drawing/2014/main" id="{36E7C727-5C0F-454C-A7B0-5CEF8857FF2C}"/>
              </a:ext>
            </a:extLst>
          </p:cNvPr>
          <p:cNvSpPr txBox="1">
            <a:spLocks/>
          </p:cNvSpPr>
          <p:nvPr/>
        </p:nvSpPr>
        <p:spPr>
          <a:xfrm>
            <a:off x="1439568" y="228463"/>
            <a:ext cx="9373190" cy="1242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200" b="1" dirty="0" err="1">
                <a:solidFill>
                  <a:srgbClr val="002060"/>
                </a:solidFill>
                <a:latin typeface="Arial" panose="020B0604020202020204" pitchFamily="34" charset="0"/>
                <a:cs typeface="Arial" panose="020B0604020202020204" pitchFamily="34" charset="0"/>
              </a:rPr>
              <a:t>Maintenance</a:t>
            </a:r>
            <a:r>
              <a:rPr lang="es-MX" sz="3200" b="1" dirty="0">
                <a:solidFill>
                  <a:srgbClr val="002060"/>
                </a:solidFill>
                <a:latin typeface="Arial" panose="020B0604020202020204" pitchFamily="34" charset="0"/>
                <a:cs typeface="Arial" panose="020B0604020202020204" pitchFamily="34" charset="0"/>
              </a:rPr>
              <a:t> and </a:t>
            </a:r>
            <a:r>
              <a:rPr lang="es-MX" sz="3200" b="1" dirty="0" err="1">
                <a:solidFill>
                  <a:srgbClr val="002060"/>
                </a:solidFill>
                <a:latin typeface="Arial" panose="020B0604020202020204" pitchFamily="34" charset="0"/>
                <a:cs typeface="Arial" panose="020B0604020202020204" pitchFamily="34" charset="0"/>
              </a:rPr>
              <a:t>update</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of</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a:t>
            </a:r>
            <a:r>
              <a:rPr lang="en-US" altLang="ko-KR" sz="3200" b="1" dirty="0" err="1">
                <a:solidFill>
                  <a:srgbClr val="002060"/>
                </a:solidFill>
                <a:latin typeface="Arial" panose="020B0604020202020204" pitchFamily="34" charset="0"/>
                <a:cs typeface="Arial" panose="020B0604020202020204" pitchFamily="34" charset="0"/>
              </a:rPr>
              <a:t>SBR</a:t>
            </a:r>
            <a:endParaRPr lang="en-US" altLang="ko-KR" sz="3200" b="1" dirty="0">
              <a:solidFill>
                <a:srgbClr val="002060"/>
              </a:solidFill>
              <a:latin typeface="Arial" panose="020B0604020202020204" pitchFamily="34" charset="0"/>
              <a:cs typeface="Arial" panose="020B0604020202020204" pitchFamily="34" charset="0"/>
            </a:endParaRPr>
          </a:p>
          <a:p>
            <a:pPr marL="0" indent="0" algn="ctr">
              <a:buNone/>
            </a:pPr>
            <a:r>
              <a:rPr lang="en-US" sz="3200" b="1" dirty="0">
                <a:solidFill>
                  <a:srgbClr val="002060"/>
                </a:solidFill>
                <a:latin typeface="Arial" panose="020B0604020202020204" pitchFamily="34" charset="0"/>
                <a:cs typeface="Arial" panose="020B0604020202020204" pitchFamily="34" charset="0"/>
              </a:rPr>
              <a:t>S</a:t>
            </a:r>
            <a:r>
              <a:rPr lang="es-MX" sz="3200" b="1" dirty="0">
                <a:solidFill>
                  <a:srgbClr val="002060"/>
                </a:solidFill>
                <a:latin typeface="Arial" panose="020B0604020202020204" pitchFamily="34" charset="0"/>
                <a:cs typeface="Arial" panose="020B0604020202020204" pitchFamily="34" charset="0"/>
              </a:rPr>
              <a:t>cope </a:t>
            </a:r>
            <a:r>
              <a:rPr lang="es-MX" sz="3200" b="1" dirty="0" err="1">
                <a:solidFill>
                  <a:srgbClr val="002060"/>
                </a:solidFill>
                <a:latin typeface="Arial" panose="020B0604020202020204" pitchFamily="34" charset="0"/>
                <a:cs typeface="Arial" panose="020B0604020202020204" pitchFamily="34" charset="0"/>
              </a:rPr>
              <a:t>of</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work</a:t>
            </a:r>
            <a:r>
              <a:rPr lang="es-MX" sz="3200" b="1" dirty="0">
                <a:solidFill>
                  <a:srgbClr val="002060"/>
                </a:solidFill>
                <a:latin typeface="Arial" panose="020B0604020202020204" pitchFamily="34" charset="0"/>
                <a:cs typeface="Arial" panose="020B0604020202020204" pitchFamily="34" charset="0"/>
              </a:rPr>
              <a:t> done</a:t>
            </a:r>
            <a:endParaRPr lang="ko-KR" altLang="en-US" sz="3200" b="1" dirty="0">
              <a:solidFill>
                <a:srgbClr val="033057"/>
              </a:solidFill>
              <a:latin typeface="Arial" panose="020B0604020202020204" pitchFamily="34" charset="0"/>
              <a:cs typeface="Arial" panose="020B0604020202020204" pitchFamily="34" charset="0"/>
            </a:endParaRPr>
          </a:p>
        </p:txBody>
      </p:sp>
      <p:grpSp>
        <p:nvGrpSpPr>
          <p:cNvPr id="83" name="Grupo 82">
            <a:extLst>
              <a:ext uri="{FF2B5EF4-FFF2-40B4-BE49-F238E27FC236}">
                <a16:creationId xmlns:a16="http://schemas.microsoft.com/office/drawing/2014/main" id="{45CB2EF0-0567-227A-0E34-28F992B8083A}"/>
              </a:ext>
            </a:extLst>
          </p:cNvPr>
          <p:cNvGrpSpPr/>
          <p:nvPr/>
        </p:nvGrpSpPr>
        <p:grpSpPr>
          <a:xfrm>
            <a:off x="264228" y="3006993"/>
            <a:ext cx="11723870" cy="1748572"/>
            <a:chOff x="319925" y="2457193"/>
            <a:chExt cx="11723870" cy="1748572"/>
          </a:xfrm>
        </p:grpSpPr>
        <p:sp>
          <p:nvSpPr>
            <p:cNvPr id="78" name="75 Menos" descr="b">
              <a:extLst>
                <a:ext uri="{FF2B5EF4-FFF2-40B4-BE49-F238E27FC236}">
                  <a16:creationId xmlns:a16="http://schemas.microsoft.com/office/drawing/2014/main" id="{F64D2AA6-C084-D9CA-E017-28C8F33E8E55}"/>
                </a:ext>
              </a:extLst>
            </p:cNvPr>
            <p:cNvSpPr/>
            <p:nvPr/>
          </p:nvSpPr>
          <p:spPr>
            <a:xfrm rot="5400000" flipV="1">
              <a:off x="11158883" y="2655859"/>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4" name="14 CuadroTexto">
              <a:extLst>
                <a:ext uri="{FF2B5EF4-FFF2-40B4-BE49-F238E27FC236}">
                  <a16:creationId xmlns:a16="http://schemas.microsoft.com/office/drawing/2014/main" id="{ACDB0C58-54F7-BBFD-E9F0-E178949383D2}"/>
                </a:ext>
              </a:extLst>
            </p:cNvPr>
            <p:cNvSpPr txBox="1"/>
            <p:nvPr/>
          </p:nvSpPr>
          <p:spPr>
            <a:xfrm>
              <a:off x="319925"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2009</a:t>
              </a:r>
            </a:p>
          </p:txBody>
        </p:sp>
        <p:sp>
          <p:nvSpPr>
            <p:cNvPr id="5" name="15 CuadroTexto">
              <a:extLst>
                <a:ext uri="{FF2B5EF4-FFF2-40B4-BE49-F238E27FC236}">
                  <a16:creationId xmlns:a16="http://schemas.microsoft.com/office/drawing/2014/main" id="{81084F5A-14B1-A523-4947-C13CD7269797}"/>
                </a:ext>
              </a:extLst>
            </p:cNvPr>
            <p:cNvSpPr txBox="1"/>
            <p:nvPr/>
          </p:nvSpPr>
          <p:spPr>
            <a:xfrm>
              <a:off x="1031310"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2010</a:t>
              </a:r>
            </a:p>
          </p:txBody>
        </p:sp>
        <p:sp>
          <p:nvSpPr>
            <p:cNvPr id="44" name="16 CuadroTexto">
              <a:extLst>
                <a:ext uri="{FF2B5EF4-FFF2-40B4-BE49-F238E27FC236}">
                  <a16:creationId xmlns:a16="http://schemas.microsoft.com/office/drawing/2014/main" id="{344392EE-5384-660A-A77E-98C250A426A4}"/>
                </a:ext>
              </a:extLst>
            </p:cNvPr>
            <p:cNvSpPr txBox="1"/>
            <p:nvPr/>
          </p:nvSpPr>
          <p:spPr>
            <a:xfrm>
              <a:off x="1765888"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2011</a:t>
              </a:r>
            </a:p>
          </p:txBody>
        </p:sp>
        <p:sp>
          <p:nvSpPr>
            <p:cNvPr id="45" name="17 CuadroTexto">
              <a:extLst>
                <a:ext uri="{FF2B5EF4-FFF2-40B4-BE49-F238E27FC236}">
                  <a16:creationId xmlns:a16="http://schemas.microsoft.com/office/drawing/2014/main" id="{68EFF303-F13E-E6C8-06F4-F9104AD97F51}"/>
                </a:ext>
              </a:extLst>
            </p:cNvPr>
            <p:cNvSpPr txBox="1"/>
            <p:nvPr/>
          </p:nvSpPr>
          <p:spPr>
            <a:xfrm>
              <a:off x="2475999"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2012</a:t>
              </a:r>
            </a:p>
          </p:txBody>
        </p:sp>
        <p:sp>
          <p:nvSpPr>
            <p:cNvPr id="46" name="35 Menos" descr="b">
              <a:extLst>
                <a:ext uri="{FF2B5EF4-FFF2-40B4-BE49-F238E27FC236}">
                  <a16:creationId xmlns:a16="http://schemas.microsoft.com/office/drawing/2014/main" id="{22080EA1-488E-146A-2E1C-56891D54D4D4}"/>
                </a:ext>
              </a:extLst>
            </p:cNvPr>
            <p:cNvSpPr/>
            <p:nvPr/>
          </p:nvSpPr>
          <p:spPr>
            <a:xfrm rot="5400000" flipV="1">
              <a:off x="391362" y="2623882"/>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47" name="36 Menos" descr="b">
              <a:extLst>
                <a:ext uri="{FF2B5EF4-FFF2-40B4-BE49-F238E27FC236}">
                  <a16:creationId xmlns:a16="http://schemas.microsoft.com/office/drawing/2014/main" id="{11A0FC98-5F99-8207-5587-166896F6D214}"/>
                </a:ext>
              </a:extLst>
            </p:cNvPr>
            <p:cNvSpPr/>
            <p:nvPr/>
          </p:nvSpPr>
          <p:spPr>
            <a:xfrm rot="5400000" flipV="1">
              <a:off x="1221812"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48" name="37 Menos" descr="b">
              <a:extLst>
                <a:ext uri="{FF2B5EF4-FFF2-40B4-BE49-F238E27FC236}">
                  <a16:creationId xmlns:a16="http://schemas.microsoft.com/office/drawing/2014/main" id="{139D2D13-8DBD-AC52-86B3-48AFD8F979F9}"/>
                </a:ext>
              </a:extLst>
            </p:cNvPr>
            <p:cNvSpPr/>
            <p:nvPr/>
          </p:nvSpPr>
          <p:spPr>
            <a:xfrm rot="5400000" flipV="1">
              <a:off x="1956390"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49" name="38 Menos" descr="b">
              <a:extLst>
                <a:ext uri="{FF2B5EF4-FFF2-40B4-BE49-F238E27FC236}">
                  <a16:creationId xmlns:a16="http://schemas.microsoft.com/office/drawing/2014/main" id="{6E407B95-D610-388B-4A2B-FE9DF67149B2}"/>
                </a:ext>
              </a:extLst>
            </p:cNvPr>
            <p:cNvSpPr/>
            <p:nvPr/>
          </p:nvSpPr>
          <p:spPr>
            <a:xfrm rot="5400000" flipV="1">
              <a:off x="2653437"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50" name="39 Menos" descr="b">
              <a:extLst>
                <a:ext uri="{FF2B5EF4-FFF2-40B4-BE49-F238E27FC236}">
                  <a16:creationId xmlns:a16="http://schemas.microsoft.com/office/drawing/2014/main" id="{0BB0C266-B8D6-C86E-F379-A161263F2D22}"/>
                </a:ext>
              </a:extLst>
            </p:cNvPr>
            <p:cNvSpPr/>
            <p:nvPr/>
          </p:nvSpPr>
          <p:spPr>
            <a:xfrm rot="5400000" flipV="1">
              <a:off x="3387531"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51" name="40 Menos" descr="b">
              <a:extLst>
                <a:ext uri="{FF2B5EF4-FFF2-40B4-BE49-F238E27FC236}">
                  <a16:creationId xmlns:a16="http://schemas.microsoft.com/office/drawing/2014/main" id="{D8CA8AA2-9E15-A4BB-C399-9D9296157EDF}"/>
                </a:ext>
              </a:extLst>
            </p:cNvPr>
            <p:cNvSpPr/>
            <p:nvPr/>
          </p:nvSpPr>
          <p:spPr>
            <a:xfrm rot="5400000" flipV="1">
              <a:off x="3992130" y="2623882"/>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52" name="18 CuadroTexto">
              <a:extLst>
                <a:ext uri="{FF2B5EF4-FFF2-40B4-BE49-F238E27FC236}">
                  <a16:creationId xmlns:a16="http://schemas.microsoft.com/office/drawing/2014/main" id="{682FF445-0CCB-E9E2-3D51-94AA9DD08077}"/>
                </a:ext>
              </a:extLst>
            </p:cNvPr>
            <p:cNvSpPr txBox="1"/>
            <p:nvPr/>
          </p:nvSpPr>
          <p:spPr>
            <a:xfrm>
              <a:off x="3197029"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2013</a:t>
              </a:r>
            </a:p>
          </p:txBody>
        </p:sp>
        <p:sp>
          <p:nvSpPr>
            <p:cNvPr id="53" name="19 CuadroTexto">
              <a:extLst>
                <a:ext uri="{FF2B5EF4-FFF2-40B4-BE49-F238E27FC236}">
                  <a16:creationId xmlns:a16="http://schemas.microsoft.com/office/drawing/2014/main" id="{62B2CD1F-0C15-30CE-167C-AD37AE9C99B7}"/>
                </a:ext>
              </a:extLst>
            </p:cNvPr>
            <p:cNvSpPr txBox="1"/>
            <p:nvPr/>
          </p:nvSpPr>
          <p:spPr>
            <a:xfrm>
              <a:off x="3920693"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2014</a:t>
              </a:r>
            </a:p>
          </p:txBody>
        </p:sp>
        <p:sp>
          <p:nvSpPr>
            <p:cNvPr id="54" name="65 CuadroTexto">
              <a:extLst>
                <a:ext uri="{FF2B5EF4-FFF2-40B4-BE49-F238E27FC236}">
                  <a16:creationId xmlns:a16="http://schemas.microsoft.com/office/drawing/2014/main" id="{79C9D506-AFD8-C039-D2DB-6A2BD59D0846}"/>
                </a:ext>
              </a:extLst>
            </p:cNvPr>
            <p:cNvSpPr txBox="1"/>
            <p:nvPr/>
          </p:nvSpPr>
          <p:spPr>
            <a:xfrm>
              <a:off x="4607882"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2015</a:t>
              </a:r>
            </a:p>
          </p:txBody>
        </p:sp>
        <p:sp>
          <p:nvSpPr>
            <p:cNvPr id="55" name="66 CuadroTexto">
              <a:extLst>
                <a:ext uri="{FF2B5EF4-FFF2-40B4-BE49-F238E27FC236}">
                  <a16:creationId xmlns:a16="http://schemas.microsoft.com/office/drawing/2014/main" id="{3E83D8F3-7343-8A80-F25C-28C025630100}"/>
                </a:ext>
              </a:extLst>
            </p:cNvPr>
            <p:cNvSpPr txBox="1"/>
            <p:nvPr/>
          </p:nvSpPr>
          <p:spPr>
            <a:xfrm>
              <a:off x="5342469"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2016</a:t>
              </a:r>
            </a:p>
          </p:txBody>
        </p:sp>
        <p:sp>
          <p:nvSpPr>
            <p:cNvPr id="56" name="67 CuadroTexto">
              <a:extLst>
                <a:ext uri="{FF2B5EF4-FFF2-40B4-BE49-F238E27FC236}">
                  <a16:creationId xmlns:a16="http://schemas.microsoft.com/office/drawing/2014/main" id="{046D8443-31FA-E57C-7229-4624B77DA806}"/>
                </a:ext>
              </a:extLst>
            </p:cNvPr>
            <p:cNvSpPr txBox="1"/>
            <p:nvPr/>
          </p:nvSpPr>
          <p:spPr>
            <a:xfrm>
              <a:off x="6075725"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2017</a:t>
              </a:r>
            </a:p>
          </p:txBody>
        </p:sp>
        <p:sp>
          <p:nvSpPr>
            <p:cNvPr id="57" name="71 Menos" descr="b">
              <a:extLst>
                <a:ext uri="{FF2B5EF4-FFF2-40B4-BE49-F238E27FC236}">
                  <a16:creationId xmlns:a16="http://schemas.microsoft.com/office/drawing/2014/main" id="{464392CD-C8BE-5E2A-F2AB-F68C9E26BE4F}"/>
                </a:ext>
              </a:extLst>
            </p:cNvPr>
            <p:cNvSpPr/>
            <p:nvPr/>
          </p:nvSpPr>
          <p:spPr>
            <a:xfrm rot="5400000" flipV="1">
              <a:off x="4798384"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58" name="72 Menos" descr="b">
              <a:extLst>
                <a:ext uri="{FF2B5EF4-FFF2-40B4-BE49-F238E27FC236}">
                  <a16:creationId xmlns:a16="http://schemas.microsoft.com/office/drawing/2014/main" id="{C574CC04-01E2-E147-5EEE-C8B0EE6691B8}"/>
                </a:ext>
              </a:extLst>
            </p:cNvPr>
            <p:cNvSpPr/>
            <p:nvPr/>
          </p:nvSpPr>
          <p:spPr>
            <a:xfrm rot="5400000" flipV="1">
              <a:off x="5532971"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59" name="73 Menos" descr="b">
              <a:extLst>
                <a:ext uri="{FF2B5EF4-FFF2-40B4-BE49-F238E27FC236}">
                  <a16:creationId xmlns:a16="http://schemas.microsoft.com/office/drawing/2014/main" id="{E94DEC4A-7575-E384-C5F6-2164334DDA01}"/>
                </a:ext>
              </a:extLst>
            </p:cNvPr>
            <p:cNvSpPr/>
            <p:nvPr/>
          </p:nvSpPr>
          <p:spPr>
            <a:xfrm rot="5400000" flipV="1">
              <a:off x="6253163"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60" name="74 Menos" descr="b">
              <a:extLst>
                <a:ext uri="{FF2B5EF4-FFF2-40B4-BE49-F238E27FC236}">
                  <a16:creationId xmlns:a16="http://schemas.microsoft.com/office/drawing/2014/main" id="{E27FCD5A-9517-2589-A632-606D8F4BCF9D}"/>
                </a:ext>
              </a:extLst>
            </p:cNvPr>
            <p:cNvSpPr/>
            <p:nvPr/>
          </p:nvSpPr>
          <p:spPr>
            <a:xfrm rot="5400000" flipV="1">
              <a:off x="6975684"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61" name="75 Menos" descr="b">
              <a:extLst>
                <a:ext uri="{FF2B5EF4-FFF2-40B4-BE49-F238E27FC236}">
                  <a16:creationId xmlns:a16="http://schemas.microsoft.com/office/drawing/2014/main" id="{E1B765AD-ABB5-1439-20E2-DCCAE2DC0C25}"/>
                </a:ext>
              </a:extLst>
            </p:cNvPr>
            <p:cNvSpPr/>
            <p:nvPr/>
          </p:nvSpPr>
          <p:spPr>
            <a:xfrm rot="5400000" flipV="1">
              <a:off x="7580286" y="2623882"/>
              <a:ext cx="809632" cy="47625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62" name="68 CuadroTexto">
              <a:extLst>
                <a:ext uri="{FF2B5EF4-FFF2-40B4-BE49-F238E27FC236}">
                  <a16:creationId xmlns:a16="http://schemas.microsoft.com/office/drawing/2014/main" id="{D5A2A038-97BF-6097-24F3-36CAD5966725}"/>
                </a:ext>
              </a:extLst>
            </p:cNvPr>
            <p:cNvSpPr txBox="1"/>
            <p:nvPr/>
          </p:nvSpPr>
          <p:spPr>
            <a:xfrm>
              <a:off x="6785182"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2018</a:t>
              </a:r>
            </a:p>
          </p:txBody>
        </p:sp>
        <p:sp>
          <p:nvSpPr>
            <p:cNvPr id="63" name="80 Menos" descr="b">
              <a:extLst>
                <a:ext uri="{FF2B5EF4-FFF2-40B4-BE49-F238E27FC236}">
                  <a16:creationId xmlns:a16="http://schemas.microsoft.com/office/drawing/2014/main" id="{B3DC234C-BF1E-BDEB-6B06-BA47A315E055}"/>
                </a:ext>
              </a:extLst>
            </p:cNvPr>
            <p:cNvSpPr/>
            <p:nvPr/>
          </p:nvSpPr>
          <p:spPr>
            <a:xfrm rot="5400000" flipV="1">
              <a:off x="8419657" y="279057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64" name="69 CuadroTexto">
              <a:extLst>
                <a:ext uri="{FF2B5EF4-FFF2-40B4-BE49-F238E27FC236}">
                  <a16:creationId xmlns:a16="http://schemas.microsoft.com/office/drawing/2014/main" id="{107434D5-934F-79D6-B4DB-6E8F2B2AE6A5}"/>
                </a:ext>
              </a:extLst>
            </p:cNvPr>
            <p:cNvSpPr txBox="1"/>
            <p:nvPr/>
          </p:nvSpPr>
          <p:spPr>
            <a:xfrm>
              <a:off x="7508849"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2019</a:t>
              </a:r>
            </a:p>
          </p:txBody>
        </p:sp>
        <p:sp>
          <p:nvSpPr>
            <p:cNvPr id="65" name="77 CuadroTexto">
              <a:extLst>
                <a:ext uri="{FF2B5EF4-FFF2-40B4-BE49-F238E27FC236}">
                  <a16:creationId xmlns:a16="http://schemas.microsoft.com/office/drawing/2014/main" id="{EC09ADBB-6A98-C7B7-BCC7-2941EC7E2419}"/>
                </a:ext>
              </a:extLst>
            </p:cNvPr>
            <p:cNvSpPr txBox="1"/>
            <p:nvPr/>
          </p:nvSpPr>
          <p:spPr>
            <a:xfrm>
              <a:off x="8229155"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2020</a:t>
              </a:r>
            </a:p>
          </p:txBody>
        </p:sp>
        <p:sp>
          <p:nvSpPr>
            <p:cNvPr id="68" name="80 Menos" descr="b">
              <a:extLst>
                <a:ext uri="{FF2B5EF4-FFF2-40B4-BE49-F238E27FC236}">
                  <a16:creationId xmlns:a16="http://schemas.microsoft.com/office/drawing/2014/main" id="{E5AF3C8A-B981-20E5-6CAF-6178CFA27425}"/>
                </a:ext>
              </a:extLst>
            </p:cNvPr>
            <p:cNvSpPr/>
            <p:nvPr/>
          </p:nvSpPr>
          <p:spPr>
            <a:xfrm rot="5400000" flipV="1">
              <a:off x="9116071" y="2792502"/>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69" name="77 CuadroTexto">
              <a:extLst>
                <a:ext uri="{FF2B5EF4-FFF2-40B4-BE49-F238E27FC236}">
                  <a16:creationId xmlns:a16="http://schemas.microsoft.com/office/drawing/2014/main" id="{AC797596-64F8-88E7-2BA2-81B9D9C6DCAC}"/>
                </a:ext>
              </a:extLst>
            </p:cNvPr>
            <p:cNvSpPr txBox="1"/>
            <p:nvPr/>
          </p:nvSpPr>
          <p:spPr>
            <a:xfrm>
              <a:off x="8925569"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2021</a:t>
              </a:r>
            </a:p>
          </p:txBody>
        </p:sp>
        <p:sp>
          <p:nvSpPr>
            <p:cNvPr id="70" name="80 Menos" descr="b">
              <a:extLst>
                <a:ext uri="{FF2B5EF4-FFF2-40B4-BE49-F238E27FC236}">
                  <a16:creationId xmlns:a16="http://schemas.microsoft.com/office/drawing/2014/main" id="{F24706E4-A1D9-CC19-5783-54F5F87CC66B}"/>
                </a:ext>
              </a:extLst>
            </p:cNvPr>
            <p:cNvSpPr/>
            <p:nvPr/>
          </p:nvSpPr>
          <p:spPr>
            <a:xfrm rot="5400000" flipV="1">
              <a:off x="9847655" y="2791782"/>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71" name="77 CuadroTexto">
              <a:extLst>
                <a:ext uri="{FF2B5EF4-FFF2-40B4-BE49-F238E27FC236}">
                  <a16:creationId xmlns:a16="http://schemas.microsoft.com/office/drawing/2014/main" id="{73CA9922-B1BB-9752-2DE6-7015B369CA57}"/>
                </a:ext>
              </a:extLst>
            </p:cNvPr>
            <p:cNvSpPr txBox="1"/>
            <p:nvPr/>
          </p:nvSpPr>
          <p:spPr>
            <a:xfrm>
              <a:off x="9657153"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2022</a:t>
              </a:r>
            </a:p>
          </p:txBody>
        </p:sp>
        <p:sp>
          <p:nvSpPr>
            <p:cNvPr id="72" name="80 Menos" descr="b">
              <a:extLst>
                <a:ext uri="{FF2B5EF4-FFF2-40B4-BE49-F238E27FC236}">
                  <a16:creationId xmlns:a16="http://schemas.microsoft.com/office/drawing/2014/main" id="{4B052A55-0F86-C725-1C23-EAB73E68FB34}"/>
                </a:ext>
              </a:extLst>
            </p:cNvPr>
            <p:cNvSpPr/>
            <p:nvPr/>
          </p:nvSpPr>
          <p:spPr>
            <a:xfrm rot="5400000" flipV="1">
              <a:off x="10563839" y="2794241"/>
              <a:ext cx="571504" cy="381003"/>
            </a:xfrm>
            <a:prstGeom prst="mathMinus">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73" name="77 CuadroTexto">
              <a:extLst>
                <a:ext uri="{FF2B5EF4-FFF2-40B4-BE49-F238E27FC236}">
                  <a16:creationId xmlns:a16="http://schemas.microsoft.com/office/drawing/2014/main" id="{F4875B0F-BFEC-A020-1B9B-FC9E518A528E}"/>
                </a:ext>
              </a:extLst>
            </p:cNvPr>
            <p:cNvSpPr txBox="1"/>
            <p:nvPr/>
          </p:nvSpPr>
          <p:spPr>
            <a:xfrm>
              <a:off x="10373337"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2023</a:t>
              </a:r>
            </a:p>
          </p:txBody>
        </p:sp>
        <p:sp>
          <p:nvSpPr>
            <p:cNvPr id="75" name="77 CuadroTexto">
              <a:extLst>
                <a:ext uri="{FF2B5EF4-FFF2-40B4-BE49-F238E27FC236}">
                  <a16:creationId xmlns:a16="http://schemas.microsoft.com/office/drawing/2014/main" id="{795C7829-451C-8A94-7B2E-E0110399D047}"/>
                </a:ext>
              </a:extLst>
            </p:cNvPr>
            <p:cNvSpPr txBox="1"/>
            <p:nvPr/>
          </p:nvSpPr>
          <p:spPr>
            <a:xfrm>
              <a:off x="11091288" y="3342791"/>
              <a:ext cx="952507" cy="338554"/>
            </a:xfrm>
            <a:prstGeom prst="rect">
              <a:avLst/>
            </a:prstGeom>
            <a:noFill/>
          </p:spPr>
          <p:txBody>
            <a:bodyPr wrap="square" rtlCol="0">
              <a:spAutoFit/>
            </a:bodyPr>
            <a:lstStyle/>
            <a:p>
              <a:pPr algn="ctr"/>
              <a:r>
                <a:rPr lang="es-MX" sz="1600" dirty="0">
                  <a:solidFill>
                    <a:srgbClr val="17375E"/>
                  </a:solidFill>
                  <a:latin typeface="Arial" pitchFamily="34" charset="0"/>
                  <a:cs typeface="Arial" pitchFamily="34" charset="0"/>
                </a:rPr>
                <a:t>2024</a:t>
              </a:r>
            </a:p>
          </p:txBody>
        </p:sp>
        <p:cxnSp>
          <p:nvCxnSpPr>
            <p:cNvPr id="67" name="46 Conector recto">
              <a:extLst>
                <a:ext uri="{FF2B5EF4-FFF2-40B4-BE49-F238E27FC236}">
                  <a16:creationId xmlns:a16="http://schemas.microsoft.com/office/drawing/2014/main" id="{3CFC5558-961F-A35F-2062-6C5AEE3BE630}"/>
                </a:ext>
              </a:extLst>
            </p:cNvPr>
            <p:cNvCxnSpPr>
              <a:cxnSpLocks/>
            </p:cNvCxnSpPr>
            <p:nvPr/>
          </p:nvCxnSpPr>
          <p:spPr>
            <a:xfrm>
              <a:off x="412521" y="3192887"/>
              <a:ext cx="11516810"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79" name="Imagen 78" descr="Censos Económicos 2014 Resultados Oportunos">
              <a:extLst>
                <a:ext uri="{FF2B5EF4-FFF2-40B4-BE49-F238E27FC236}">
                  <a16:creationId xmlns:a16="http://schemas.microsoft.com/office/drawing/2014/main" id="{C14B0C5B-8CA5-FA68-3481-887D5B60E3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573972" y="3686767"/>
              <a:ext cx="396000" cy="518998"/>
            </a:xfrm>
            <a:prstGeom prst="rect">
              <a:avLst/>
            </a:prstGeom>
            <a:noFill/>
            <a:extLst>
              <a:ext uri="{909E8E84-426E-40DD-AFC4-6F175D3DCCD1}">
                <a14:hiddenFill xmlns:a14="http://schemas.microsoft.com/office/drawing/2010/main">
                  <a:solidFill>
                    <a:srgbClr val="FFFFFF"/>
                  </a:solidFill>
                </a14:hiddenFill>
              </a:ext>
            </a:extLst>
          </p:spPr>
        </p:pic>
        <p:pic>
          <p:nvPicPr>
            <p:cNvPr id="80" name="Imagen 79" descr="Censos Económicos 2014 Resultados Oportunos">
              <a:extLst>
                <a:ext uri="{FF2B5EF4-FFF2-40B4-BE49-F238E27FC236}">
                  <a16:creationId xmlns:a16="http://schemas.microsoft.com/office/drawing/2014/main" id="{0910E61C-46D2-22E8-E36C-ECF79D0BAA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4198946" y="3686767"/>
              <a:ext cx="396000" cy="518998"/>
            </a:xfrm>
            <a:prstGeom prst="rect">
              <a:avLst/>
            </a:prstGeom>
            <a:noFill/>
            <a:extLst>
              <a:ext uri="{909E8E84-426E-40DD-AFC4-6F175D3DCCD1}">
                <a14:hiddenFill xmlns:a14="http://schemas.microsoft.com/office/drawing/2010/main">
                  <a:solidFill>
                    <a:srgbClr val="FFFFFF"/>
                  </a:solidFill>
                </a14:hiddenFill>
              </a:ext>
            </a:extLst>
          </p:spPr>
        </p:pic>
        <p:pic>
          <p:nvPicPr>
            <p:cNvPr id="81" name="Imagen 80" descr="Censos Económicos 2014 Resultados Oportunos">
              <a:extLst>
                <a:ext uri="{FF2B5EF4-FFF2-40B4-BE49-F238E27FC236}">
                  <a16:creationId xmlns:a16="http://schemas.microsoft.com/office/drawing/2014/main" id="{8C0592D9-4882-A925-DE64-8065ADB39A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7799049" y="3686767"/>
              <a:ext cx="396000" cy="518998"/>
            </a:xfrm>
            <a:prstGeom prst="rect">
              <a:avLst/>
            </a:prstGeom>
            <a:noFill/>
            <a:extLst>
              <a:ext uri="{909E8E84-426E-40DD-AFC4-6F175D3DCCD1}">
                <a14:hiddenFill xmlns:a14="http://schemas.microsoft.com/office/drawing/2010/main">
                  <a:solidFill>
                    <a:srgbClr val="FFFFFF"/>
                  </a:solidFill>
                </a14:hiddenFill>
              </a:ext>
            </a:extLst>
          </p:spPr>
        </p:pic>
        <p:pic>
          <p:nvPicPr>
            <p:cNvPr id="82" name="Imagen 81" descr="Censos Económicos 2014 Resultados Oportunos">
              <a:extLst>
                <a:ext uri="{FF2B5EF4-FFF2-40B4-BE49-F238E27FC236}">
                  <a16:creationId xmlns:a16="http://schemas.microsoft.com/office/drawing/2014/main" id="{2AD7E3EC-D376-B833-A13C-A6BFBA7302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37"/>
            <a:stretch/>
          </p:blipFill>
          <p:spPr bwMode="auto">
            <a:xfrm>
              <a:off x="11365699" y="3686767"/>
              <a:ext cx="396000" cy="518998"/>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Globo: flecha hacia abajo 83">
            <a:extLst>
              <a:ext uri="{FF2B5EF4-FFF2-40B4-BE49-F238E27FC236}">
                <a16:creationId xmlns:a16="http://schemas.microsoft.com/office/drawing/2014/main" id="{80A3C557-C106-C0C1-C3D0-99F86437E252}"/>
              </a:ext>
            </a:extLst>
          </p:cNvPr>
          <p:cNvSpPr/>
          <p:nvPr/>
        </p:nvSpPr>
        <p:spPr>
          <a:xfrm>
            <a:off x="147703" y="2060982"/>
            <a:ext cx="1152000" cy="9144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err="1">
                <a:latin typeface="Arial" panose="020B0604020202020204" pitchFamily="34" charset="0"/>
                <a:cs typeface="Arial" panose="020B0604020202020204" pitchFamily="34" charset="0"/>
              </a:rPr>
              <a:t>Starting</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of</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the</a:t>
            </a:r>
            <a:r>
              <a:rPr lang="es-MX" sz="1200" dirty="0">
                <a:latin typeface="Arial" panose="020B0604020202020204" pitchFamily="34" charset="0"/>
                <a:cs typeface="Arial" panose="020B0604020202020204" pitchFamily="34" charset="0"/>
              </a:rPr>
              <a:t> SBR</a:t>
            </a:r>
          </a:p>
        </p:txBody>
      </p:sp>
      <p:sp>
        <p:nvSpPr>
          <p:cNvPr id="85" name="Globo: flecha hacia abajo 84">
            <a:extLst>
              <a:ext uri="{FF2B5EF4-FFF2-40B4-BE49-F238E27FC236}">
                <a16:creationId xmlns:a16="http://schemas.microsoft.com/office/drawing/2014/main" id="{7FED4B44-A14C-E8D9-C4B8-32ED0E89EABF}"/>
              </a:ext>
            </a:extLst>
          </p:cNvPr>
          <p:cNvSpPr/>
          <p:nvPr/>
        </p:nvSpPr>
        <p:spPr>
          <a:xfrm>
            <a:off x="3738309" y="2081937"/>
            <a:ext cx="1152000" cy="9144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latin typeface="Arial" panose="020B0604020202020204" pitchFamily="34" charset="0"/>
                <a:cs typeface="Arial" panose="020B0604020202020204" pitchFamily="34" charset="0"/>
              </a:rPr>
              <a:t>Full </a:t>
            </a:r>
            <a:r>
              <a:rPr lang="es-MX" sz="1200" dirty="0" err="1">
                <a:latin typeface="Arial" panose="020B0604020202020204" pitchFamily="34" charset="0"/>
                <a:cs typeface="Arial" panose="020B0604020202020204" pitchFamily="34" charset="0"/>
              </a:rPr>
              <a:t>update</a:t>
            </a:r>
            <a:endParaRPr lang="es-MX" sz="1200" dirty="0">
              <a:latin typeface="Arial" panose="020B0604020202020204" pitchFamily="34" charset="0"/>
              <a:cs typeface="Arial" panose="020B0604020202020204" pitchFamily="34" charset="0"/>
            </a:endParaRPr>
          </a:p>
          <a:p>
            <a:pPr algn="ctr"/>
            <a:r>
              <a:rPr lang="es-MX" sz="1200" dirty="0" err="1">
                <a:latin typeface="Arial" panose="020B0604020202020204" pitchFamily="34" charset="0"/>
                <a:cs typeface="Arial" panose="020B0604020202020204" pitchFamily="34" charset="0"/>
              </a:rPr>
              <a:t>Economic</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Censuses</a:t>
            </a:r>
            <a:endParaRPr lang="es-MX" sz="1200" dirty="0">
              <a:latin typeface="Arial" panose="020B0604020202020204" pitchFamily="34" charset="0"/>
              <a:cs typeface="Arial" panose="020B0604020202020204" pitchFamily="34" charset="0"/>
            </a:endParaRPr>
          </a:p>
        </p:txBody>
      </p:sp>
      <p:sp>
        <p:nvSpPr>
          <p:cNvPr id="86" name="Globo: flecha hacia abajo 85">
            <a:extLst>
              <a:ext uri="{FF2B5EF4-FFF2-40B4-BE49-F238E27FC236}">
                <a16:creationId xmlns:a16="http://schemas.microsoft.com/office/drawing/2014/main" id="{2251C1A4-53CA-DBBB-E922-9DA905D974AC}"/>
              </a:ext>
            </a:extLst>
          </p:cNvPr>
          <p:cNvSpPr/>
          <p:nvPr/>
        </p:nvSpPr>
        <p:spPr>
          <a:xfrm>
            <a:off x="7365352" y="2060982"/>
            <a:ext cx="1152000" cy="9144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latin typeface="Arial" panose="020B0604020202020204" pitchFamily="34" charset="0"/>
                <a:cs typeface="Arial" panose="020B0604020202020204" pitchFamily="34" charset="0"/>
              </a:rPr>
              <a:t>Full </a:t>
            </a:r>
            <a:r>
              <a:rPr lang="es-MX" sz="1200" dirty="0" err="1">
                <a:latin typeface="Arial" panose="020B0604020202020204" pitchFamily="34" charset="0"/>
                <a:cs typeface="Arial" panose="020B0604020202020204" pitchFamily="34" charset="0"/>
              </a:rPr>
              <a:t>update</a:t>
            </a:r>
            <a:endParaRPr lang="es-MX" sz="1200" dirty="0">
              <a:latin typeface="Arial" panose="020B0604020202020204" pitchFamily="34" charset="0"/>
              <a:cs typeface="Arial" panose="020B0604020202020204" pitchFamily="34" charset="0"/>
            </a:endParaRPr>
          </a:p>
          <a:p>
            <a:pPr algn="ctr"/>
            <a:r>
              <a:rPr lang="es-MX" sz="1200" dirty="0" err="1">
                <a:latin typeface="Arial" panose="020B0604020202020204" pitchFamily="34" charset="0"/>
                <a:cs typeface="Arial" panose="020B0604020202020204" pitchFamily="34" charset="0"/>
              </a:rPr>
              <a:t>Economic</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Censuses</a:t>
            </a:r>
            <a:endParaRPr lang="es-MX" sz="1200" dirty="0">
              <a:latin typeface="Arial" panose="020B0604020202020204" pitchFamily="34" charset="0"/>
              <a:cs typeface="Arial" panose="020B0604020202020204" pitchFamily="34" charset="0"/>
            </a:endParaRPr>
          </a:p>
        </p:txBody>
      </p:sp>
      <p:sp>
        <p:nvSpPr>
          <p:cNvPr id="87" name="Globo: flecha hacia abajo 86">
            <a:extLst>
              <a:ext uri="{FF2B5EF4-FFF2-40B4-BE49-F238E27FC236}">
                <a16:creationId xmlns:a16="http://schemas.microsoft.com/office/drawing/2014/main" id="{5AF37AA7-6F51-05A9-B67B-7B1A012668A9}"/>
              </a:ext>
            </a:extLst>
          </p:cNvPr>
          <p:cNvSpPr/>
          <p:nvPr/>
        </p:nvSpPr>
        <p:spPr>
          <a:xfrm>
            <a:off x="10932002" y="2060982"/>
            <a:ext cx="1152000" cy="914400"/>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latin typeface="Arial" panose="020B0604020202020204" pitchFamily="34" charset="0"/>
                <a:cs typeface="Arial" panose="020B0604020202020204" pitchFamily="34" charset="0"/>
              </a:rPr>
              <a:t>Full </a:t>
            </a:r>
            <a:r>
              <a:rPr lang="es-MX" sz="1200" dirty="0" err="1">
                <a:latin typeface="Arial" panose="020B0604020202020204" pitchFamily="34" charset="0"/>
                <a:cs typeface="Arial" panose="020B0604020202020204" pitchFamily="34" charset="0"/>
              </a:rPr>
              <a:t>update</a:t>
            </a:r>
            <a:endParaRPr lang="es-MX" sz="1200" dirty="0">
              <a:latin typeface="Arial" panose="020B0604020202020204" pitchFamily="34" charset="0"/>
              <a:cs typeface="Arial" panose="020B0604020202020204" pitchFamily="34" charset="0"/>
            </a:endParaRPr>
          </a:p>
          <a:p>
            <a:pPr algn="ctr"/>
            <a:r>
              <a:rPr lang="es-MX" sz="1200" dirty="0" err="1">
                <a:latin typeface="Arial" panose="020B0604020202020204" pitchFamily="34" charset="0"/>
                <a:cs typeface="Arial" panose="020B0604020202020204" pitchFamily="34" charset="0"/>
              </a:rPr>
              <a:t>Economic</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Censuses</a:t>
            </a:r>
            <a:endParaRPr lang="es-MX" sz="1200" dirty="0">
              <a:latin typeface="Arial" panose="020B0604020202020204" pitchFamily="34" charset="0"/>
              <a:cs typeface="Arial" panose="020B0604020202020204" pitchFamily="34" charset="0"/>
            </a:endParaRPr>
          </a:p>
        </p:txBody>
      </p:sp>
      <p:sp>
        <p:nvSpPr>
          <p:cNvPr id="88" name="Rectángulo 87">
            <a:extLst>
              <a:ext uri="{FF2B5EF4-FFF2-40B4-BE49-F238E27FC236}">
                <a16:creationId xmlns:a16="http://schemas.microsoft.com/office/drawing/2014/main" id="{CDC24DA8-7D70-79C8-A5EB-DE5A753DCA4D}"/>
              </a:ext>
            </a:extLst>
          </p:cNvPr>
          <p:cNvSpPr/>
          <p:nvPr/>
        </p:nvSpPr>
        <p:spPr>
          <a:xfrm>
            <a:off x="1334427" y="2060982"/>
            <a:ext cx="2376000" cy="90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Continuous updating based on Business Surveys, Administrative Records and Price Indices</a:t>
            </a:r>
            <a:endParaRPr lang="es-MX" sz="1200" dirty="0">
              <a:solidFill>
                <a:schemeClr val="tx1"/>
              </a:solidFill>
              <a:latin typeface="Arial" panose="020B0604020202020204" pitchFamily="34" charset="0"/>
              <a:cs typeface="Arial" panose="020B0604020202020204" pitchFamily="34" charset="0"/>
            </a:endParaRPr>
          </a:p>
        </p:txBody>
      </p:sp>
      <p:sp>
        <p:nvSpPr>
          <p:cNvPr id="89" name="Rectángulo 88">
            <a:extLst>
              <a:ext uri="{FF2B5EF4-FFF2-40B4-BE49-F238E27FC236}">
                <a16:creationId xmlns:a16="http://schemas.microsoft.com/office/drawing/2014/main" id="{93079356-6120-6766-5086-CD2927725A73}"/>
              </a:ext>
            </a:extLst>
          </p:cNvPr>
          <p:cNvSpPr/>
          <p:nvPr/>
        </p:nvSpPr>
        <p:spPr>
          <a:xfrm>
            <a:off x="4939127" y="2050559"/>
            <a:ext cx="2376000" cy="90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Continuous updating based on Business Surveys, Administrative Records and Price Indices</a:t>
            </a:r>
            <a:endParaRPr lang="es-MX" sz="1200" dirty="0">
              <a:solidFill>
                <a:schemeClr val="tx1"/>
              </a:solidFill>
              <a:latin typeface="Arial" panose="020B0604020202020204" pitchFamily="34" charset="0"/>
              <a:cs typeface="Arial" panose="020B0604020202020204" pitchFamily="34" charset="0"/>
            </a:endParaRPr>
          </a:p>
        </p:txBody>
      </p:sp>
      <p:sp>
        <p:nvSpPr>
          <p:cNvPr id="90" name="Rectángulo 89">
            <a:extLst>
              <a:ext uri="{FF2B5EF4-FFF2-40B4-BE49-F238E27FC236}">
                <a16:creationId xmlns:a16="http://schemas.microsoft.com/office/drawing/2014/main" id="{B8F4994C-31A2-2A78-391F-5B543DD5960E}"/>
              </a:ext>
            </a:extLst>
          </p:cNvPr>
          <p:cNvSpPr/>
          <p:nvPr/>
        </p:nvSpPr>
        <p:spPr>
          <a:xfrm>
            <a:off x="8536677" y="2060982"/>
            <a:ext cx="2376000" cy="90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Continuous updating based on Business Surveys, Administrative Records and Price Indices</a:t>
            </a:r>
            <a:endParaRPr lang="es-MX" sz="1200" dirty="0">
              <a:solidFill>
                <a:schemeClr val="tx1"/>
              </a:solidFill>
              <a:latin typeface="Arial" panose="020B0604020202020204" pitchFamily="34" charset="0"/>
              <a:cs typeface="Arial" panose="020B0604020202020204" pitchFamily="34" charset="0"/>
            </a:endParaRPr>
          </a:p>
        </p:txBody>
      </p:sp>
      <p:sp>
        <p:nvSpPr>
          <p:cNvPr id="94" name="86 CuadroTexto">
            <a:extLst>
              <a:ext uri="{FF2B5EF4-FFF2-40B4-BE49-F238E27FC236}">
                <a16:creationId xmlns:a16="http://schemas.microsoft.com/office/drawing/2014/main" id="{89DAA708-A554-DF9B-1BAF-D4CA5B50FA92}"/>
              </a:ext>
            </a:extLst>
          </p:cNvPr>
          <p:cNvSpPr txBox="1"/>
          <p:nvPr/>
        </p:nvSpPr>
        <p:spPr>
          <a:xfrm>
            <a:off x="1115087" y="4604656"/>
            <a:ext cx="2969838" cy="461665"/>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1219170"/>
            <a:r>
              <a:rPr lang="es-MX" sz="1200" dirty="0">
                <a:solidFill>
                  <a:schemeClr val="tx2">
                    <a:lumMod val="50000"/>
                  </a:schemeClr>
                </a:solidFill>
                <a:latin typeface="Arial" panose="020B0604020202020204" pitchFamily="34" charset="0"/>
                <a:cs typeface="Arial" panose="020B0604020202020204" pitchFamily="34" charset="0"/>
              </a:rPr>
              <a:t>SBR </a:t>
            </a:r>
            <a:r>
              <a:rPr lang="es-MX" sz="1200" dirty="0" err="1">
                <a:solidFill>
                  <a:schemeClr val="tx2">
                    <a:lumMod val="50000"/>
                  </a:schemeClr>
                </a:solidFill>
                <a:latin typeface="Arial" panose="020B0604020202020204" pitchFamily="34" charset="0"/>
                <a:cs typeface="Arial" panose="020B0604020202020204" pitchFamily="34" charset="0"/>
              </a:rPr>
              <a:t>is</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updated</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mainly</a:t>
            </a:r>
            <a:r>
              <a:rPr lang="es-MX" sz="1200" dirty="0">
                <a:solidFill>
                  <a:schemeClr val="tx2">
                    <a:lumMod val="50000"/>
                  </a:schemeClr>
                </a:solidFill>
                <a:latin typeface="Arial" panose="020B0604020202020204" pitchFamily="34" charset="0"/>
                <a:cs typeface="Arial" panose="020B0604020202020204" pitchFamily="34" charset="0"/>
              </a:rPr>
              <a:t> in </a:t>
            </a:r>
            <a:r>
              <a:rPr lang="es-MX" sz="1200" dirty="0" err="1">
                <a:solidFill>
                  <a:schemeClr val="tx2">
                    <a:lumMod val="50000"/>
                  </a:schemeClr>
                </a:solidFill>
                <a:latin typeface="Arial" panose="020B0604020202020204" pitchFamily="34" charset="0"/>
                <a:cs typeface="Arial" panose="020B0604020202020204" pitchFamily="34" charset="0"/>
              </a:rPr>
              <a:t>the</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subset</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of</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the</a:t>
            </a:r>
            <a:r>
              <a:rPr lang="es-MX" sz="1200" dirty="0">
                <a:solidFill>
                  <a:schemeClr val="tx2">
                    <a:lumMod val="50000"/>
                  </a:schemeClr>
                </a:solidFill>
                <a:latin typeface="Arial" panose="020B0604020202020204" pitchFamily="34" charset="0"/>
                <a:cs typeface="Arial" panose="020B0604020202020204" pitchFamily="34" charset="0"/>
              </a:rPr>
              <a:t> Business </a:t>
            </a:r>
            <a:r>
              <a:rPr lang="es-MX" sz="1200" dirty="0" err="1">
                <a:solidFill>
                  <a:schemeClr val="tx2">
                    <a:lumMod val="50000"/>
                  </a:schemeClr>
                </a:solidFill>
                <a:latin typeface="Arial" panose="020B0604020202020204" pitchFamily="34" charset="0"/>
                <a:cs typeface="Arial" panose="020B0604020202020204" pitchFamily="34" charset="0"/>
              </a:rPr>
              <a:t>Priority</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Group</a:t>
            </a:r>
            <a:endParaRPr lang="es-MX" sz="1200" dirty="0">
              <a:solidFill>
                <a:schemeClr val="tx2">
                  <a:lumMod val="50000"/>
                </a:schemeClr>
              </a:solidFill>
              <a:latin typeface="Arial" panose="020B0604020202020204" pitchFamily="34" charset="0"/>
              <a:cs typeface="Arial" panose="020B0604020202020204" pitchFamily="34" charset="0"/>
            </a:endParaRPr>
          </a:p>
        </p:txBody>
      </p:sp>
      <p:sp>
        <p:nvSpPr>
          <p:cNvPr id="95" name="86 CuadroTexto">
            <a:extLst>
              <a:ext uri="{FF2B5EF4-FFF2-40B4-BE49-F238E27FC236}">
                <a16:creationId xmlns:a16="http://schemas.microsoft.com/office/drawing/2014/main" id="{A64821EE-8FE4-0753-FA57-369E1E223E23}"/>
              </a:ext>
            </a:extLst>
          </p:cNvPr>
          <p:cNvSpPr txBox="1"/>
          <p:nvPr/>
        </p:nvSpPr>
        <p:spPr>
          <a:xfrm>
            <a:off x="4650878" y="4604656"/>
            <a:ext cx="2969838" cy="461665"/>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1219170"/>
            <a:r>
              <a:rPr lang="es-MX" sz="1200" dirty="0">
                <a:solidFill>
                  <a:schemeClr val="tx2">
                    <a:lumMod val="50000"/>
                  </a:schemeClr>
                </a:solidFill>
                <a:latin typeface="Arial" panose="020B0604020202020204" pitchFamily="34" charset="0"/>
                <a:cs typeface="Arial" panose="020B0604020202020204" pitchFamily="34" charset="0"/>
              </a:rPr>
              <a:t>SBR </a:t>
            </a:r>
            <a:r>
              <a:rPr lang="es-MX" sz="1200" dirty="0" err="1">
                <a:solidFill>
                  <a:schemeClr val="tx2">
                    <a:lumMod val="50000"/>
                  </a:schemeClr>
                </a:solidFill>
                <a:latin typeface="Arial" panose="020B0604020202020204" pitchFamily="34" charset="0"/>
                <a:cs typeface="Arial" panose="020B0604020202020204" pitchFamily="34" charset="0"/>
              </a:rPr>
              <a:t>is</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updated</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mainly</a:t>
            </a:r>
            <a:r>
              <a:rPr lang="es-MX" sz="1200" dirty="0">
                <a:solidFill>
                  <a:schemeClr val="tx2">
                    <a:lumMod val="50000"/>
                  </a:schemeClr>
                </a:solidFill>
                <a:latin typeface="Arial" panose="020B0604020202020204" pitchFamily="34" charset="0"/>
                <a:cs typeface="Arial" panose="020B0604020202020204" pitchFamily="34" charset="0"/>
              </a:rPr>
              <a:t> in </a:t>
            </a:r>
            <a:r>
              <a:rPr lang="es-MX" sz="1200" dirty="0" err="1">
                <a:solidFill>
                  <a:schemeClr val="tx2">
                    <a:lumMod val="50000"/>
                  </a:schemeClr>
                </a:solidFill>
                <a:latin typeface="Arial" panose="020B0604020202020204" pitchFamily="34" charset="0"/>
                <a:cs typeface="Arial" panose="020B0604020202020204" pitchFamily="34" charset="0"/>
              </a:rPr>
              <a:t>the</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subset</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of</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the</a:t>
            </a:r>
            <a:r>
              <a:rPr lang="es-MX" sz="1200" dirty="0">
                <a:solidFill>
                  <a:schemeClr val="tx2">
                    <a:lumMod val="50000"/>
                  </a:schemeClr>
                </a:solidFill>
                <a:latin typeface="Arial" panose="020B0604020202020204" pitchFamily="34" charset="0"/>
                <a:cs typeface="Arial" panose="020B0604020202020204" pitchFamily="34" charset="0"/>
              </a:rPr>
              <a:t> Business </a:t>
            </a:r>
            <a:r>
              <a:rPr lang="es-MX" sz="1200" dirty="0" err="1">
                <a:solidFill>
                  <a:schemeClr val="tx2">
                    <a:lumMod val="50000"/>
                  </a:schemeClr>
                </a:solidFill>
                <a:latin typeface="Arial" panose="020B0604020202020204" pitchFamily="34" charset="0"/>
                <a:cs typeface="Arial" panose="020B0604020202020204" pitchFamily="34" charset="0"/>
              </a:rPr>
              <a:t>Priority</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Group</a:t>
            </a:r>
            <a:endParaRPr lang="es-MX" sz="1200" dirty="0">
              <a:solidFill>
                <a:schemeClr val="tx2">
                  <a:lumMod val="50000"/>
                </a:schemeClr>
              </a:solidFill>
              <a:latin typeface="Arial" panose="020B0604020202020204" pitchFamily="34" charset="0"/>
              <a:cs typeface="Arial" panose="020B0604020202020204" pitchFamily="34" charset="0"/>
            </a:endParaRPr>
          </a:p>
        </p:txBody>
      </p:sp>
      <p:sp>
        <p:nvSpPr>
          <p:cNvPr id="96" name="86 CuadroTexto">
            <a:extLst>
              <a:ext uri="{FF2B5EF4-FFF2-40B4-BE49-F238E27FC236}">
                <a16:creationId xmlns:a16="http://schemas.microsoft.com/office/drawing/2014/main" id="{ABF846E4-5F7F-9ECF-0D38-F71A1F907277}"/>
              </a:ext>
            </a:extLst>
          </p:cNvPr>
          <p:cNvSpPr txBox="1"/>
          <p:nvPr/>
        </p:nvSpPr>
        <p:spPr>
          <a:xfrm>
            <a:off x="8264170" y="4604656"/>
            <a:ext cx="2969838" cy="461665"/>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1219170"/>
            <a:r>
              <a:rPr lang="es-MX" sz="1200" dirty="0">
                <a:solidFill>
                  <a:schemeClr val="tx2">
                    <a:lumMod val="50000"/>
                  </a:schemeClr>
                </a:solidFill>
                <a:latin typeface="Arial" panose="020B0604020202020204" pitchFamily="34" charset="0"/>
                <a:cs typeface="Arial" panose="020B0604020202020204" pitchFamily="34" charset="0"/>
              </a:rPr>
              <a:t>SBR </a:t>
            </a:r>
            <a:r>
              <a:rPr lang="es-MX" sz="1200" dirty="0" err="1">
                <a:solidFill>
                  <a:schemeClr val="tx2">
                    <a:lumMod val="50000"/>
                  </a:schemeClr>
                </a:solidFill>
                <a:latin typeface="Arial" panose="020B0604020202020204" pitchFamily="34" charset="0"/>
                <a:cs typeface="Arial" panose="020B0604020202020204" pitchFamily="34" charset="0"/>
              </a:rPr>
              <a:t>is</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updated</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mainliy</a:t>
            </a:r>
            <a:r>
              <a:rPr lang="es-MX" sz="1200" dirty="0">
                <a:solidFill>
                  <a:schemeClr val="tx2">
                    <a:lumMod val="50000"/>
                  </a:schemeClr>
                </a:solidFill>
                <a:latin typeface="Arial" panose="020B0604020202020204" pitchFamily="34" charset="0"/>
                <a:cs typeface="Arial" panose="020B0604020202020204" pitchFamily="34" charset="0"/>
              </a:rPr>
              <a:t> in </a:t>
            </a:r>
            <a:r>
              <a:rPr lang="es-MX" sz="1200" dirty="0" err="1">
                <a:solidFill>
                  <a:schemeClr val="tx2">
                    <a:lumMod val="50000"/>
                  </a:schemeClr>
                </a:solidFill>
                <a:latin typeface="Arial" panose="020B0604020202020204" pitchFamily="34" charset="0"/>
                <a:cs typeface="Arial" panose="020B0604020202020204" pitchFamily="34" charset="0"/>
              </a:rPr>
              <a:t>the</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subset</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of</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the</a:t>
            </a:r>
            <a:r>
              <a:rPr lang="es-MX" sz="1200" dirty="0">
                <a:solidFill>
                  <a:schemeClr val="tx2">
                    <a:lumMod val="50000"/>
                  </a:schemeClr>
                </a:solidFill>
                <a:latin typeface="Arial" panose="020B0604020202020204" pitchFamily="34" charset="0"/>
                <a:cs typeface="Arial" panose="020B0604020202020204" pitchFamily="34" charset="0"/>
              </a:rPr>
              <a:t> Business </a:t>
            </a:r>
            <a:r>
              <a:rPr lang="es-MX" sz="1200" dirty="0" err="1">
                <a:solidFill>
                  <a:schemeClr val="tx2">
                    <a:lumMod val="50000"/>
                  </a:schemeClr>
                </a:solidFill>
                <a:latin typeface="Arial" panose="020B0604020202020204" pitchFamily="34" charset="0"/>
                <a:cs typeface="Arial" panose="020B0604020202020204" pitchFamily="34" charset="0"/>
              </a:rPr>
              <a:t>Priority</a:t>
            </a:r>
            <a:r>
              <a:rPr lang="es-MX" sz="1200" dirty="0">
                <a:solidFill>
                  <a:schemeClr val="tx2">
                    <a:lumMod val="50000"/>
                  </a:schemeClr>
                </a:solidFill>
                <a:latin typeface="Arial" panose="020B0604020202020204" pitchFamily="34" charset="0"/>
                <a:cs typeface="Arial" panose="020B0604020202020204" pitchFamily="34" charset="0"/>
              </a:rPr>
              <a:t> </a:t>
            </a:r>
            <a:r>
              <a:rPr lang="es-MX" sz="1200" dirty="0" err="1">
                <a:solidFill>
                  <a:schemeClr val="tx2">
                    <a:lumMod val="50000"/>
                  </a:schemeClr>
                </a:solidFill>
                <a:latin typeface="Arial" panose="020B0604020202020204" pitchFamily="34" charset="0"/>
                <a:cs typeface="Arial" panose="020B0604020202020204" pitchFamily="34" charset="0"/>
              </a:rPr>
              <a:t>Group</a:t>
            </a:r>
            <a:endParaRPr lang="es-MX" sz="12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88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BFA8D78D-289E-B305-3825-A2F271B95F16}"/>
              </a:ext>
            </a:extLst>
          </p:cNvPr>
          <p:cNvGraphicFramePr/>
          <p:nvPr>
            <p:extLst>
              <p:ext uri="{D42A27DB-BD31-4B8C-83A1-F6EECF244321}">
                <p14:modId xmlns:p14="http://schemas.microsoft.com/office/powerpoint/2010/main" val="3905990631"/>
              </p:ext>
            </p:extLst>
          </p:nvPr>
        </p:nvGraphicFramePr>
        <p:xfrm>
          <a:off x="421592" y="892118"/>
          <a:ext cx="11348813" cy="513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1">
            <a:extLst>
              <a:ext uri="{FF2B5EF4-FFF2-40B4-BE49-F238E27FC236}">
                <a16:creationId xmlns:a16="http://schemas.microsoft.com/office/drawing/2014/main" id="{125919CF-F27E-6430-4EA4-B63C24A7346A}"/>
              </a:ext>
            </a:extLst>
          </p:cNvPr>
          <p:cNvSpPr txBox="1">
            <a:spLocks/>
          </p:cNvSpPr>
          <p:nvPr/>
        </p:nvSpPr>
        <p:spPr>
          <a:xfrm>
            <a:off x="3607443" y="218500"/>
            <a:ext cx="4977113" cy="474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200" b="1" dirty="0" err="1">
                <a:solidFill>
                  <a:srgbClr val="002060"/>
                </a:solidFill>
                <a:latin typeface="Arial" panose="020B0604020202020204" pitchFamily="34" charset="0"/>
                <a:cs typeface="Arial" panose="020B0604020202020204" pitchFamily="34" charset="0"/>
              </a:rPr>
              <a:t>Coverage</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of</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a:t>
            </a:r>
            <a:r>
              <a:rPr lang="en-US" altLang="ko-KR" sz="3200" b="1" dirty="0">
                <a:solidFill>
                  <a:srgbClr val="002060"/>
                </a:solidFill>
                <a:latin typeface="Arial" panose="020B0604020202020204" pitchFamily="34" charset="0"/>
                <a:cs typeface="Arial" panose="020B0604020202020204" pitchFamily="34" charset="0"/>
              </a:rPr>
              <a:t>SBR</a:t>
            </a:r>
            <a:endParaRPr lang="ko-KR" alt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69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BFA8D78D-289E-B305-3825-A2F271B95F16}"/>
              </a:ext>
            </a:extLst>
          </p:cNvPr>
          <p:cNvGraphicFramePr/>
          <p:nvPr>
            <p:extLst>
              <p:ext uri="{D42A27DB-BD31-4B8C-83A1-F6EECF244321}">
                <p14:modId xmlns:p14="http://schemas.microsoft.com/office/powerpoint/2010/main" val="302936287"/>
              </p:ext>
            </p:extLst>
          </p:nvPr>
        </p:nvGraphicFramePr>
        <p:xfrm>
          <a:off x="340351" y="1143972"/>
          <a:ext cx="11285592" cy="5022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1">
            <a:extLst>
              <a:ext uri="{FF2B5EF4-FFF2-40B4-BE49-F238E27FC236}">
                <a16:creationId xmlns:a16="http://schemas.microsoft.com/office/drawing/2014/main" id="{99813C4D-10D8-A94B-08C7-1ED09B9E1016}"/>
              </a:ext>
            </a:extLst>
          </p:cNvPr>
          <p:cNvSpPr txBox="1">
            <a:spLocks/>
          </p:cNvSpPr>
          <p:nvPr/>
        </p:nvSpPr>
        <p:spPr>
          <a:xfrm>
            <a:off x="4197752" y="299402"/>
            <a:ext cx="3796495" cy="474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200" b="1" dirty="0">
                <a:solidFill>
                  <a:srgbClr val="002060"/>
                </a:solidFill>
                <a:latin typeface="Arial" panose="020B0604020202020204" pitchFamily="34" charset="0"/>
                <a:cs typeface="Arial" panose="020B0604020202020204" pitchFamily="34" charset="0"/>
              </a:rPr>
              <a:t>Use </a:t>
            </a:r>
            <a:r>
              <a:rPr lang="es-MX" sz="3200" b="1" dirty="0" err="1">
                <a:solidFill>
                  <a:srgbClr val="002060"/>
                </a:solidFill>
                <a:latin typeface="Arial" panose="020B0604020202020204" pitchFamily="34" charset="0"/>
                <a:cs typeface="Arial" panose="020B0604020202020204" pitchFamily="34" charset="0"/>
              </a:rPr>
              <a:t>of</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a:t>
            </a:r>
            <a:r>
              <a:rPr lang="en-US" altLang="ko-KR" sz="3200" b="1" dirty="0">
                <a:solidFill>
                  <a:srgbClr val="002060"/>
                </a:solidFill>
                <a:latin typeface="Arial" panose="020B0604020202020204" pitchFamily="34" charset="0"/>
                <a:cs typeface="Arial" panose="020B0604020202020204" pitchFamily="34" charset="0"/>
              </a:rPr>
              <a:t>SBR</a:t>
            </a:r>
            <a:endParaRPr lang="ko-KR" alt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24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9813C4D-10D8-A94B-08C7-1ED09B9E1016}"/>
              </a:ext>
            </a:extLst>
          </p:cNvPr>
          <p:cNvSpPr txBox="1">
            <a:spLocks/>
          </p:cNvSpPr>
          <p:nvPr/>
        </p:nvSpPr>
        <p:spPr>
          <a:xfrm>
            <a:off x="580663" y="221698"/>
            <a:ext cx="11030673" cy="923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solidFill>
                  <a:srgbClr val="002060"/>
                </a:solidFill>
                <a:latin typeface="Arial" panose="020B0604020202020204" pitchFamily="34" charset="0"/>
                <a:cs typeface="Arial" panose="020B0604020202020204" pitchFamily="34" charset="0"/>
              </a:rPr>
              <a:t>Use </a:t>
            </a:r>
            <a:r>
              <a:rPr lang="es-MX" b="1" dirty="0" err="1">
                <a:solidFill>
                  <a:srgbClr val="002060"/>
                </a:solidFill>
                <a:latin typeface="Arial" panose="020B0604020202020204" pitchFamily="34" charset="0"/>
                <a:cs typeface="Arial" panose="020B0604020202020204" pitchFamily="34" charset="0"/>
              </a:rPr>
              <a:t>of</a:t>
            </a:r>
            <a:r>
              <a:rPr lang="es-MX" b="1" dirty="0">
                <a:solidFill>
                  <a:srgbClr val="002060"/>
                </a:solidFill>
                <a:latin typeface="Arial" panose="020B0604020202020204" pitchFamily="34" charset="0"/>
                <a:cs typeface="Arial" panose="020B0604020202020204" pitchFamily="34" charset="0"/>
              </a:rPr>
              <a:t> </a:t>
            </a:r>
            <a:r>
              <a:rPr lang="es-MX" b="1" dirty="0" err="1">
                <a:solidFill>
                  <a:srgbClr val="002060"/>
                </a:solidFill>
                <a:latin typeface="Arial" panose="020B0604020202020204" pitchFamily="34" charset="0"/>
                <a:cs typeface="Arial" panose="020B0604020202020204" pitchFamily="34" charset="0"/>
              </a:rPr>
              <a:t>the</a:t>
            </a:r>
            <a:r>
              <a:rPr lang="es-MX" b="1" dirty="0">
                <a:solidFill>
                  <a:srgbClr val="002060"/>
                </a:solidFill>
                <a:latin typeface="Arial" panose="020B0604020202020204" pitchFamily="34" charset="0"/>
                <a:cs typeface="Arial" panose="020B0604020202020204" pitchFamily="34" charset="0"/>
              </a:rPr>
              <a:t> </a:t>
            </a:r>
            <a:r>
              <a:rPr lang="en-US" altLang="ko-KR" b="1" dirty="0">
                <a:solidFill>
                  <a:srgbClr val="002060"/>
                </a:solidFill>
                <a:latin typeface="Arial" panose="020B0604020202020204" pitchFamily="34" charset="0"/>
                <a:cs typeface="Arial" panose="020B0604020202020204" pitchFamily="34" charset="0"/>
              </a:rPr>
              <a:t>SBR</a:t>
            </a:r>
          </a:p>
          <a:p>
            <a:pPr marL="0" indent="0" algn="ctr">
              <a:buNone/>
            </a:pPr>
            <a:r>
              <a:rPr lang="en-US" altLang="ko-KR" b="1" dirty="0">
                <a:solidFill>
                  <a:srgbClr val="002060"/>
                </a:solidFill>
                <a:latin typeface="Arial" panose="020B0604020202020204" pitchFamily="34" charset="0"/>
                <a:cs typeface="Arial" panose="020B0604020202020204" pitchFamily="34" charset="0"/>
              </a:rPr>
              <a:t>Linking the SBR to elaborate statistical products   </a:t>
            </a:r>
            <a:endParaRPr lang="ko-KR" altLang="en-US"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3B82F00-41CC-0C64-200F-E4324093A678}"/>
              </a:ext>
            </a:extLst>
          </p:cNvPr>
          <p:cNvSpPr txBox="1"/>
          <p:nvPr/>
        </p:nvSpPr>
        <p:spPr>
          <a:xfrm>
            <a:off x="5017802" y="2921168"/>
            <a:ext cx="2156394"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accent1"/>
            </a:solid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 Profile of manufacturing export enterprises </a:t>
            </a:r>
          </a:p>
          <a:p>
            <a:pPr algn="ctr"/>
            <a:r>
              <a:rPr lang="en-US" b="1" dirty="0">
                <a:solidFill>
                  <a:srgbClr val="002060"/>
                </a:solidFill>
                <a:latin typeface="Arial" panose="020B0604020202020204" pitchFamily="34" charset="0"/>
                <a:cs typeface="Arial" panose="020B0604020202020204" pitchFamily="34" charset="0"/>
              </a:rPr>
              <a:t>- Exports by State</a:t>
            </a:r>
          </a:p>
        </p:txBody>
      </p:sp>
      <p:sp>
        <p:nvSpPr>
          <p:cNvPr id="6" name="CuadroTexto 5">
            <a:extLst>
              <a:ext uri="{FF2B5EF4-FFF2-40B4-BE49-F238E27FC236}">
                <a16:creationId xmlns:a16="http://schemas.microsoft.com/office/drawing/2014/main" id="{D8FE960B-A358-DB3E-D621-0F27D639977D}"/>
              </a:ext>
            </a:extLst>
          </p:cNvPr>
          <p:cNvSpPr txBox="1"/>
          <p:nvPr/>
        </p:nvSpPr>
        <p:spPr>
          <a:xfrm>
            <a:off x="246986" y="1798880"/>
            <a:ext cx="11698026" cy="646331"/>
          </a:xfrm>
          <a:prstGeom prst="rect">
            <a:avLst/>
          </a:prstGeom>
          <a:noFill/>
          <a:ln w="25400">
            <a:solidFill>
              <a:srgbClr val="00B050"/>
            </a:solidFill>
          </a:ln>
        </p:spPr>
        <p:txBody>
          <a:bodyPr wrap="square">
            <a:spAutoFit/>
          </a:bodyPr>
          <a:lstStyle/>
          <a:p>
            <a:pPr algn="ctr"/>
            <a:r>
              <a:rPr lang="en-US" sz="1800" kern="0" dirty="0">
                <a:solidFill>
                  <a:srgbClr val="002060"/>
                </a:solidFill>
                <a:latin typeface="Arial" charset="0"/>
                <a:cs typeface="Arial" charset="0"/>
              </a:rPr>
              <a:t>INEGI has carried out </a:t>
            </a:r>
            <a:r>
              <a:rPr lang="en-US" sz="1800" b="1" kern="0" dirty="0">
                <a:solidFill>
                  <a:srgbClr val="002060"/>
                </a:solidFill>
                <a:latin typeface="Arial" charset="0"/>
                <a:cs typeface="Arial" charset="0"/>
              </a:rPr>
              <a:t>microdata linking</a:t>
            </a:r>
            <a:r>
              <a:rPr lang="en-US" sz="1800" kern="0" dirty="0">
                <a:solidFill>
                  <a:srgbClr val="002060"/>
                </a:solidFill>
                <a:latin typeface="Arial" charset="0"/>
                <a:cs typeface="Arial" charset="0"/>
              </a:rPr>
              <a:t> among several sources to elaborate new products with different breakdowns </a:t>
            </a:r>
            <a:r>
              <a:rPr lang="en-US" sz="1800" b="1" kern="0" dirty="0">
                <a:solidFill>
                  <a:srgbClr val="002060"/>
                </a:solidFill>
                <a:latin typeface="Arial" charset="0"/>
                <a:cs typeface="Arial" charset="0"/>
              </a:rPr>
              <a:t>by using the SBR</a:t>
            </a:r>
            <a:endParaRPr lang="es-MX" b="1" dirty="0"/>
          </a:p>
        </p:txBody>
      </p:sp>
      <p:sp>
        <p:nvSpPr>
          <p:cNvPr id="10" name="CuadroTexto 9">
            <a:extLst>
              <a:ext uri="{FF2B5EF4-FFF2-40B4-BE49-F238E27FC236}">
                <a16:creationId xmlns:a16="http://schemas.microsoft.com/office/drawing/2014/main" id="{209BDCF5-BAD7-1908-AA5A-1B02BA561B9C}"/>
              </a:ext>
            </a:extLst>
          </p:cNvPr>
          <p:cNvSpPr txBox="1"/>
          <p:nvPr/>
        </p:nvSpPr>
        <p:spPr>
          <a:xfrm>
            <a:off x="1139254" y="2998112"/>
            <a:ext cx="1866901" cy="1323439"/>
          </a:xfrm>
          <a:prstGeom prst="rect">
            <a:avLst/>
          </a:prstGeom>
          <a:noFill/>
          <a:ln>
            <a:solidFill>
              <a:srgbClr val="00B050"/>
            </a:solidFill>
          </a:ln>
        </p:spPr>
        <p:txBody>
          <a:bodyPr wrap="square">
            <a:spAutoFit/>
          </a:bodyPr>
          <a:lstStyle/>
          <a:p>
            <a:pPr>
              <a:spcBef>
                <a:spcPts val="0"/>
              </a:spcBef>
              <a:buClr>
                <a:srgbClr val="002060"/>
              </a:buClr>
            </a:pPr>
            <a:r>
              <a:rPr lang="en-US" sz="1600" kern="0" dirty="0">
                <a:solidFill>
                  <a:srgbClr val="002060"/>
                </a:solidFill>
                <a:latin typeface="Arial" charset="0"/>
                <a:cs typeface="Arial" charset="0"/>
                <a:sym typeface="Wingdings" panose="05000000000000000000" pitchFamily="2" charset="2"/>
              </a:rPr>
              <a:t> </a:t>
            </a:r>
            <a:r>
              <a:rPr lang="en-US" sz="1600" kern="0" dirty="0">
                <a:solidFill>
                  <a:srgbClr val="002060"/>
                </a:solidFill>
                <a:latin typeface="Arial" charset="0"/>
                <a:cs typeface="Arial" charset="0"/>
              </a:rPr>
              <a:t>Basic statistical unit for linking business and trade is </a:t>
            </a:r>
            <a:r>
              <a:rPr lang="en-US" sz="1600" b="1" kern="0" dirty="0">
                <a:solidFill>
                  <a:srgbClr val="002060"/>
                </a:solidFill>
                <a:latin typeface="Arial" charset="0"/>
                <a:cs typeface="Arial" charset="0"/>
              </a:rPr>
              <a:t>the enterprise</a:t>
            </a:r>
          </a:p>
        </p:txBody>
      </p:sp>
      <p:sp>
        <p:nvSpPr>
          <p:cNvPr id="11" name="CuadroTexto 10">
            <a:extLst>
              <a:ext uri="{FF2B5EF4-FFF2-40B4-BE49-F238E27FC236}">
                <a16:creationId xmlns:a16="http://schemas.microsoft.com/office/drawing/2014/main" id="{9B967C36-6D7E-C2E9-B493-9F59A5708295}"/>
              </a:ext>
            </a:extLst>
          </p:cNvPr>
          <p:cNvSpPr txBox="1"/>
          <p:nvPr/>
        </p:nvSpPr>
        <p:spPr>
          <a:xfrm>
            <a:off x="1876891" y="4688690"/>
            <a:ext cx="2695109" cy="1815882"/>
          </a:xfrm>
          <a:prstGeom prst="rect">
            <a:avLst/>
          </a:prstGeom>
          <a:noFill/>
          <a:ln>
            <a:solidFill>
              <a:srgbClr val="00B050"/>
            </a:solidFill>
          </a:ln>
        </p:spPr>
        <p:txBody>
          <a:bodyPr wrap="square">
            <a:spAutoFit/>
          </a:bodyPr>
          <a:lstStyle/>
          <a:p>
            <a:pPr>
              <a:spcBef>
                <a:spcPts val="0"/>
              </a:spcBef>
              <a:buClr>
                <a:srgbClr val="002060"/>
              </a:buClr>
            </a:pPr>
            <a:r>
              <a:rPr lang="en-US" sz="1600" kern="0" dirty="0">
                <a:solidFill>
                  <a:srgbClr val="002060"/>
                </a:solidFill>
                <a:latin typeface="Arial" charset="0"/>
                <a:cs typeface="Arial" charset="0"/>
                <a:sym typeface="Wingdings" panose="05000000000000000000" pitchFamily="2" charset="2"/>
              </a:rPr>
              <a:t> </a:t>
            </a:r>
            <a:r>
              <a:rPr lang="en-US" sz="1600" kern="0" dirty="0">
                <a:solidFill>
                  <a:srgbClr val="002060"/>
                </a:solidFill>
                <a:latin typeface="Arial" charset="0"/>
                <a:cs typeface="Arial" charset="0"/>
              </a:rPr>
              <a:t>The enterprise which comprises more than one establishment, consolidates all of them under the same legal name, facilitating </a:t>
            </a:r>
            <a:r>
              <a:rPr lang="en-US" sz="1600" b="1" kern="0" dirty="0">
                <a:solidFill>
                  <a:srgbClr val="002060"/>
                </a:solidFill>
                <a:latin typeface="Arial" charset="0"/>
                <a:cs typeface="Arial" charset="0"/>
              </a:rPr>
              <a:t>the linkage to Custom Declarations</a:t>
            </a:r>
          </a:p>
        </p:txBody>
      </p:sp>
      <p:sp>
        <p:nvSpPr>
          <p:cNvPr id="12" name="CuadroTexto 11">
            <a:extLst>
              <a:ext uri="{FF2B5EF4-FFF2-40B4-BE49-F238E27FC236}">
                <a16:creationId xmlns:a16="http://schemas.microsoft.com/office/drawing/2014/main" id="{2C49E996-FAC1-7E96-0893-0268B23FFD56}"/>
              </a:ext>
            </a:extLst>
          </p:cNvPr>
          <p:cNvSpPr txBox="1"/>
          <p:nvPr/>
        </p:nvSpPr>
        <p:spPr>
          <a:xfrm>
            <a:off x="8667829" y="2875002"/>
            <a:ext cx="2399833" cy="1569660"/>
          </a:xfrm>
          <a:prstGeom prst="rect">
            <a:avLst/>
          </a:prstGeom>
          <a:noFill/>
          <a:ln>
            <a:solidFill>
              <a:srgbClr val="00B050"/>
            </a:solidFill>
          </a:ln>
        </p:spPr>
        <p:txBody>
          <a:bodyPr wrap="square">
            <a:spAutoFit/>
          </a:bodyPr>
          <a:lstStyle/>
          <a:p>
            <a:pPr>
              <a:spcBef>
                <a:spcPts val="0"/>
              </a:spcBef>
              <a:buClr>
                <a:srgbClr val="002060"/>
              </a:buClr>
            </a:pPr>
            <a:r>
              <a:rPr lang="en-US" sz="1600" kern="0" dirty="0">
                <a:solidFill>
                  <a:srgbClr val="002060"/>
                </a:solidFill>
                <a:latin typeface="Arial" charset="0"/>
                <a:cs typeface="Arial" charset="0"/>
                <a:sym typeface="Wingdings" panose="05000000000000000000" pitchFamily="2" charset="2"/>
              </a:rPr>
              <a:t> </a:t>
            </a:r>
            <a:r>
              <a:rPr lang="en-US" sz="1600" kern="0" dirty="0">
                <a:solidFill>
                  <a:srgbClr val="002060"/>
                </a:solidFill>
                <a:latin typeface="Arial" charset="0"/>
                <a:cs typeface="Arial" charset="0"/>
              </a:rPr>
              <a:t>For </a:t>
            </a:r>
            <a:r>
              <a:rPr lang="en-US" sz="1600" b="1" kern="0" dirty="0">
                <a:solidFill>
                  <a:srgbClr val="002060"/>
                </a:solidFill>
                <a:latin typeface="Arial" charset="0"/>
                <a:cs typeface="Arial" charset="0"/>
              </a:rPr>
              <a:t>producing subnational statistics</a:t>
            </a:r>
            <a:r>
              <a:rPr lang="en-US" sz="1600" kern="0" dirty="0">
                <a:solidFill>
                  <a:srgbClr val="002060"/>
                </a:solidFill>
                <a:latin typeface="Arial" charset="0"/>
                <a:cs typeface="Arial" charset="0"/>
              </a:rPr>
              <a:t>, the consolidated enterprises are disaggregated by establishment</a:t>
            </a:r>
          </a:p>
        </p:txBody>
      </p:sp>
      <p:sp>
        <p:nvSpPr>
          <p:cNvPr id="13" name="CuadroTexto 12">
            <a:extLst>
              <a:ext uri="{FF2B5EF4-FFF2-40B4-BE49-F238E27FC236}">
                <a16:creationId xmlns:a16="http://schemas.microsoft.com/office/drawing/2014/main" id="{3DF7F96A-F04F-9B92-A3B7-78B7831C9BF6}"/>
              </a:ext>
            </a:extLst>
          </p:cNvPr>
          <p:cNvSpPr txBox="1"/>
          <p:nvPr/>
        </p:nvSpPr>
        <p:spPr>
          <a:xfrm>
            <a:off x="7734378" y="4688690"/>
            <a:ext cx="1866901" cy="1077218"/>
          </a:xfrm>
          <a:prstGeom prst="rect">
            <a:avLst/>
          </a:prstGeom>
          <a:noFill/>
          <a:ln>
            <a:solidFill>
              <a:srgbClr val="00B050"/>
            </a:solidFill>
          </a:ln>
        </p:spPr>
        <p:txBody>
          <a:bodyPr wrap="square">
            <a:spAutoFit/>
          </a:bodyPr>
          <a:lstStyle/>
          <a:p>
            <a:pPr>
              <a:spcBef>
                <a:spcPts val="0"/>
              </a:spcBef>
              <a:buClr>
                <a:srgbClr val="002060"/>
              </a:buClr>
            </a:pPr>
            <a:r>
              <a:rPr lang="en-US" sz="1600" kern="0" dirty="0">
                <a:solidFill>
                  <a:srgbClr val="002060"/>
                </a:solidFill>
                <a:latin typeface="Arial" charset="0"/>
                <a:cs typeface="Arial" charset="0"/>
                <a:sym typeface="Wingdings" panose="05000000000000000000" pitchFamily="2" charset="2"/>
              </a:rPr>
              <a:t> </a:t>
            </a:r>
            <a:r>
              <a:rPr lang="en-US" sz="1600" kern="0" dirty="0">
                <a:solidFill>
                  <a:srgbClr val="002060"/>
                </a:solidFill>
                <a:latin typeface="Arial" charset="0"/>
                <a:cs typeface="Arial" charset="0"/>
              </a:rPr>
              <a:t>MDL contributes to </a:t>
            </a:r>
            <a:r>
              <a:rPr lang="en-US" sz="1600" b="1" kern="0" dirty="0">
                <a:solidFill>
                  <a:srgbClr val="002060"/>
                </a:solidFill>
                <a:latin typeface="Arial" charset="0"/>
                <a:cs typeface="Arial" charset="0"/>
              </a:rPr>
              <a:t>reducing the response burden</a:t>
            </a:r>
            <a:endParaRPr lang="es-MX" sz="1600" dirty="0">
              <a:solidFill>
                <a:srgbClr val="002060"/>
              </a:solidFill>
              <a:latin typeface="Arial" pitchFamily="34" charset="0"/>
              <a:cs typeface="Arial" pitchFamily="34" charset="0"/>
            </a:endParaRPr>
          </a:p>
        </p:txBody>
      </p:sp>
      <p:cxnSp>
        <p:nvCxnSpPr>
          <p:cNvPr id="15" name="Conector recto de flecha 14">
            <a:extLst>
              <a:ext uri="{FF2B5EF4-FFF2-40B4-BE49-F238E27FC236}">
                <a16:creationId xmlns:a16="http://schemas.microsoft.com/office/drawing/2014/main" id="{60DDC9FC-6163-EB83-A0AE-00F38B61F652}"/>
              </a:ext>
            </a:extLst>
          </p:cNvPr>
          <p:cNvCxnSpPr>
            <a:stCxn id="10" idx="3"/>
            <a:endCxn id="2" idx="1"/>
          </p:cNvCxnSpPr>
          <p:nvPr/>
        </p:nvCxnSpPr>
        <p:spPr>
          <a:xfrm>
            <a:off x="3006155" y="3659832"/>
            <a:ext cx="201164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Conector recto de flecha 16">
            <a:extLst>
              <a:ext uri="{FF2B5EF4-FFF2-40B4-BE49-F238E27FC236}">
                <a16:creationId xmlns:a16="http://schemas.microsoft.com/office/drawing/2014/main" id="{1A9D6C59-1CA8-948E-62B2-8132729578F4}"/>
              </a:ext>
            </a:extLst>
          </p:cNvPr>
          <p:cNvCxnSpPr>
            <a:cxnSpLocks/>
            <a:stCxn id="11" idx="0"/>
          </p:cNvCxnSpPr>
          <p:nvPr/>
        </p:nvCxnSpPr>
        <p:spPr>
          <a:xfrm flipV="1">
            <a:off x="3224446" y="4398496"/>
            <a:ext cx="1793356" cy="2901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ector recto de flecha 18">
            <a:extLst>
              <a:ext uri="{FF2B5EF4-FFF2-40B4-BE49-F238E27FC236}">
                <a16:creationId xmlns:a16="http://schemas.microsoft.com/office/drawing/2014/main" id="{0BDDF337-F216-EA5B-0C2E-89AD88E72D72}"/>
              </a:ext>
            </a:extLst>
          </p:cNvPr>
          <p:cNvCxnSpPr>
            <a:cxnSpLocks/>
            <a:stCxn id="13" idx="0"/>
          </p:cNvCxnSpPr>
          <p:nvPr/>
        </p:nvCxnSpPr>
        <p:spPr>
          <a:xfrm flipH="1" flipV="1">
            <a:off x="7174196" y="4398496"/>
            <a:ext cx="1493633" cy="2901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Conector recto de flecha 20">
            <a:extLst>
              <a:ext uri="{FF2B5EF4-FFF2-40B4-BE49-F238E27FC236}">
                <a16:creationId xmlns:a16="http://schemas.microsoft.com/office/drawing/2014/main" id="{D5AA9515-5B28-FC26-6DF7-187ADC8C72FB}"/>
              </a:ext>
            </a:extLst>
          </p:cNvPr>
          <p:cNvCxnSpPr>
            <a:stCxn id="12" idx="1"/>
            <a:endCxn id="2" idx="3"/>
          </p:cNvCxnSpPr>
          <p:nvPr/>
        </p:nvCxnSpPr>
        <p:spPr>
          <a:xfrm flipH="1">
            <a:off x="7174196" y="3659832"/>
            <a:ext cx="149363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128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BFA8D78D-289E-B305-3825-A2F271B95F16}"/>
              </a:ext>
            </a:extLst>
          </p:cNvPr>
          <p:cNvGraphicFramePr/>
          <p:nvPr>
            <p:extLst>
              <p:ext uri="{D42A27DB-BD31-4B8C-83A1-F6EECF244321}">
                <p14:modId xmlns:p14="http://schemas.microsoft.com/office/powerpoint/2010/main" val="613447255"/>
              </p:ext>
            </p:extLst>
          </p:nvPr>
        </p:nvGraphicFramePr>
        <p:xfrm>
          <a:off x="646412" y="1372588"/>
          <a:ext cx="11044018" cy="480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1">
            <a:extLst>
              <a:ext uri="{FF2B5EF4-FFF2-40B4-BE49-F238E27FC236}">
                <a16:creationId xmlns:a16="http://schemas.microsoft.com/office/drawing/2014/main" id="{A6738143-74CC-9F2B-E725-3E0CAC3B7A19}"/>
              </a:ext>
            </a:extLst>
          </p:cNvPr>
          <p:cNvSpPr txBox="1">
            <a:spLocks/>
          </p:cNvSpPr>
          <p:nvPr/>
        </p:nvSpPr>
        <p:spPr>
          <a:xfrm>
            <a:off x="2936112" y="257447"/>
            <a:ext cx="6319776" cy="474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200" b="1" dirty="0">
                <a:solidFill>
                  <a:srgbClr val="002060"/>
                </a:solidFill>
                <a:latin typeface="Arial" panose="020B0604020202020204" pitchFamily="34" charset="0"/>
                <a:cs typeface="Arial" panose="020B0604020202020204" pitchFamily="34" charset="0"/>
              </a:rPr>
              <a:t>IT </a:t>
            </a:r>
            <a:r>
              <a:rPr lang="es-MX" sz="3200" b="1" dirty="0" err="1">
                <a:solidFill>
                  <a:srgbClr val="002060"/>
                </a:solidFill>
                <a:latin typeface="Arial" panose="020B0604020202020204" pitchFamily="34" charset="0"/>
                <a:cs typeface="Arial" panose="020B0604020202020204" pitchFamily="34" charset="0"/>
              </a:rPr>
              <a:t>environment</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of</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SBR</a:t>
            </a:r>
          </a:p>
          <a:p>
            <a:pPr marL="0" indent="0" algn="ctr">
              <a:buNone/>
            </a:pPr>
            <a:endParaRPr lang="ko-KR" alt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29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308AE8A-3871-DD23-1B1E-37D7C1F7F755}"/>
              </a:ext>
            </a:extLst>
          </p:cNvPr>
          <p:cNvSpPr txBox="1">
            <a:spLocks/>
          </p:cNvSpPr>
          <p:nvPr/>
        </p:nvSpPr>
        <p:spPr>
          <a:xfrm>
            <a:off x="3005559" y="299402"/>
            <a:ext cx="6180881" cy="474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200" b="1" dirty="0" err="1">
                <a:solidFill>
                  <a:srgbClr val="002060"/>
                </a:solidFill>
                <a:latin typeface="Arial" panose="020B0604020202020204" pitchFamily="34" charset="0"/>
                <a:cs typeface="Arial" panose="020B0604020202020204" pitchFamily="34" charset="0"/>
              </a:rPr>
              <a:t>Interoperability</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of</a:t>
            </a:r>
            <a:r>
              <a:rPr lang="es-MX" sz="3200" b="1" dirty="0">
                <a:solidFill>
                  <a:srgbClr val="002060"/>
                </a:solidFill>
                <a:latin typeface="Arial" panose="020B0604020202020204" pitchFamily="34" charset="0"/>
                <a:cs typeface="Arial" panose="020B0604020202020204" pitchFamily="34" charset="0"/>
              </a:rPr>
              <a:t> </a:t>
            </a:r>
            <a:r>
              <a:rPr lang="es-MX" sz="3200" b="1" dirty="0" err="1">
                <a:solidFill>
                  <a:srgbClr val="002060"/>
                </a:solidFill>
                <a:latin typeface="Arial" panose="020B0604020202020204" pitchFamily="34" charset="0"/>
                <a:cs typeface="Arial" panose="020B0604020202020204" pitchFamily="34" charset="0"/>
              </a:rPr>
              <a:t>the</a:t>
            </a:r>
            <a:r>
              <a:rPr lang="es-MX" sz="3200" b="1" dirty="0">
                <a:solidFill>
                  <a:srgbClr val="002060"/>
                </a:solidFill>
                <a:latin typeface="Arial" panose="020B0604020202020204" pitchFamily="34" charset="0"/>
                <a:cs typeface="Arial" panose="020B0604020202020204" pitchFamily="34" charset="0"/>
              </a:rPr>
              <a:t> SBR</a:t>
            </a:r>
          </a:p>
          <a:p>
            <a:pPr marL="0" indent="0" algn="ctr">
              <a:buNone/>
            </a:pPr>
            <a:endParaRPr lang="ko-KR" altLang="en-US" sz="3200" b="1" dirty="0">
              <a:solidFill>
                <a:srgbClr val="002060"/>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1335284F-E50D-86A9-2AB9-FBD84AF252C0}"/>
              </a:ext>
            </a:extLst>
          </p:cNvPr>
          <p:cNvGraphicFramePr/>
          <p:nvPr>
            <p:extLst>
              <p:ext uri="{D42A27DB-BD31-4B8C-83A1-F6EECF244321}">
                <p14:modId xmlns:p14="http://schemas.microsoft.com/office/powerpoint/2010/main" val="1200434331"/>
              </p:ext>
            </p:extLst>
          </p:nvPr>
        </p:nvGraphicFramePr>
        <p:xfrm>
          <a:off x="443212" y="1121884"/>
          <a:ext cx="1146303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72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97B8711-3F01-CC6D-B380-4577FC19473F}"/>
              </a:ext>
            </a:extLst>
          </p:cNvPr>
          <p:cNvSpPr txBox="1">
            <a:spLocks/>
          </p:cNvSpPr>
          <p:nvPr/>
        </p:nvSpPr>
        <p:spPr>
          <a:xfrm>
            <a:off x="3508111" y="457722"/>
            <a:ext cx="1771650" cy="531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kern="1200" dirty="0">
                <a:solidFill>
                  <a:srgbClr val="002060"/>
                </a:solidFill>
                <a:latin typeface="Arial" panose="020B0604020202020204" pitchFamily="34" charset="0"/>
                <a:cs typeface="Arial" panose="020B0604020202020204" pitchFamily="34" charset="0"/>
              </a:rPr>
              <a:t>Outline</a:t>
            </a:r>
            <a:endParaRPr lang="en-US" sz="3200" b="1" strike="sngStrike" kern="1200" dirty="0">
              <a:solidFill>
                <a:srgbClr val="002060"/>
              </a:solidFill>
              <a:latin typeface="Arial" panose="020B0604020202020204" pitchFamily="34" charset="0"/>
              <a:cs typeface="Arial" panose="020B0604020202020204" pitchFamily="34" charset="0"/>
            </a:endParaRPr>
          </a:p>
        </p:txBody>
      </p:sp>
      <p:pic>
        <p:nvPicPr>
          <p:cNvPr id="4" name="Gráfico 3" descr="Portapapeles contorno">
            <a:extLst>
              <a:ext uri="{FF2B5EF4-FFF2-40B4-BE49-F238E27FC236}">
                <a16:creationId xmlns:a16="http://schemas.microsoft.com/office/drawing/2014/main" id="{135CE780-EF21-6525-2212-AACB5A836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379" y="1749134"/>
            <a:ext cx="3359732" cy="33597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5" name="Marcador de contenido 2">
            <a:extLst>
              <a:ext uri="{FF2B5EF4-FFF2-40B4-BE49-F238E27FC236}">
                <a16:creationId xmlns:a16="http://schemas.microsoft.com/office/drawing/2014/main" id="{D001FBFC-345B-25DA-7468-76311F766082}"/>
              </a:ext>
            </a:extLst>
          </p:cNvPr>
          <p:cNvGraphicFramePr/>
          <p:nvPr>
            <p:extLst>
              <p:ext uri="{D42A27DB-BD31-4B8C-83A1-F6EECF244321}">
                <p14:modId xmlns:p14="http://schemas.microsoft.com/office/powerpoint/2010/main" val="339079499"/>
              </p:ext>
            </p:extLst>
          </p:nvPr>
        </p:nvGraphicFramePr>
        <p:xfrm>
          <a:off x="3629609" y="1147665"/>
          <a:ext cx="7417836" cy="4851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7214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D174C0E-78A3-36C3-A36E-AD18BB29A574}"/>
              </a:ext>
            </a:extLst>
          </p:cNvPr>
          <p:cNvSpPr txBox="1">
            <a:spLocks/>
          </p:cNvSpPr>
          <p:nvPr/>
        </p:nvSpPr>
        <p:spPr>
          <a:xfrm>
            <a:off x="4725188" y="483334"/>
            <a:ext cx="2737772"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200" b="1" dirty="0">
                <a:solidFill>
                  <a:srgbClr val="033057"/>
                </a:solidFill>
                <a:latin typeface="Arial" panose="020B0604020202020204" pitchFamily="34" charset="0"/>
                <a:cs typeface="Arial" panose="020B0604020202020204" pitchFamily="34" charset="0"/>
              </a:rPr>
              <a:t>Final result</a:t>
            </a:r>
            <a:endParaRPr lang="ko-KR" altLang="en-US" sz="3200" b="1" dirty="0">
              <a:solidFill>
                <a:srgbClr val="033057"/>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E7AF299-073E-775C-9087-3C63E1BE0EEA}"/>
              </a:ext>
            </a:extLst>
          </p:cNvPr>
          <p:cNvSpPr txBox="1"/>
          <p:nvPr/>
        </p:nvSpPr>
        <p:spPr>
          <a:xfrm>
            <a:off x="1451941" y="2032079"/>
            <a:ext cx="9744793" cy="2239844"/>
          </a:xfrm>
          <a:prstGeom prst="rect">
            <a:avLst/>
          </a:prstGeom>
          <a:noFill/>
        </p:spPr>
        <p:txBody>
          <a:bodyPr wrap="square" rtlCol="0">
            <a:spAutoFit/>
          </a:bodyPr>
          <a:lstStyle/>
          <a:p>
            <a:pPr algn="just">
              <a:lnSpc>
                <a:spcPct val="150000"/>
              </a:lnSpc>
            </a:pPr>
            <a:r>
              <a:rPr lang="en-US" sz="2400" dirty="0">
                <a:latin typeface="Arial" panose="020B0604020202020204" pitchFamily="34" charset="0"/>
                <a:cs typeface="Arial" panose="020B0604020202020204" pitchFamily="34" charset="0"/>
              </a:rPr>
              <a:t>The general result of the assessment indicates that the SBR of Mexico is </a:t>
            </a:r>
            <a:r>
              <a:rPr lang="en-US" sz="2400" i="1" dirty="0">
                <a:latin typeface="Arial" panose="020B0604020202020204" pitchFamily="34" charset="0"/>
                <a:cs typeface="Arial" panose="020B0604020202020204" pitchFamily="34" charset="0"/>
              </a:rPr>
              <a:t>Mature</a:t>
            </a:r>
            <a:r>
              <a:rPr lang="en-US" sz="2400" dirty="0">
                <a:latin typeface="Arial" panose="020B0604020202020204" pitchFamily="34" charset="0"/>
                <a:cs typeface="Arial" panose="020B0604020202020204" pitchFamily="34" charset="0"/>
              </a:rPr>
              <a:t>, nevertheless It is important to note that this result is focused on the subset of the Business Priority Group, which is just updated annually beyond the Economic Censuses carried out each five years </a:t>
            </a:r>
          </a:p>
        </p:txBody>
      </p:sp>
    </p:spTree>
    <p:extLst>
      <p:ext uri="{BB962C8B-B14F-4D97-AF65-F5344CB8AC3E}">
        <p14:creationId xmlns:p14="http://schemas.microsoft.com/office/powerpoint/2010/main" val="108125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8120CD-8BD2-3D48-38B3-30F659E3C7B0}"/>
              </a:ext>
            </a:extLst>
          </p:cNvPr>
          <p:cNvSpPr txBox="1"/>
          <p:nvPr/>
        </p:nvSpPr>
        <p:spPr>
          <a:xfrm>
            <a:off x="6096000" y="2762785"/>
            <a:ext cx="5524500" cy="1200329"/>
          </a:xfrm>
          <a:prstGeom prst="rect">
            <a:avLst/>
          </a:prstGeom>
          <a:noFill/>
        </p:spPr>
        <p:txBody>
          <a:bodyPr wrap="square" rtlCol="0">
            <a:sp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Challenges and next steps for the SBR</a:t>
            </a:r>
          </a:p>
        </p:txBody>
      </p:sp>
    </p:spTree>
    <p:extLst>
      <p:ext uri="{BB962C8B-B14F-4D97-AF65-F5344CB8AC3E}">
        <p14:creationId xmlns:p14="http://schemas.microsoft.com/office/powerpoint/2010/main" val="127507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46A1C-7144-4B14-D0C7-5D477D24CDA0}"/>
              </a:ext>
            </a:extLst>
          </p:cNvPr>
          <p:cNvSpPr txBox="1">
            <a:spLocks/>
          </p:cNvSpPr>
          <p:nvPr/>
        </p:nvSpPr>
        <p:spPr>
          <a:xfrm>
            <a:off x="1663436" y="290236"/>
            <a:ext cx="8865123" cy="493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33057"/>
                </a:solidFill>
                <a:latin typeface="Arial" panose="020B0604020202020204" pitchFamily="34" charset="0"/>
                <a:cs typeface="Arial" panose="020B0604020202020204" pitchFamily="34" charset="0"/>
              </a:rPr>
              <a:t>Challenges and next steps for the SBR</a:t>
            </a:r>
          </a:p>
          <a:p>
            <a:pPr marL="0" indent="0" algn="ctr">
              <a:buNone/>
            </a:pPr>
            <a:endParaRPr lang="ko-KR" altLang="en-US" sz="3200" b="1" dirty="0">
              <a:solidFill>
                <a:srgbClr val="033057"/>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A3075964-3821-B945-FFE3-39D0F3FCEF1E}"/>
              </a:ext>
            </a:extLst>
          </p:cNvPr>
          <p:cNvSpPr txBox="1"/>
          <p:nvPr/>
        </p:nvSpPr>
        <p:spPr>
          <a:xfrm>
            <a:off x="1005500" y="2186466"/>
            <a:ext cx="10215664" cy="3728649"/>
          </a:xfrm>
          <a:prstGeom prst="rect">
            <a:avLst/>
          </a:prstGeom>
          <a:noFill/>
          <a:ln w="19050">
            <a:solidFill>
              <a:schemeClr val="accent1">
                <a:hueOff val="0"/>
                <a:satOff val="0"/>
                <a:lumOff val="0"/>
              </a:schemeClr>
            </a:solidFill>
          </a:ln>
        </p:spPr>
        <p:txBody>
          <a:bodyPr wrap="square">
            <a:spAutoFit/>
          </a:bodyPr>
          <a:lstStyle/>
          <a:p>
            <a:pPr marL="285750" lvl="0" indent="-285750">
              <a:lnSpc>
                <a:spcPct val="150000"/>
              </a:lnSpc>
              <a:spcAft>
                <a:spcPts val="0"/>
              </a:spcAft>
              <a:buFont typeface="Symbol" panose="05050102010706020507" pitchFamily="18" charset="2"/>
              <a:buChar char="-"/>
            </a:pPr>
            <a:r>
              <a:rPr lang="en-US" sz="2000" dirty="0">
                <a:latin typeface="Arial" panose="020B0604020202020204" pitchFamily="34" charset="0"/>
                <a:cs typeface="Arial" panose="020B0604020202020204" pitchFamily="34" charset="0"/>
              </a:rPr>
              <a:t>Integrate Enterprise Groups to the SBR</a:t>
            </a:r>
            <a:endParaRPr lang="es-MX" sz="2000" dirty="0">
              <a:latin typeface="Arial" panose="020B0604020202020204" pitchFamily="34" charset="0"/>
              <a:cs typeface="Arial" panose="020B0604020202020204" pitchFamily="34" charset="0"/>
            </a:endParaRPr>
          </a:p>
          <a:p>
            <a:pPr marL="285750" lvl="0" indent="-285750">
              <a:lnSpc>
                <a:spcPct val="150000"/>
              </a:lnSpc>
              <a:spcAft>
                <a:spcPts val="0"/>
              </a:spcAft>
              <a:buFont typeface="Symbol" panose="05050102010706020507" pitchFamily="18" charset="2"/>
              <a:buChar char="-"/>
            </a:pPr>
            <a:r>
              <a:rPr lang="es-MX" sz="2000" dirty="0" err="1">
                <a:latin typeface="Arial" panose="020B0604020202020204" pitchFamily="34" charset="0"/>
                <a:cs typeface="Arial" panose="020B0604020202020204" pitchFamily="34" charset="0"/>
              </a:rPr>
              <a:t>Undertake</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the</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Profiling</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of</a:t>
            </a:r>
            <a:r>
              <a:rPr lang="es-MX" sz="2000" dirty="0">
                <a:latin typeface="Arial" panose="020B0604020202020204" pitchFamily="34" charset="0"/>
                <a:cs typeface="Arial" panose="020B0604020202020204" pitchFamily="34" charset="0"/>
              </a:rPr>
              <a:t> Enterprise </a:t>
            </a:r>
            <a:r>
              <a:rPr lang="es-MX" sz="2000" dirty="0" err="1">
                <a:latin typeface="Arial" panose="020B0604020202020204" pitchFamily="34" charset="0"/>
                <a:cs typeface="Arial" panose="020B0604020202020204" pitchFamily="34" charset="0"/>
              </a:rPr>
              <a:t>Groups</a:t>
            </a:r>
            <a:endParaRPr lang="es-MX" sz="2000" dirty="0">
              <a:latin typeface="Arial" panose="020B0604020202020204" pitchFamily="34" charset="0"/>
              <a:cs typeface="Arial" panose="020B0604020202020204" pitchFamily="34" charset="0"/>
            </a:endParaRPr>
          </a:p>
          <a:p>
            <a:pPr marL="285750" lvl="0" indent="-285750">
              <a:lnSpc>
                <a:spcPct val="150000"/>
              </a:lnSpc>
              <a:spcAft>
                <a:spcPts val="0"/>
              </a:spcAft>
              <a:buFont typeface="Symbol" panose="05050102010706020507" pitchFamily="18" charset="2"/>
              <a:buChar char="-"/>
            </a:pPr>
            <a:r>
              <a:rPr lang="en-US" sz="2000" dirty="0">
                <a:latin typeface="Arial" panose="020B0604020202020204" pitchFamily="34" charset="0"/>
                <a:cs typeface="Arial" panose="020B0604020202020204" pitchFamily="34" charset="0"/>
              </a:rPr>
              <a:t>Revise with the government agencies the available Memorandums of Cooperation (MOC), likewise, elaborating new MOC with other agencies based on the relevance of their administrative records for updating the SBR beyond the Business Priority Group</a:t>
            </a:r>
            <a:endParaRPr lang="es-MX" sz="2000" dirty="0">
              <a:latin typeface="Arial" panose="020B0604020202020204" pitchFamily="34" charset="0"/>
              <a:cs typeface="Arial" panose="020B0604020202020204" pitchFamily="34" charset="0"/>
            </a:endParaRPr>
          </a:p>
          <a:p>
            <a:pPr marL="285750" lvl="0" indent="-285750">
              <a:lnSpc>
                <a:spcPct val="150000"/>
              </a:lnSpc>
              <a:spcAft>
                <a:spcPts val="0"/>
              </a:spcAft>
              <a:buFont typeface="Symbol" panose="05050102010706020507" pitchFamily="18" charset="2"/>
              <a:buChar char="-"/>
            </a:pPr>
            <a:r>
              <a:rPr lang="en-US" sz="2000" dirty="0">
                <a:latin typeface="Arial" panose="020B0604020202020204" pitchFamily="34" charset="0"/>
                <a:cs typeface="Arial" panose="020B0604020202020204" pitchFamily="34" charset="0"/>
              </a:rPr>
              <a:t>Finish the development of the SBR General Management System</a:t>
            </a:r>
          </a:p>
          <a:p>
            <a:pPr marL="285750" lvl="0" indent="-285750">
              <a:lnSpc>
                <a:spcPct val="150000"/>
              </a:lnSpc>
              <a:spcAft>
                <a:spcPts val="0"/>
              </a:spcAft>
              <a:buFont typeface="Symbol" panose="05050102010706020507" pitchFamily="18" charset="2"/>
              <a:buChar char="-"/>
            </a:pPr>
            <a:r>
              <a:rPr lang="en-US" sz="2000" dirty="0">
                <a:latin typeface="Arial" panose="020B0604020202020204" pitchFamily="34" charset="0"/>
                <a:cs typeface="Arial" panose="020B0604020202020204" pitchFamily="34" charset="0"/>
              </a:rPr>
              <a:t>Include gender variables in the SBR</a:t>
            </a:r>
          </a:p>
          <a:p>
            <a:pPr marL="285750" lvl="0" indent="-285750">
              <a:lnSpc>
                <a:spcPct val="150000"/>
              </a:lnSpc>
              <a:spcAft>
                <a:spcPts val="0"/>
              </a:spcAft>
              <a:buFont typeface="Symbol" panose="05050102010706020507" pitchFamily="18" charset="2"/>
              <a:buChar char="-"/>
            </a:pPr>
            <a:r>
              <a:rPr lang="en-US" sz="2000" dirty="0">
                <a:latin typeface="Arial" panose="020B0604020202020204" pitchFamily="34" charset="0"/>
                <a:cs typeface="Arial" panose="020B0604020202020204" pitchFamily="34" charset="0"/>
              </a:rPr>
              <a:t>Link other data sets for elaborating new experimental statistics</a:t>
            </a:r>
            <a:endParaRPr lang="es-MX" sz="20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C7884DDD-D001-B4EE-25A6-C3E7B0312E70}"/>
              </a:ext>
            </a:extLst>
          </p:cNvPr>
          <p:cNvSpPr txBox="1"/>
          <p:nvPr/>
        </p:nvSpPr>
        <p:spPr>
          <a:xfrm>
            <a:off x="785711" y="1387337"/>
            <a:ext cx="8758858" cy="400110"/>
          </a:xfrm>
          <a:prstGeom prst="rect">
            <a:avLst/>
          </a:prstGeom>
          <a:solidFill>
            <a:srgbClr val="0070C0"/>
          </a:solidFill>
          <a:ln>
            <a:solidFill>
              <a:schemeClr val="accent1">
                <a:hueOff val="0"/>
                <a:satOff val="0"/>
                <a:lumOff val="0"/>
              </a:schemeClr>
            </a:solidFill>
          </a:ln>
        </p:spPr>
        <p:txBody>
          <a:bodyPr wrap="square">
            <a:spAutoFit/>
          </a:bodyPr>
          <a:lstStyle/>
          <a:p>
            <a:pPr lvl="0" algn="ctr"/>
            <a:r>
              <a:rPr lang="en-US" sz="2000" b="1" dirty="0">
                <a:solidFill>
                  <a:schemeClr val="bg1"/>
                </a:solidFill>
                <a:latin typeface="Arial" panose="020B0604020202020204" pitchFamily="34" charset="0"/>
                <a:cs typeface="Arial" panose="020B0604020202020204" pitchFamily="34" charset="0"/>
              </a:rPr>
              <a:t>Develop a program for tackling the following issues:</a:t>
            </a:r>
            <a:endParaRPr 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45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A318DC9-3701-F23A-1DA3-72284EBC8457}"/>
              </a:ext>
            </a:extLst>
          </p:cNvPr>
          <p:cNvSpPr txBox="1"/>
          <p:nvPr/>
        </p:nvSpPr>
        <p:spPr>
          <a:xfrm>
            <a:off x="2357130" y="2271393"/>
            <a:ext cx="8023350" cy="769441"/>
          </a:xfrm>
          <a:prstGeom prst="rect">
            <a:avLst/>
          </a:prstGeom>
          <a:noFill/>
        </p:spPr>
        <p:txBody>
          <a:bodyPr wrap="none" rtlCol="0">
            <a:spAutoFit/>
          </a:bodyPr>
          <a:lstStyle/>
          <a:p>
            <a:r>
              <a:rPr lang="en-US" sz="4400" b="1" dirty="0">
                <a:solidFill>
                  <a:schemeClr val="bg1"/>
                </a:solidFill>
                <a:latin typeface="Arial" panose="020B0604020202020204" pitchFamily="34" charset="0"/>
                <a:cs typeface="Arial" panose="020B0604020202020204" pitchFamily="34" charset="0"/>
              </a:rPr>
              <a:t>Thank you for your attention!</a:t>
            </a:r>
            <a:endParaRPr lang="es-MX" sz="4400" b="1"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E5CA7DC-2EE8-1FD2-A187-8D6EEE66C74B}"/>
              </a:ext>
            </a:extLst>
          </p:cNvPr>
          <p:cNvSpPr txBox="1"/>
          <p:nvPr/>
        </p:nvSpPr>
        <p:spPr>
          <a:xfrm>
            <a:off x="5718395" y="3678946"/>
            <a:ext cx="6212712" cy="2246769"/>
          </a:xfrm>
          <a:prstGeom prst="rect">
            <a:avLst/>
          </a:prstGeom>
          <a:noFill/>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 Contact:</a:t>
            </a:r>
          </a:p>
          <a:p>
            <a:pPr algn="ctr"/>
            <a:r>
              <a:rPr lang="en-US" sz="2800" b="1" dirty="0">
                <a:solidFill>
                  <a:schemeClr val="bg1"/>
                </a:solidFill>
                <a:latin typeface="Arial" panose="020B0604020202020204" pitchFamily="34" charset="0"/>
                <a:cs typeface="Arial" panose="020B0604020202020204" pitchFamily="34" charset="0"/>
              </a:rPr>
              <a:t>Arturo </a:t>
            </a:r>
            <a:r>
              <a:rPr lang="en-US" sz="2800" b="1" dirty="0" err="1">
                <a:solidFill>
                  <a:schemeClr val="bg1"/>
                </a:solidFill>
                <a:latin typeface="Arial" panose="020B0604020202020204" pitchFamily="34" charset="0"/>
                <a:cs typeface="Arial" panose="020B0604020202020204" pitchFamily="34" charset="0"/>
              </a:rPr>
              <a:t>Blancas</a:t>
            </a:r>
            <a:r>
              <a:rPr lang="en-US" sz="2800" b="1" dirty="0">
                <a:solidFill>
                  <a:schemeClr val="bg1"/>
                </a:solidFill>
                <a:latin typeface="Arial" panose="020B0604020202020204" pitchFamily="34" charset="0"/>
                <a:cs typeface="Arial" panose="020B0604020202020204" pitchFamily="34" charset="0"/>
              </a:rPr>
              <a:t>-Espejo</a:t>
            </a:r>
          </a:p>
          <a:p>
            <a:pPr algn="ctr"/>
            <a:r>
              <a:rPr lang="en-US" sz="2800" b="1" dirty="0">
                <a:solidFill>
                  <a:schemeClr val="bg1"/>
                </a:solidFill>
                <a:latin typeface="Arial" panose="020B0604020202020204" pitchFamily="34" charset="0"/>
                <a:cs typeface="Arial" panose="020B0604020202020204" pitchFamily="34" charset="0"/>
              </a:rPr>
              <a:t>Director General of Economic Statistics</a:t>
            </a:r>
          </a:p>
          <a:p>
            <a:pPr algn="ctr"/>
            <a:r>
              <a:rPr lang="en-US" sz="2800" b="1" dirty="0">
                <a:solidFill>
                  <a:schemeClr val="bg1"/>
                </a:solidFill>
                <a:latin typeface="Arial" panose="020B0604020202020204" pitchFamily="34" charset="0"/>
                <a:cs typeface="Arial" panose="020B0604020202020204" pitchFamily="34" charset="0"/>
              </a:rPr>
              <a:t>arturo.blancas@inegi.org.mx</a:t>
            </a:r>
            <a:endParaRPr lang="en-US" sz="28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53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259DA34-8AB9-F942-28BB-0AC014AE3341}"/>
              </a:ext>
            </a:extLst>
          </p:cNvPr>
          <p:cNvSpPr txBox="1"/>
          <p:nvPr/>
        </p:nvSpPr>
        <p:spPr>
          <a:xfrm>
            <a:off x="6172200" y="3075057"/>
            <a:ext cx="2877711" cy="646331"/>
          </a:xfrm>
          <a:prstGeom prst="rect">
            <a:avLst/>
          </a:prstGeom>
          <a:noFill/>
        </p:spPr>
        <p:txBody>
          <a:bodyPr wrap="none" rtlCol="0">
            <a:spAutoFit/>
          </a:bodyPr>
          <a:lstStyle/>
          <a:p>
            <a:r>
              <a:rPr lang="en-US" sz="3600" b="1" dirty="0">
                <a:solidFill>
                  <a:schemeClr val="bg1"/>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393438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E1C81E02-541D-3F43-9A6E-466AA320CD2F}"/>
              </a:ext>
            </a:extLst>
          </p:cNvPr>
          <p:cNvSpPr txBox="1">
            <a:spLocks/>
          </p:cNvSpPr>
          <p:nvPr/>
        </p:nvSpPr>
        <p:spPr>
          <a:xfrm>
            <a:off x="410616" y="262389"/>
            <a:ext cx="426555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b="1" dirty="0">
                <a:solidFill>
                  <a:srgbClr val="033057"/>
                </a:solidFill>
                <a:latin typeface="Arial" panose="020B0604020202020204" pitchFamily="34" charset="0"/>
                <a:cs typeface="Arial" panose="020B0604020202020204" pitchFamily="34" charset="0"/>
              </a:rPr>
              <a:t>Background</a:t>
            </a:r>
            <a:endParaRPr lang="ko-KR" altLang="en-US" sz="3200" b="1" dirty="0">
              <a:solidFill>
                <a:srgbClr val="033057"/>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E7AE0772-CC53-CB8F-B54C-F11CC5437F26}"/>
              </a:ext>
            </a:extLst>
          </p:cNvPr>
          <p:cNvSpPr/>
          <p:nvPr/>
        </p:nvSpPr>
        <p:spPr>
          <a:xfrm>
            <a:off x="491640" y="2022795"/>
            <a:ext cx="11208718" cy="25545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endParaRPr lang="es-MX" sz="2400" dirty="0">
              <a:solidFill>
                <a:srgbClr val="002060"/>
              </a:solidFill>
            </a:endParaRPr>
          </a:p>
        </p:txBody>
      </p:sp>
      <p:sp>
        <p:nvSpPr>
          <p:cNvPr id="2" name="CuadroTexto 1">
            <a:extLst>
              <a:ext uri="{FF2B5EF4-FFF2-40B4-BE49-F238E27FC236}">
                <a16:creationId xmlns:a16="http://schemas.microsoft.com/office/drawing/2014/main" id="{8DB38E0E-B65B-FADB-65B7-11FFDD123B14}"/>
              </a:ext>
            </a:extLst>
          </p:cNvPr>
          <p:cNvSpPr txBox="1"/>
          <p:nvPr/>
        </p:nvSpPr>
        <p:spPr>
          <a:xfrm>
            <a:off x="555522" y="1430983"/>
            <a:ext cx="11080954" cy="5009833"/>
          </a:xfrm>
          <a:prstGeom prst="rect">
            <a:avLst/>
          </a:prstGeom>
          <a:noFill/>
        </p:spPr>
        <p:txBody>
          <a:bodyPr wrap="square" rtlCol="0">
            <a:spAutoFit/>
          </a:bodyPr>
          <a:lstStyle/>
          <a:p>
            <a:pPr algn="just">
              <a:lnSpc>
                <a:spcPct val="150000"/>
              </a:lnSpc>
            </a:pPr>
            <a:r>
              <a:rPr lang="en-US" sz="2400" dirty="0">
                <a:effectLst/>
                <a:latin typeface="Arial" panose="020B0604020202020204" pitchFamily="34" charset="0"/>
                <a:ea typeface="Calibri" panose="020F0502020204030204" pitchFamily="34" charset="0"/>
                <a:cs typeface="Arial" panose="020B0604020202020204" pitchFamily="34" charset="0"/>
              </a:rPr>
              <a:t>The Statistical Business Register of Mexico (RENEM, by its acronym in </a:t>
            </a: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panish), started in 2009, and it is currently updated through multiple sources: Economic Censuses, Business Surveys and Administrative Records; so  RENEM faces the challenge of seeking convergence with the different sources for its updating and optimal use</a:t>
            </a:r>
          </a:p>
          <a:p>
            <a:pPr algn="just">
              <a:lnSpc>
                <a:spcPct val="150000"/>
              </a:lnSpc>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400" dirty="0">
                <a:latin typeface="Arial" panose="020B0604020202020204" pitchFamily="34" charset="0"/>
                <a:ea typeface="Calibri" panose="020F0502020204030204" pitchFamily="34" charset="0"/>
                <a:cs typeface="Arial" panose="020B0604020202020204" pitchFamily="34" charset="0"/>
              </a:rPr>
              <a:t>In 2009, a Specialized Technical Committee was also created with the participation of different government agencies responsible for business administrative records</a:t>
            </a:r>
            <a:endParaRPr lang="es-MX"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801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4F0F94-9C98-01F4-E061-3694870ED85D}"/>
              </a:ext>
            </a:extLst>
          </p:cNvPr>
          <p:cNvSpPr txBox="1"/>
          <p:nvPr/>
        </p:nvSpPr>
        <p:spPr>
          <a:xfrm>
            <a:off x="6172200" y="3075057"/>
            <a:ext cx="2262158" cy="646331"/>
          </a:xfrm>
          <a:prstGeom prst="rect">
            <a:avLst/>
          </a:prstGeom>
          <a:noFill/>
        </p:spPr>
        <p:txBody>
          <a:bodyPr wrap="none" rtlCol="0">
            <a:spAutoFit/>
          </a:bodyPr>
          <a:lstStyle/>
          <a:p>
            <a:r>
              <a:rPr lang="en-US" sz="3600" b="1" dirty="0">
                <a:solidFill>
                  <a:schemeClr val="bg1"/>
                </a:solidFill>
                <a:latin typeface="Arial" panose="020B0604020202020204" pitchFamily="34" charset="0"/>
                <a:cs typeface="Arial" panose="020B0604020202020204" pitchFamily="34" charset="0"/>
              </a:rPr>
              <a:t>Objective</a:t>
            </a:r>
          </a:p>
        </p:txBody>
      </p:sp>
    </p:spTree>
    <p:extLst>
      <p:ext uri="{BB962C8B-B14F-4D97-AF65-F5344CB8AC3E}">
        <p14:creationId xmlns:p14="http://schemas.microsoft.com/office/powerpoint/2010/main" val="398821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E1C81E02-541D-3F43-9A6E-466AA320CD2F}"/>
              </a:ext>
            </a:extLst>
          </p:cNvPr>
          <p:cNvSpPr txBox="1">
            <a:spLocks/>
          </p:cNvSpPr>
          <p:nvPr/>
        </p:nvSpPr>
        <p:spPr>
          <a:xfrm>
            <a:off x="555522" y="336706"/>
            <a:ext cx="523782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b="1" dirty="0">
                <a:solidFill>
                  <a:srgbClr val="033057"/>
                </a:solidFill>
                <a:latin typeface="Arial" panose="020B0604020202020204" pitchFamily="34" charset="0"/>
                <a:cs typeface="Arial" panose="020B0604020202020204" pitchFamily="34" charset="0"/>
              </a:rPr>
              <a:t>Objective</a:t>
            </a:r>
            <a:endParaRPr lang="ko-KR" altLang="en-US" sz="3200" b="1" dirty="0">
              <a:solidFill>
                <a:srgbClr val="033057"/>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E7AE0772-CC53-CB8F-B54C-F11CC5437F26}"/>
              </a:ext>
            </a:extLst>
          </p:cNvPr>
          <p:cNvSpPr/>
          <p:nvPr/>
        </p:nvSpPr>
        <p:spPr>
          <a:xfrm>
            <a:off x="491640" y="2022795"/>
            <a:ext cx="11208718" cy="25545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endParaRPr lang="es-MX" sz="2400" dirty="0">
              <a:solidFill>
                <a:srgbClr val="002060"/>
              </a:solidFill>
            </a:endParaRPr>
          </a:p>
        </p:txBody>
      </p:sp>
      <p:sp>
        <p:nvSpPr>
          <p:cNvPr id="2" name="CuadroTexto 1">
            <a:extLst>
              <a:ext uri="{FF2B5EF4-FFF2-40B4-BE49-F238E27FC236}">
                <a16:creationId xmlns:a16="http://schemas.microsoft.com/office/drawing/2014/main" id="{8DB38E0E-B65B-FADB-65B7-11FFDD123B14}"/>
              </a:ext>
            </a:extLst>
          </p:cNvPr>
          <p:cNvSpPr txBox="1"/>
          <p:nvPr/>
        </p:nvSpPr>
        <p:spPr>
          <a:xfrm>
            <a:off x="619404" y="1575250"/>
            <a:ext cx="11080954" cy="2239844"/>
          </a:xfrm>
          <a:prstGeom prst="rect">
            <a:avLst/>
          </a:prstGeom>
          <a:noFill/>
        </p:spPr>
        <p:txBody>
          <a:bodyPr wrap="square" rtlCol="0">
            <a:spAutoFit/>
          </a:bodyPr>
          <a:lstStyle/>
          <a:p>
            <a:pPr algn="just">
              <a:lnSpc>
                <a:spcPct val="150000"/>
              </a:lnSpc>
            </a:pPr>
            <a:r>
              <a:rPr lang="en-US" sz="2400" dirty="0">
                <a:effectLst/>
                <a:latin typeface="Arial" panose="020B0604020202020204" pitchFamily="34" charset="0"/>
                <a:ea typeface="Calibri" panose="020F0502020204030204" pitchFamily="34" charset="0"/>
                <a:cs typeface="Arial" panose="020B0604020202020204" pitchFamily="34" charset="0"/>
              </a:rPr>
              <a:t>Recogn</a:t>
            </a:r>
            <a:r>
              <a:rPr lang="en-US" sz="2400" dirty="0">
                <a:latin typeface="Arial" panose="020B0604020202020204" pitchFamily="34" charset="0"/>
                <a:ea typeface="Calibri" panose="020F0502020204030204" pitchFamily="34" charset="0"/>
                <a:cs typeface="Arial" panose="020B0604020202020204" pitchFamily="34" charset="0"/>
              </a:rPr>
              <a:t>ize</a:t>
            </a:r>
            <a:r>
              <a:rPr lang="en-US" sz="2400" dirty="0">
                <a:effectLst/>
                <a:latin typeface="Arial" panose="020B0604020202020204" pitchFamily="34" charset="0"/>
                <a:ea typeface="Calibri" panose="020F0502020204030204" pitchFamily="34" charset="0"/>
                <a:cs typeface="Arial" panose="020B0604020202020204" pitchFamily="34" charset="0"/>
              </a:rPr>
              <a:t> the maturity level of the Statistical Business Register of Mexico (RENEM), through the application of the </a:t>
            </a:r>
            <a:r>
              <a:rPr lang="en-US" sz="2400" dirty="0">
                <a:latin typeface="Arial" panose="020B0604020202020204" pitchFamily="34" charset="0"/>
                <a:ea typeface="Calibri" panose="020F0502020204030204" pitchFamily="34" charset="0"/>
                <a:cs typeface="Arial" panose="020B0604020202020204" pitchFamily="34" charset="0"/>
              </a:rPr>
              <a:t>s</a:t>
            </a:r>
            <a:r>
              <a:rPr lang="en-US" sz="2400" dirty="0">
                <a:effectLst/>
                <a:latin typeface="Arial" panose="020B0604020202020204" pitchFamily="34" charset="0"/>
                <a:ea typeface="Calibri" panose="020F0502020204030204" pitchFamily="34" charset="0"/>
                <a:cs typeface="Arial" panose="020B0604020202020204" pitchFamily="34" charset="0"/>
              </a:rPr>
              <a:t>elf-assessment questionnaire to identify strengths as well as opportunity areas for </a:t>
            </a:r>
            <a:r>
              <a:rPr lang="en-US" sz="2400" dirty="0">
                <a:latin typeface="Arial" panose="020B0604020202020204" pitchFamily="34" charset="0"/>
                <a:ea typeface="Calibri" panose="020F0502020204030204" pitchFamily="34" charset="0"/>
                <a:cs typeface="Arial" panose="020B0604020202020204" pitchFamily="34" charset="0"/>
              </a:rPr>
              <a:t>definin</a:t>
            </a:r>
            <a:r>
              <a:rPr lang="en-US" sz="2400" dirty="0">
                <a:effectLst/>
                <a:latin typeface="Arial" panose="020B0604020202020204" pitchFamily="34" charset="0"/>
                <a:ea typeface="Calibri" panose="020F0502020204030204" pitchFamily="34" charset="0"/>
                <a:cs typeface="Arial" panose="020B0604020202020204" pitchFamily="34" charset="0"/>
              </a:rPr>
              <a:t>g a program </a:t>
            </a:r>
            <a:r>
              <a:rPr lang="en-US" sz="2400" dirty="0">
                <a:latin typeface="Arial" panose="020B0604020202020204" pitchFamily="34" charset="0"/>
                <a:ea typeface="Calibri" panose="020F0502020204030204" pitchFamily="34" charset="0"/>
                <a:cs typeface="Arial" panose="020B0604020202020204" pitchFamily="34" charset="0"/>
              </a:rPr>
              <a:t>to implement </a:t>
            </a:r>
            <a:r>
              <a:rPr lang="en-US" sz="2400" dirty="0">
                <a:effectLst/>
                <a:latin typeface="Arial" panose="020B0604020202020204" pitchFamily="34" charset="0"/>
                <a:ea typeface="Calibri" panose="020F0502020204030204" pitchFamily="34" charset="0"/>
                <a:cs typeface="Arial" panose="020B0604020202020204" pitchFamily="34" charset="0"/>
              </a:rPr>
              <a:t> actions for its improvement</a:t>
            </a:r>
          </a:p>
        </p:txBody>
      </p:sp>
    </p:spTree>
    <p:extLst>
      <p:ext uri="{BB962C8B-B14F-4D97-AF65-F5344CB8AC3E}">
        <p14:creationId xmlns:p14="http://schemas.microsoft.com/office/powerpoint/2010/main" val="228926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8120CD-8BD2-3D48-38B3-30F659E3C7B0}"/>
              </a:ext>
            </a:extLst>
          </p:cNvPr>
          <p:cNvSpPr txBox="1"/>
          <p:nvPr/>
        </p:nvSpPr>
        <p:spPr>
          <a:xfrm>
            <a:off x="6172200" y="2465456"/>
            <a:ext cx="4390946" cy="1200329"/>
          </a:xfrm>
          <a:prstGeom prst="rect">
            <a:avLst/>
          </a:prstGeom>
          <a:noFill/>
        </p:spPr>
        <p:txBody>
          <a:bodyPr wrap="none" rtlCol="0">
            <a:spAutoFit/>
          </a:bodyPr>
          <a:lstStyle/>
          <a:p>
            <a:r>
              <a:rPr lang="en-US" sz="3600" b="1" dirty="0">
                <a:solidFill>
                  <a:schemeClr val="bg1"/>
                </a:solidFill>
                <a:latin typeface="Arial" panose="020B0604020202020204" pitchFamily="34" charset="0"/>
                <a:cs typeface="Arial" panose="020B0604020202020204" pitchFamily="34" charset="0"/>
              </a:rPr>
              <a:t>Composition of the</a:t>
            </a:r>
          </a:p>
          <a:p>
            <a:r>
              <a:rPr lang="en-US" sz="3600" b="1" dirty="0">
                <a:solidFill>
                  <a:schemeClr val="bg1"/>
                </a:solidFill>
                <a:latin typeface="Arial" panose="020B0604020202020204" pitchFamily="34" charset="0"/>
                <a:cs typeface="Arial" panose="020B0604020202020204" pitchFamily="34" charset="0"/>
              </a:rPr>
              <a:t>SBR of Mexico</a:t>
            </a:r>
          </a:p>
        </p:txBody>
      </p:sp>
    </p:spTree>
    <p:extLst>
      <p:ext uri="{BB962C8B-B14F-4D97-AF65-F5344CB8AC3E}">
        <p14:creationId xmlns:p14="http://schemas.microsoft.com/office/powerpoint/2010/main" val="400847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E1C81E02-541D-3F43-9A6E-466AA320CD2F}"/>
              </a:ext>
            </a:extLst>
          </p:cNvPr>
          <p:cNvSpPr txBox="1">
            <a:spLocks/>
          </p:cNvSpPr>
          <p:nvPr/>
        </p:nvSpPr>
        <p:spPr>
          <a:xfrm>
            <a:off x="555522" y="336706"/>
            <a:ext cx="11080954" cy="568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b="1" dirty="0">
                <a:solidFill>
                  <a:srgbClr val="033057"/>
                </a:solidFill>
                <a:latin typeface="Arial" panose="020B0604020202020204" pitchFamily="34" charset="0"/>
                <a:cs typeface="Arial" panose="020B0604020202020204" pitchFamily="34" charset="0"/>
              </a:rPr>
              <a:t>Composition of the SBR </a:t>
            </a:r>
            <a:endParaRPr lang="ko-KR" altLang="en-US" sz="3200" b="1" dirty="0">
              <a:solidFill>
                <a:srgbClr val="033057"/>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DB38E0E-B65B-FADB-65B7-11FFDD123B14}"/>
              </a:ext>
            </a:extLst>
          </p:cNvPr>
          <p:cNvSpPr txBox="1"/>
          <p:nvPr/>
        </p:nvSpPr>
        <p:spPr>
          <a:xfrm>
            <a:off x="660876" y="1578475"/>
            <a:ext cx="10521449" cy="4115870"/>
          </a:xfrm>
          <a:prstGeom prst="rect">
            <a:avLst/>
          </a:prstGeom>
          <a:noFill/>
        </p:spPr>
        <p:txBody>
          <a:bodyPr wrap="square" rtlCol="0">
            <a:spAutoFit/>
          </a:bodyPr>
          <a:lstStyle/>
          <a:p>
            <a:pPr marL="26670" algn="just">
              <a:lnSpc>
                <a:spcPct val="150000"/>
              </a:lnSpc>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SBR is made up of two subsets of economic units</a:t>
            </a:r>
            <a:r>
              <a:rPr lang="es-MX"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369570" indent="-342900" algn="just">
              <a:lnSpc>
                <a:spcPct val="150000"/>
              </a:lnSpc>
              <a:spcAft>
                <a:spcPts val="800"/>
              </a:spcAft>
              <a:buFont typeface="Arial" panose="020B0604020202020204" pitchFamily="34" charset="0"/>
              <a:buChar char="•"/>
            </a:pPr>
            <a:r>
              <a:rPr lang="en-US" sz="24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Business Priority Group integrated by the largest businesses in the country according to their revenue, participation in digital economy, energy sector, international trade as well as participating in an enterprise group, among others.</a:t>
            </a:r>
            <a:endParaRPr lang="es-MX"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69570" indent="-342900" algn="just">
              <a:lnSpc>
                <a:spcPct val="150000"/>
              </a:lnSpc>
              <a:spcAft>
                <a:spcPts val="800"/>
              </a:spcAft>
              <a:buFont typeface="Arial" panose="020B0604020202020204" pitchFamily="34" charset="0"/>
              <a:buChar char="•"/>
            </a:pPr>
            <a:r>
              <a:rPr lang="en-US" sz="24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subset of the rest of the businesses, mostly micro, small and medium-size enterprises</a:t>
            </a:r>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062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E1C81E02-541D-3F43-9A6E-466AA320CD2F}"/>
              </a:ext>
            </a:extLst>
          </p:cNvPr>
          <p:cNvSpPr txBox="1">
            <a:spLocks/>
          </p:cNvSpPr>
          <p:nvPr/>
        </p:nvSpPr>
        <p:spPr>
          <a:xfrm>
            <a:off x="555521" y="336706"/>
            <a:ext cx="9674329" cy="566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b="1" dirty="0">
                <a:solidFill>
                  <a:srgbClr val="033057"/>
                </a:solidFill>
                <a:latin typeface="Arial" panose="020B0604020202020204" pitchFamily="34" charset="0"/>
                <a:cs typeface="Arial" panose="020B0604020202020204" pitchFamily="34" charset="0"/>
              </a:rPr>
              <a:t>Distribution of businesses within the SBR</a:t>
            </a:r>
            <a:endParaRPr lang="ko-KR" altLang="en-US" sz="3200" b="1" dirty="0">
              <a:solidFill>
                <a:srgbClr val="033057"/>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96B7B05-5F4C-E73D-5E64-19F829115050}"/>
              </a:ext>
            </a:extLst>
          </p:cNvPr>
          <p:cNvSpPr txBox="1"/>
          <p:nvPr/>
        </p:nvSpPr>
        <p:spPr>
          <a:xfrm>
            <a:off x="828676" y="5853088"/>
            <a:ext cx="8968467" cy="523220"/>
          </a:xfrm>
          <a:prstGeom prst="rect">
            <a:avLst/>
          </a:prstGeom>
          <a:noFill/>
        </p:spPr>
        <p:txBody>
          <a:bodyPr wrap="square" rtlCol="0">
            <a:spAutoFit/>
          </a:bodyPr>
          <a:lstStyle/>
          <a:p>
            <a:r>
              <a:rPr lang="es-MX" sz="1400" baseline="30000" dirty="0">
                <a:solidFill>
                  <a:schemeClr val="tx1">
                    <a:lumMod val="65000"/>
                    <a:lumOff val="35000"/>
                  </a:schemeClr>
                </a:solidFill>
                <a:latin typeface="Arial" panose="020B0604020202020204" pitchFamily="34" charset="0"/>
                <a:cs typeface="Arial" panose="020B0604020202020204" pitchFamily="34" charset="0"/>
              </a:rPr>
              <a:t>1/</a:t>
            </a:r>
            <a:r>
              <a:rPr lang="es-MX" sz="1400" dirty="0" err="1">
                <a:solidFill>
                  <a:schemeClr val="tx1">
                    <a:lumMod val="65000"/>
                    <a:lumOff val="35000"/>
                  </a:schemeClr>
                </a:solidFill>
                <a:latin typeface="Arial" panose="020B0604020202020204" pitchFamily="34" charset="0"/>
                <a:cs typeface="Arial" panose="020B0604020202020204" pitchFamily="34" charset="0"/>
              </a:rPr>
              <a:t>Number</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of</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businesses</a:t>
            </a:r>
            <a:r>
              <a:rPr lang="es-MX" sz="1400" dirty="0">
                <a:solidFill>
                  <a:schemeClr val="tx1">
                    <a:lumMod val="65000"/>
                    <a:lumOff val="35000"/>
                  </a:schemeClr>
                </a:solidFill>
                <a:latin typeface="Arial" panose="020B0604020202020204" pitchFamily="34" charset="0"/>
                <a:cs typeface="Arial" panose="020B0604020202020204" pitchFamily="34" charset="0"/>
              </a:rPr>
              <a:t> are </a:t>
            </a:r>
            <a:r>
              <a:rPr lang="es-MX" sz="1400" dirty="0" err="1">
                <a:solidFill>
                  <a:schemeClr val="tx1">
                    <a:lumMod val="65000"/>
                    <a:lumOff val="35000"/>
                  </a:schemeClr>
                </a:solidFill>
                <a:latin typeface="Arial" panose="020B0604020202020204" pitchFamily="34" charset="0"/>
                <a:cs typeface="Arial" panose="020B0604020202020204" pitchFamily="34" charset="0"/>
              </a:rPr>
              <a:t>referred</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to</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the</a:t>
            </a:r>
            <a:r>
              <a:rPr lang="es-MX" sz="1400" dirty="0">
                <a:solidFill>
                  <a:schemeClr val="tx1">
                    <a:lumMod val="65000"/>
                    <a:lumOff val="35000"/>
                  </a:schemeClr>
                </a:solidFill>
                <a:latin typeface="Arial" panose="020B0604020202020204" pitchFamily="34" charset="0"/>
                <a:cs typeface="Arial" panose="020B0604020202020204" pitchFamily="34" charset="0"/>
              </a:rPr>
              <a:t> active establishments </a:t>
            </a:r>
            <a:r>
              <a:rPr lang="en-US" sz="1400" dirty="0">
                <a:solidFill>
                  <a:schemeClr val="tx1">
                    <a:lumMod val="65000"/>
                    <a:lumOff val="35000"/>
                  </a:schemeClr>
                </a:solidFill>
                <a:latin typeface="Arial" panose="020B0604020202020204" pitchFamily="34" charset="0"/>
                <a:cs typeface="Arial" panose="020B0604020202020204" pitchFamily="34" charset="0"/>
              </a:rPr>
              <a:t>which</a:t>
            </a:r>
            <a:r>
              <a:rPr lang="es-MX" sz="1400" dirty="0">
                <a:solidFill>
                  <a:schemeClr val="tx1">
                    <a:lumMod val="65000"/>
                    <a:lumOff val="35000"/>
                  </a:schemeClr>
                </a:solidFill>
                <a:latin typeface="Arial" panose="020B0604020202020204" pitchFamily="34" charset="0"/>
                <a:cs typeface="Arial" panose="020B0604020202020204" pitchFamily="34" charset="0"/>
              </a:rPr>
              <a:t> are </a:t>
            </a:r>
            <a:r>
              <a:rPr lang="es-MX" sz="1400" dirty="0" err="1">
                <a:solidFill>
                  <a:schemeClr val="tx1">
                    <a:lumMod val="65000"/>
                    <a:lumOff val="35000"/>
                  </a:schemeClr>
                </a:solidFill>
                <a:latin typeface="Arial" panose="020B0604020202020204" pitchFamily="34" charset="0"/>
                <a:cs typeface="Arial" panose="020B0604020202020204" pitchFamily="34" charset="0"/>
              </a:rPr>
              <a:t>the</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basic</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unit</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of</a:t>
            </a:r>
            <a:r>
              <a:rPr lang="es-MX" sz="1400" dirty="0">
                <a:solidFill>
                  <a:schemeClr val="tx1">
                    <a:lumMod val="65000"/>
                    <a:lumOff val="35000"/>
                  </a:schemeClr>
                </a:solidFill>
                <a:latin typeface="Arial" panose="020B0604020202020204" pitchFamily="34" charset="0"/>
                <a:cs typeface="Arial" panose="020B0604020202020204" pitchFamily="34" charset="0"/>
              </a:rPr>
              <a:t> </a:t>
            </a:r>
            <a:r>
              <a:rPr lang="es-MX" sz="1400" dirty="0" err="1">
                <a:solidFill>
                  <a:schemeClr val="tx1">
                    <a:lumMod val="65000"/>
                    <a:lumOff val="35000"/>
                  </a:schemeClr>
                </a:solidFill>
                <a:latin typeface="Arial" panose="020B0604020202020204" pitchFamily="34" charset="0"/>
                <a:cs typeface="Arial" panose="020B0604020202020204" pitchFamily="34" charset="0"/>
              </a:rPr>
              <a:t>observation</a:t>
            </a:r>
            <a:r>
              <a:rPr lang="es-MX" sz="1400" dirty="0">
                <a:solidFill>
                  <a:schemeClr val="tx1">
                    <a:lumMod val="65000"/>
                    <a:lumOff val="35000"/>
                  </a:schemeClr>
                </a:solidFill>
                <a:latin typeface="Arial" panose="020B0604020202020204" pitchFamily="34" charset="0"/>
                <a:cs typeface="Arial" panose="020B0604020202020204" pitchFamily="34" charset="0"/>
              </a:rPr>
              <a:t> in </a:t>
            </a:r>
            <a:r>
              <a:rPr lang="es-MX" sz="1400" dirty="0" err="1">
                <a:solidFill>
                  <a:schemeClr val="tx1">
                    <a:lumMod val="65000"/>
                    <a:lumOff val="35000"/>
                  </a:schemeClr>
                </a:solidFill>
                <a:latin typeface="Arial" panose="020B0604020202020204" pitchFamily="34" charset="0"/>
                <a:cs typeface="Arial" panose="020B0604020202020204" pitchFamily="34" charset="0"/>
              </a:rPr>
              <a:t>the</a:t>
            </a:r>
            <a:r>
              <a:rPr lang="es-MX" sz="1400" dirty="0">
                <a:solidFill>
                  <a:schemeClr val="tx1">
                    <a:lumMod val="65000"/>
                    <a:lumOff val="35000"/>
                  </a:schemeClr>
                </a:solidFill>
                <a:latin typeface="Arial" panose="020B0604020202020204" pitchFamily="34" charset="0"/>
                <a:cs typeface="Arial" panose="020B0604020202020204" pitchFamily="34" charset="0"/>
              </a:rPr>
              <a:t> SBR (</a:t>
            </a:r>
            <a:r>
              <a:rPr lang="en-US" sz="1400" dirty="0">
                <a:solidFill>
                  <a:schemeClr val="tx1">
                    <a:lumMod val="65000"/>
                    <a:lumOff val="35000"/>
                  </a:schemeClr>
                </a:solidFill>
                <a:latin typeface="Arial" panose="020B0604020202020204" pitchFamily="34" charset="0"/>
                <a:cs typeface="Arial" panose="020B0604020202020204" pitchFamily="34" charset="0"/>
              </a:rPr>
              <a:t>update: November 2022)</a:t>
            </a:r>
            <a:endParaRPr lang="es-MX" sz="14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37E109C6-91FF-1345-8D7C-71B2E255590F}"/>
              </a:ext>
            </a:extLst>
          </p:cNvPr>
          <p:cNvGraphicFramePr>
            <a:graphicFrameLocks/>
          </p:cNvGraphicFramePr>
          <p:nvPr>
            <p:extLst>
              <p:ext uri="{D42A27DB-BD31-4B8C-83A1-F6EECF244321}">
                <p14:modId xmlns:p14="http://schemas.microsoft.com/office/powerpoint/2010/main" val="586080649"/>
              </p:ext>
            </p:extLst>
          </p:nvPr>
        </p:nvGraphicFramePr>
        <p:xfrm>
          <a:off x="133738" y="1489909"/>
          <a:ext cx="6080449" cy="3493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2443869B-301E-91D9-9E65-5E1F9FCD5385}"/>
              </a:ext>
            </a:extLst>
          </p:cNvPr>
          <p:cNvGraphicFramePr>
            <a:graphicFrameLocks/>
          </p:cNvGraphicFramePr>
          <p:nvPr>
            <p:extLst>
              <p:ext uri="{D42A27DB-BD31-4B8C-83A1-F6EECF244321}">
                <p14:modId xmlns:p14="http://schemas.microsoft.com/office/powerpoint/2010/main" val="3481111619"/>
              </p:ext>
            </p:extLst>
          </p:nvPr>
        </p:nvGraphicFramePr>
        <p:xfrm>
          <a:off x="6096000" y="1538385"/>
          <a:ext cx="5594577" cy="3396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35795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57CE7874DF8B43A0093AB8A009EE67" ma:contentTypeVersion="7" ma:contentTypeDescription="Create a new document." ma:contentTypeScope="" ma:versionID="75ff20471454abf0dfb0f2c87398431e">
  <xsd:schema xmlns:xsd="http://www.w3.org/2001/XMLSchema" xmlns:xs="http://www.w3.org/2001/XMLSchema" xmlns:p="http://schemas.microsoft.com/office/2006/metadata/properties" xmlns:ns3="70049620-8bf2-4175-b234-358aa75b143f" xmlns:ns4="f3a10855-16bf-417e-b729-65baea0a1a1f" targetNamespace="http://schemas.microsoft.com/office/2006/metadata/properties" ma:root="true" ma:fieldsID="e979fbf17db3a606dcc301ff663ccf13" ns3:_="" ns4:_="">
    <xsd:import namespace="70049620-8bf2-4175-b234-358aa75b143f"/>
    <xsd:import namespace="f3a10855-16bf-417e-b729-65baea0a1a1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49620-8bf2-4175-b234-358aa75b14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a10855-16bf-417e-b729-65baea0a1a1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1A0B5F-8681-41DD-8CC5-64A61167EA8C}">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70049620-8bf2-4175-b234-358aa75b143f"/>
    <ds:schemaRef ds:uri="f3a10855-16bf-417e-b729-65baea0a1a1f"/>
    <ds:schemaRef ds:uri="http://purl.org/dc/terms/"/>
    <ds:schemaRef ds:uri="http://purl.org/dc/elements/1.1/"/>
  </ds:schemaRefs>
</ds:datastoreItem>
</file>

<file path=customXml/itemProps2.xml><?xml version="1.0" encoding="utf-8"?>
<ds:datastoreItem xmlns:ds="http://schemas.openxmlformats.org/officeDocument/2006/customXml" ds:itemID="{8A95A2EE-0087-43E1-B65E-A757F7ABE1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049620-8bf2-4175-b234-358aa75b143f"/>
    <ds:schemaRef ds:uri="f3a10855-16bf-417e-b729-65baea0a1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B9B93B-B91C-40BA-9F88-66CFE7AAED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85254</TotalTime>
  <Words>1211</Words>
  <Application>Microsoft Office PowerPoint</Application>
  <PresentationFormat>Panorámica</PresentationFormat>
  <Paragraphs>149</Paragraphs>
  <Slides>23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TISCAREÑO DIAZ LAURA PATRICIA</dc:creator>
  <cp:lastModifiedBy>DURAND ALCANTARA GERARDO ALFONSO</cp:lastModifiedBy>
  <cp:revision>1007</cp:revision>
  <dcterms:created xsi:type="dcterms:W3CDTF">2021-01-12T20:57:55Z</dcterms:created>
  <dcterms:modified xsi:type="dcterms:W3CDTF">2023-09-14T02:01:31Z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0x0101008057CE7874DF8B43A0093AB8A009EE67</vt:lpwstr>
  </property>
</Properties>
</file>