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83" r:id="rId3"/>
    <p:sldId id="284" r:id="rId4"/>
    <p:sldId id="258" r:id="rId5"/>
    <p:sldId id="260" r:id="rId6"/>
    <p:sldId id="281" r:id="rId7"/>
    <p:sldId id="273" r:id="rId8"/>
    <p:sldId id="263" r:id="rId9"/>
    <p:sldId id="259" r:id="rId10"/>
    <p:sldId id="262" r:id="rId11"/>
    <p:sldId id="279" r:id="rId12"/>
    <p:sldId id="580" r:id="rId13"/>
    <p:sldId id="582" r:id="rId14"/>
    <p:sldId id="581" r:id="rId15"/>
    <p:sldId id="270" r:id="rId16"/>
    <p:sldId id="286" r:id="rId17"/>
    <p:sldId id="287" r:id="rId18"/>
    <p:sldId id="579" r:id="rId19"/>
    <p:sldId id="577" r:id="rId20"/>
    <p:sldId id="277" r:id="rId21"/>
    <p:sldId id="578" r:id="rId22"/>
    <p:sldId id="285" r:id="rId23"/>
    <p:sldId id="288" r:id="rId24"/>
    <p:sldId id="268" r:id="rId25"/>
    <p:sldId id="272" r:id="rId26"/>
    <p:sldId id="271" r:id="rId27"/>
    <p:sldId id="274" r:id="rId28"/>
    <p:sldId id="261" r:id="rId29"/>
    <p:sldId id="264" r:id="rId30"/>
  </p:sldIdLst>
  <p:sldSz cx="12192000" cy="6858000"/>
  <p:notesSz cx="6724650" cy="97742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36">
          <p15:clr>
            <a:srgbClr val="A4A3A4"/>
          </p15:clr>
        </p15:guide>
        <p15:guide id="3" pos="5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7CC7C-9C76-BD59-37FB-77FD77C3842C}" v="28" dt="2025-11-16T17:08:14.707"/>
    <p1510:client id="{2582F5A9-4CA9-316A-533E-C0F22073716B}" v="29" dt="2025-11-18T13:37:08.184"/>
    <p1510:client id="{631FC9C9-C2CA-206D-5BA2-29F29B53EEBF}" v="173" dt="2025-11-16T15:28:43.631"/>
    <p1510:client id="{8E00E6FB-787A-10D7-1993-04C189C467B0}" v="10" dt="2025-11-17T14:20:42.367"/>
    <p1510:client id="{B07774ED-24E1-B355-F490-3527A2CBC1C1}" v="4" dt="2025-11-18T08:55:11.932"/>
    <p1510:client id="{E9091F20-78BF-E76C-9FFC-EAC3BA4A0875}" v="15" dt="2025-11-17T07:55:59.8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32"/>
      </p:cViewPr>
      <p:guideLst>
        <p:guide orient="horz" pos="2160"/>
        <p:guide orient="horz" pos="1036"/>
        <p:guide pos="51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799EE5-E326-40D6-BD29-6F9872295A0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191922-BF9A-47EA-9D80-1FCEB5EFA302}">
      <dgm:prSet/>
      <dgm:spPr/>
      <dgm:t>
        <a:bodyPr/>
        <a:lstStyle/>
        <a:p>
          <a:pPr>
            <a:lnSpc>
              <a:spcPct val="100000"/>
            </a:lnSpc>
          </a:pPr>
          <a:r>
            <a:rPr lang="nl-NL">
              <a:latin typeface="Verdana" panose="020B0604030504040204" pitchFamily="34" charset="0"/>
              <a:ea typeface="Verdana" panose="020B0604030504040204" pitchFamily="34" charset="0"/>
            </a:rPr>
            <a:t>Aantal diploma’s </a:t>
          </a:r>
        </a:p>
        <a:p>
          <a:pPr>
            <a:lnSpc>
              <a:spcPct val="100000"/>
            </a:lnSpc>
          </a:pPr>
          <a:r>
            <a:rPr lang="nl-NL">
              <a:latin typeface="Verdana" panose="020B0604030504040204" pitchFamily="34" charset="0"/>
              <a:ea typeface="Verdana" panose="020B0604030504040204" pitchFamily="34" charset="0"/>
            </a:rPr>
            <a:t>ca. 10.000.000</a:t>
          </a:r>
          <a:endParaRPr lang="en-US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17A3FE4-79C0-4A69-B644-A69D24E583ED}" type="parTrans" cxnId="{CC727A33-643F-4248-A66E-B9D6001452E4}">
      <dgm:prSet/>
      <dgm:spPr/>
      <dgm:t>
        <a:bodyPr/>
        <a:lstStyle/>
        <a:p>
          <a:endParaRPr lang="en-US"/>
        </a:p>
      </dgm:t>
    </dgm:pt>
    <dgm:pt modelId="{BF1E6A9A-2F2F-4ACB-BD42-90AAF735325B}" type="sibTrans" cxnId="{CC727A33-643F-4248-A66E-B9D6001452E4}">
      <dgm:prSet/>
      <dgm:spPr/>
      <dgm:t>
        <a:bodyPr/>
        <a:lstStyle/>
        <a:p>
          <a:endParaRPr lang="en-US"/>
        </a:p>
      </dgm:t>
    </dgm:pt>
    <dgm:pt modelId="{6D6FE54D-DA4C-424F-92AC-9EBF31B6F909}">
      <dgm:prSet/>
      <dgm:spPr/>
      <dgm:t>
        <a:bodyPr/>
        <a:lstStyle/>
        <a:p>
          <a:pPr>
            <a:lnSpc>
              <a:spcPct val="100000"/>
            </a:lnSpc>
          </a:pPr>
          <a:r>
            <a:rPr lang="nl-NL">
              <a:latin typeface="Verdana" panose="020B0604030504040204" pitchFamily="34" charset="0"/>
              <a:ea typeface="Verdana" panose="020B0604030504040204" pitchFamily="34" charset="0"/>
            </a:rPr>
            <a:t>Aantal downloads in 2024 </a:t>
          </a:r>
        </a:p>
        <a:p>
          <a:pPr>
            <a:lnSpc>
              <a:spcPct val="100000"/>
            </a:lnSpc>
          </a:pPr>
          <a:r>
            <a:rPr lang="nl-NL">
              <a:latin typeface="Verdana" panose="020B0604030504040204" pitchFamily="34" charset="0"/>
              <a:ea typeface="Verdana" panose="020B0604030504040204" pitchFamily="34" charset="0"/>
            </a:rPr>
            <a:t> 2,5 miljoen</a:t>
          </a:r>
          <a:endParaRPr lang="en-US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465139B-91E8-4748-96E4-CDAAE7C0E2A7}" type="parTrans" cxnId="{459F2A92-D9D2-44E2-8A74-D4FA5F358EEA}">
      <dgm:prSet/>
      <dgm:spPr/>
      <dgm:t>
        <a:bodyPr/>
        <a:lstStyle/>
        <a:p>
          <a:endParaRPr lang="en-US"/>
        </a:p>
      </dgm:t>
    </dgm:pt>
    <dgm:pt modelId="{ED1840B3-623D-4936-9204-BF3EF70D362C}" type="sibTrans" cxnId="{459F2A92-D9D2-44E2-8A74-D4FA5F358EEA}">
      <dgm:prSet/>
      <dgm:spPr/>
      <dgm:t>
        <a:bodyPr/>
        <a:lstStyle/>
        <a:p>
          <a:endParaRPr lang="en-US"/>
        </a:p>
      </dgm:t>
    </dgm:pt>
    <dgm:pt modelId="{C0B1B025-FD3F-46DA-8CEF-8780EB064FB7}">
      <dgm:prSet/>
      <dgm:spPr/>
      <dgm:t>
        <a:bodyPr/>
        <a:lstStyle/>
        <a:p>
          <a:pPr>
            <a:lnSpc>
              <a:spcPct val="100000"/>
            </a:lnSpc>
          </a:pPr>
          <a:r>
            <a:rPr lang="nl-NL">
              <a:latin typeface="Verdana" panose="020B0604030504040204" pitchFamily="34" charset="0"/>
              <a:ea typeface="Verdana" panose="020B0604030504040204" pitchFamily="34" charset="0"/>
            </a:rPr>
            <a:t>Mijn overheid per jaar</a:t>
          </a:r>
        </a:p>
        <a:p>
          <a:pPr>
            <a:lnSpc>
              <a:spcPct val="100000"/>
            </a:lnSpc>
          </a:pPr>
          <a:r>
            <a:rPr lang="nl-NL">
              <a:latin typeface="Verdana" panose="020B0604030504040204" pitchFamily="34" charset="0"/>
              <a:ea typeface="Verdana" panose="020B0604030504040204" pitchFamily="34" charset="0"/>
            </a:rPr>
            <a:t> 70.000 – 100.000</a:t>
          </a:r>
          <a:endParaRPr lang="en-US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41D5AAB-2ED0-4929-8A88-10F2DE94F928}" type="parTrans" cxnId="{87CE7649-A815-46BD-88E9-822D8E3196F0}">
      <dgm:prSet/>
      <dgm:spPr/>
      <dgm:t>
        <a:bodyPr/>
        <a:lstStyle/>
        <a:p>
          <a:endParaRPr lang="en-US"/>
        </a:p>
      </dgm:t>
    </dgm:pt>
    <dgm:pt modelId="{CECA28FC-18C8-4FB2-9445-AA653BA446FF}" type="sibTrans" cxnId="{87CE7649-A815-46BD-88E9-822D8E3196F0}">
      <dgm:prSet/>
      <dgm:spPr/>
      <dgm:t>
        <a:bodyPr/>
        <a:lstStyle/>
        <a:p>
          <a:endParaRPr lang="en-US"/>
        </a:p>
      </dgm:t>
    </dgm:pt>
    <dgm:pt modelId="{271D4A35-1C8D-4C69-97E9-99B2C34D89A6}" type="pres">
      <dgm:prSet presAssocID="{34799EE5-E326-40D6-BD29-6F9872295A0C}" presName="root" presStyleCnt="0">
        <dgm:presLayoutVars>
          <dgm:dir/>
          <dgm:resizeHandles val="exact"/>
        </dgm:presLayoutVars>
      </dgm:prSet>
      <dgm:spPr/>
    </dgm:pt>
    <dgm:pt modelId="{B4D8DA94-86E8-4046-BBDE-7A85A8D84FD5}" type="pres">
      <dgm:prSet presAssocID="{34191922-BF9A-47EA-9D80-1FCEB5EFA302}" presName="compNode" presStyleCnt="0"/>
      <dgm:spPr/>
    </dgm:pt>
    <dgm:pt modelId="{343EBCB1-426F-4599-B43C-F4FBE059E1B0}" type="pres">
      <dgm:prSet presAssocID="{34191922-BF9A-47EA-9D80-1FCEB5EFA302}" presName="iconRect" presStyleLbl="node1" presStyleIdx="0" presStyleCnt="3" custLinFactNeighborX="-1835" custLinFactNeighborY="2309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36CDEE21-BAA2-40D2-A6A0-BC4467BC5A0B}" type="pres">
      <dgm:prSet presAssocID="{34191922-BF9A-47EA-9D80-1FCEB5EFA302}" presName="spaceRect" presStyleCnt="0"/>
      <dgm:spPr/>
    </dgm:pt>
    <dgm:pt modelId="{10B6EE64-AF2D-4E05-8856-4D089D1142F5}" type="pres">
      <dgm:prSet presAssocID="{34191922-BF9A-47EA-9D80-1FCEB5EFA302}" presName="textRect" presStyleLbl="revTx" presStyleIdx="0" presStyleCnt="3">
        <dgm:presLayoutVars>
          <dgm:chMax val="1"/>
          <dgm:chPref val="1"/>
        </dgm:presLayoutVars>
      </dgm:prSet>
      <dgm:spPr/>
    </dgm:pt>
    <dgm:pt modelId="{3549A8A5-685F-4C39-9AA9-793EEFA9FA29}" type="pres">
      <dgm:prSet presAssocID="{BF1E6A9A-2F2F-4ACB-BD42-90AAF735325B}" presName="sibTrans" presStyleCnt="0"/>
      <dgm:spPr/>
    </dgm:pt>
    <dgm:pt modelId="{2FA42DB8-5B05-4163-B5F0-7BE32F264EA1}" type="pres">
      <dgm:prSet presAssocID="{6D6FE54D-DA4C-424F-92AC-9EBF31B6F909}" presName="compNode" presStyleCnt="0"/>
      <dgm:spPr/>
    </dgm:pt>
    <dgm:pt modelId="{AB7F7F27-0058-41FE-9728-61177208C5E2}" type="pres">
      <dgm:prSet presAssocID="{6D6FE54D-DA4C-424F-92AC-9EBF31B6F909}" presName="iconRect" presStyleLbl="node1" presStyleIdx="1" presStyleCnt="3" custLinFactNeighborX="-55" custLinFactNeighborY="181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loaden"/>
        </a:ext>
      </dgm:extLst>
    </dgm:pt>
    <dgm:pt modelId="{640F7B55-6D93-42B9-A76F-E749E42E1DDA}" type="pres">
      <dgm:prSet presAssocID="{6D6FE54D-DA4C-424F-92AC-9EBF31B6F909}" presName="spaceRect" presStyleCnt="0"/>
      <dgm:spPr/>
    </dgm:pt>
    <dgm:pt modelId="{61BCD8B3-DCFA-4738-840E-DE3BAD18F1C9}" type="pres">
      <dgm:prSet presAssocID="{6D6FE54D-DA4C-424F-92AC-9EBF31B6F909}" presName="textRect" presStyleLbl="revTx" presStyleIdx="1" presStyleCnt="3">
        <dgm:presLayoutVars>
          <dgm:chMax val="1"/>
          <dgm:chPref val="1"/>
        </dgm:presLayoutVars>
      </dgm:prSet>
      <dgm:spPr/>
    </dgm:pt>
    <dgm:pt modelId="{3609329A-1E40-4B15-AC06-33D019E46A23}" type="pres">
      <dgm:prSet presAssocID="{ED1840B3-623D-4936-9204-BF3EF70D362C}" presName="sibTrans" presStyleCnt="0"/>
      <dgm:spPr/>
    </dgm:pt>
    <dgm:pt modelId="{C01166CE-EAB4-402C-A83D-F0D8C97F8462}" type="pres">
      <dgm:prSet presAssocID="{C0B1B025-FD3F-46DA-8CEF-8780EB064FB7}" presName="compNode" presStyleCnt="0"/>
      <dgm:spPr/>
    </dgm:pt>
    <dgm:pt modelId="{DECB06B7-6B5E-4690-AD01-BA81E78132B2}" type="pres">
      <dgm:prSet presAssocID="{C0B1B025-FD3F-46DA-8CEF-8780EB064FB7}" presName="iconRect" presStyleLbl="node1" presStyleIdx="2" presStyleCnt="3" custLinFactNeighborX="-612" custLinFactNeighborY="1284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5BF807ED-5930-4DCF-9766-08D82DC09A51}" type="pres">
      <dgm:prSet presAssocID="{C0B1B025-FD3F-46DA-8CEF-8780EB064FB7}" presName="spaceRect" presStyleCnt="0"/>
      <dgm:spPr/>
    </dgm:pt>
    <dgm:pt modelId="{1F97688E-34F9-4D56-AEA9-A312D945883C}" type="pres">
      <dgm:prSet presAssocID="{C0B1B025-FD3F-46DA-8CEF-8780EB064FB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C727A33-643F-4248-A66E-B9D6001452E4}" srcId="{34799EE5-E326-40D6-BD29-6F9872295A0C}" destId="{34191922-BF9A-47EA-9D80-1FCEB5EFA302}" srcOrd="0" destOrd="0" parTransId="{417A3FE4-79C0-4A69-B644-A69D24E583ED}" sibTransId="{BF1E6A9A-2F2F-4ACB-BD42-90AAF735325B}"/>
    <dgm:cxn modelId="{87CE7649-A815-46BD-88E9-822D8E3196F0}" srcId="{34799EE5-E326-40D6-BD29-6F9872295A0C}" destId="{C0B1B025-FD3F-46DA-8CEF-8780EB064FB7}" srcOrd="2" destOrd="0" parTransId="{441D5AAB-2ED0-4929-8A88-10F2DE94F928}" sibTransId="{CECA28FC-18C8-4FB2-9445-AA653BA446FF}"/>
    <dgm:cxn modelId="{FCF67C7D-3816-470E-8BED-2F5F627EDE5F}" type="presOf" srcId="{34799EE5-E326-40D6-BD29-6F9872295A0C}" destId="{271D4A35-1C8D-4C69-97E9-99B2C34D89A6}" srcOrd="0" destOrd="0" presId="urn:microsoft.com/office/officeart/2018/2/layout/IconLabelList"/>
    <dgm:cxn modelId="{459F2A92-D9D2-44E2-8A74-D4FA5F358EEA}" srcId="{34799EE5-E326-40D6-BD29-6F9872295A0C}" destId="{6D6FE54D-DA4C-424F-92AC-9EBF31B6F909}" srcOrd="1" destOrd="0" parTransId="{C465139B-91E8-4748-96E4-CDAAE7C0E2A7}" sibTransId="{ED1840B3-623D-4936-9204-BF3EF70D362C}"/>
    <dgm:cxn modelId="{A3C60CA1-B1B0-433C-A81A-36B8E97F4FD0}" type="presOf" srcId="{C0B1B025-FD3F-46DA-8CEF-8780EB064FB7}" destId="{1F97688E-34F9-4D56-AEA9-A312D945883C}" srcOrd="0" destOrd="0" presId="urn:microsoft.com/office/officeart/2018/2/layout/IconLabelList"/>
    <dgm:cxn modelId="{9A70D4C9-796F-4CF0-9709-8FCA57012DB7}" type="presOf" srcId="{34191922-BF9A-47EA-9D80-1FCEB5EFA302}" destId="{10B6EE64-AF2D-4E05-8856-4D089D1142F5}" srcOrd="0" destOrd="0" presId="urn:microsoft.com/office/officeart/2018/2/layout/IconLabelList"/>
    <dgm:cxn modelId="{17178CE0-B04D-443F-A2C8-CA2734849E79}" type="presOf" srcId="{6D6FE54D-DA4C-424F-92AC-9EBF31B6F909}" destId="{61BCD8B3-DCFA-4738-840E-DE3BAD18F1C9}" srcOrd="0" destOrd="0" presId="urn:microsoft.com/office/officeart/2018/2/layout/IconLabelList"/>
    <dgm:cxn modelId="{A6BDEBA1-A54A-451C-B378-826B9A0E23C8}" type="presParOf" srcId="{271D4A35-1C8D-4C69-97E9-99B2C34D89A6}" destId="{B4D8DA94-86E8-4046-BBDE-7A85A8D84FD5}" srcOrd="0" destOrd="0" presId="urn:microsoft.com/office/officeart/2018/2/layout/IconLabelList"/>
    <dgm:cxn modelId="{EB19375A-6694-439E-ABC4-5193C54FB68D}" type="presParOf" srcId="{B4D8DA94-86E8-4046-BBDE-7A85A8D84FD5}" destId="{343EBCB1-426F-4599-B43C-F4FBE059E1B0}" srcOrd="0" destOrd="0" presId="urn:microsoft.com/office/officeart/2018/2/layout/IconLabelList"/>
    <dgm:cxn modelId="{4602F43E-A457-430E-B9AC-6F42266C1DBA}" type="presParOf" srcId="{B4D8DA94-86E8-4046-BBDE-7A85A8D84FD5}" destId="{36CDEE21-BAA2-40D2-A6A0-BC4467BC5A0B}" srcOrd="1" destOrd="0" presId="urn:microsoft.com/office/officeart/2018/2/layout/IconLabelList"/>
    <dgm:cxn modelId="{F6C3264D-CF8A-42CD-BA8A-126D54C5A429}" type="presParOf" srcId="{B4D8DA94-86E8-4046-BBDE-7A85A8D84FD5}" destId="{10B6EE64-AF2D-4E05-8856-4D089D1142F5}" srcOrd="2" destOrd="0" presId="urn:microsoft.com/office/officeart/2018/2/layout/IconLabelList"/>
    <dgm:cxn modelId="{E7C26A23-513D-44E4-8F2F-AB3550246B5A}" type="presParOf" srcId="{271D4A35-1C8D-4C69-97E9-99B2C34D89A6}" destId="{3549A8A5-685F-4C39-9AA9-793EEFA9FA29}" srcOrd="1" destOrd="0" presId="urn:microsoft.com/office/officeart/2018/2/layout/IconLabelList"/>
    <dgm:cxn modelId="{2FB3C002-DC94-486D-AAD4-EDE68A4CE85A}" type="presParOf" srcId="{271D4A35-1C8D-4C69-97E9-99B2C34D89A6}" destId="{2FA42DB8-5B05-4163-B5F0-7BE32F264EA1}" srcOrd="2" destOrd="0" presId="urn:microsoft.com/office/officeart/2018/2/layout/IconLabelList"/>
    <dgm:cxn modelId="{A4405FDB-75B1-4F0E-8298-A500120177A1}" type="presParOf" srcId="{2FA42DB8-5B05-4163-B5F0-7BE32F264EA1}" destId="{AB7F7F27-0058-41FE-9728-61177208C5E2}" srcOrd="0" destOrd="0" presId="urn:microsoft.com/office/officeart/2018/2/layout/IconLabelList"/>
    <dgm:cxn modelId="{A64909F9-A87A-4165-85A9-82EF6DD18E38}" type="presParOf" srcId="{2FA42DB8-5B05-4163-B5F0-7BE32F264EA1}" destId="{640F7B55-6D93-42B9-A76F-E749E42E1DDA}" srcOrd="1" destOrd="0" presId="urn:microsoft.com/office/officeart/2018/2/layout/IconLabelList"/>
    <dgm:cxn modelId="{A247A4F0-9F4D-4BA7-BD2E-AE43C252ADED}" type="presParOf" srcId="{2FA42DB8-5B05-4163-B5F0-7BE32F264EA1}" destId="{61BCD8B3-DCFA-4738-840E-DE3BAD18F1C9}" srcOrd="2" destOrd="0" presId="urn:microsoft.com/office/officeart/2018/2/layout/IconLabelList"/>
    <dgm:cxn modelId="{9A22DAD9-D34F-4A75-B7D5-2BA0D4874A3E}" type="presParOf" srcId="{271D4A35-1C8D-4C69-97E9-99B2C34D89A6}" destId="{3609329A-1E40-4B15-AC06-33D019E46A23}" srcOrd="3" destOrd="0" presId="urn:microsoft.com/office/officeart/2018/2/layout/IconLabelList"/>
    <dgm:cxn modelId="{B16529D3-F178-4705-9FDB-1C992F419655}" type="presParOf" srcId="{271D4A35-1C8D-4C69-97E9-99B2C34D89A6}" destId="{C01166CE-EAB4-402C-A83D-F0D8C97F8462}" srcOrd="4" destOrd="0" presId="urn:microsoft.com/office/officeart/2018/2/layout/IconLabelList"/>
    <dgm:cxn modelId="{6A404B6B-771F-4A11-AD29-BD7968DF5CF9}" type="presParOf" srcId="{C01166CE-EAB4-402C-A83D-F0D8C97F8462}" destId="{DECB06B7-6B5E-4690-AD01-BA81E78132B2}" srcOrd="0" destOrd="0" presId="urn:microsoft.com/office/officeart/2018/2/layout/IconLabelList"/>
    <dgm:cxn modelId="{541BB576-6361-4E55-93DB-80FE72B3D3A5}" type="presParOf" srcId="{C01166CE-EAB4-402C-A83D-F0D8C97F8462}" destId="{5BF807ED-5930-4DCF-9766-08D82DC09A51}" srcOrd="1" destOrd="0" presId="urn:microsoft.com/office/officeart/2018/2/layout/IconLabelList"/>
    <dgm:cxn modelId="{3691BDFD-0839-46CF-8F4A-F39B88A2448A}" type="presParOf" srcId="{C01166CE-EAB4-402C-A83D-F0D8C97F8462}" destId="{1F97688E-34F9-4D56-AEA9-A312D945883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EBCB1-426F-4599-B43C-F4FBE059E1B0}">
      <dsp:nvSpPr>
        <dsp:cNvPr id="0" name=""/>
        <dsp:cNvSpPr/>
      </dsp:nvSpPr>
      <dsp:spPr>
        <a:xfrm>
          <a:off x="870977" y="733490"/>
          <a:ext cx="1439347" cy="14393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B6EE64-AF2D-4E05-8856-4D089D1142F5}">
      <dsp:nvSpPr>
        <dsp:cNvPr id="0" name=""/>
        <dsp:cNvSpPr/>
      </dsp:nvSpPr>
      <dsp:spPr>
        <a:xfrm>
          <a:off x="17788" y="2221612"/>
          <a:ext cx="319854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>
              <a:latin typeface="Verdana" panose="020B0604030504040204" pitchFamily="34" charset="0"/>
              <a:ea typeface="Verdana" panose="020B0604030504040204" pitchFamily="34" charset="0"/>
            </a:rPr>
            <a:t>Aantal diploma’s 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>
              <a:latin typeface="Verdana" panose="020B0604030504040204" pitchFamily="34" charset="0"/>
              <a:ea typeface="Verdana" panose="020B0604030504040204" pitchFamily="34" charset="0"/>
            </a:rPr>
            <a:t>ca. 10.000.000</a:t>
          </a:r>
          <a:endParaRPr lang="en-US" sz="19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7788" y="2221612"/>
        <a:ext cx="3198549" cy="720000"/>
      </dsp:txXfrm>
    </dsp:sp>
    <dsp:sp modelId="{AB7F7F27-0058-41FE-9728-61177208C5E2}">
      <dsp:nvSpPr>
        <dsp:cNvPr id="0" name=""/>
        <dsp:cNvSpPr/>
      </dsp:nvSpPr>
      <dsp:spPr>
        <a:xfrm>
          <a:off x="4654894" y="662976"/>
          <a:ext cx="1439347" cy="14393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BCD8B3-DCFA-4738-840E-DE3BAD18F1C9}">
      <dsp:nvSpPr>
        <dsp:cNvPr id="0" name=""/>
        <dsp:cNvSpPr/>
      </dsp:nvSpPr>
      <dsp:spPr>
        <a:xfrm>
          <a:off x="3776085" y="2221612"/>
          <a:ext cx="319854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>
              <a:latin typeface="Verdana" panose="020B0604030504040204" pitchFamily="34" charset="0"/>
              <a:ea typeface="Verdana" panose="020B0604030504040204" pitchFamily="34" charset="0"/>
            </a:rPr>
            <a:t>Aantal downloads in 2024 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>
              <a:latin typeface="Verdana" panose="020B0604030504040204" pitchFamily="34" charset="0"/>
              <a:ea typeface="Verdana" panose="020B0604030504040204" pitchFamily="34" charset="0"/>
            </a:rPr>
            <a:t> 2,5 miljoen</a:t>
          </a:r>
          <a:endParaRPr lang="en-US" sz="19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776085" y="2221612"/>
        <a:ext cx="3198549" cy="720000"/>
      </dsp:txXfrm>
    </dsp:sp>
    <dsp:sp modelId="{DECB06B7-6B5E-4690-AD01-BA81E78132B2}">
      <dsp:nvSpPr>
        <dsp:cNvPr id="0" name=""/>
        <dsp:cNvSpPr/>
      </dsp:nvSpPr>
      <dsp:spPr>
        <a:xfrm>
          <a:off x="8405173" y="585985"/>
          <a:ext cx="1439347" cy="14393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97688E-34F9-4D56-AEA9-A312D945883C}">
      <dsp:nvSpPr>
        <dsp:cNvPr id="0" name=""/>
        <dsp:cNvSpPr/>
      </dsp:nvSpPr>
      <dsp:spPr>
        <a:xfrm>
          <a:off x="7534381" y="2221612"/>
          <a:ext cx="319854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>
              <a:latin typeface="Verdana" panose="020B0604030504040204" pitchFamily="34" charset="0"/>
              <a:ea typeface="Verdana" panose="020B0604030504040204" pitchFamily="34" charset="0"/>
            </a:rPr>
            <a:t>Mijn overheid per jaar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>
              <a:latin typeface="Verdana" panose="020B0604030504040204" pitchFamily="34" charset="0"/>
              <a:ea typeface="Verdana" panose="020B0604030504040204" pitchFamily="34" charset="0"/>
            </a:rPr>
            <a:t> 70.000 – 100.000</a:t>
          </a:r>
          <a:endParaRPr lang="en-US" sz="19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534381" y="2221612"/>
        <a:ext cx="319854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4015" cy="490409"/>
          </a:xfrm>
          <a:prstGeom prst="rect">
            <a:avLst/>
          </a:prstGeom>
        </p:spPr>
        <p:txBody>
          <a:bodyPr vert="horz" lIns="90068" tIns="45034" rIns="90068" bIns="4503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0068" tIns="45034" rIns="90068" bIns="4503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2FB2CFA-AA08-47B5-8187-1FA24EFD25CE}" type="datetimeFigureOut">
              <a:rPr lang="nl-NL"/>
              <a:pPr>
                <a:defRPr/>
              </a:pPr>
              <a:t>19-11-2025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283831"/>
            <a:ext cx="2914015" cy="490408"/>
          </a:xfrm>
          <a:prstGeom prst="rect">
            <a:avLst/>
          </a:prstGeom>
        </p:spPr>
        <p:txBody>
          <a:bodyPr vert="horz" lIns="90068" tIns="45034" rIns="90068" bIns="4503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09079" y="9283831"/>
            <a:ext cx="2914015" cy="490408"/>
          </a:xfrm>
          <a:prstGeom prst="rect">
            <a:avLst/>
          </a:prstGeom>
        </p:spPr>
        <p:txBody>
          <a:bodyPr vert="horz" lIns="90068" tIns="45034" rIns="90068" bIns="4503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EAE62A-3024-4CF8-BE3C-BF9DBB5DB8E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722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4015" cy="490409"/>
          </a:xfrm>
          <a:prstGeom prst="rect">
            <a:avLst/>
          </a:prstGeom>
        </p:spPr>
        <p:txBody>
          <a:bodyPr vert="horz" lIns="90068" tIns="45034" rIns="90068" bIns="4503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0068" tIns="45034" rIns="90068" bIns="4503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F3BD557-2B31-4E3F-9706-1F76F08DFC53}" type="datetimeFigureOut">
              <a:rPr lang="nl-NL"/>
              <a:pPr>
                <a:defRPr/>
              </a:pPr>
              <a:t>19-11-2025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068" tIns="45034" rIns="90068" bIns="45034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0068" tIns="45034" rIns="90068" bIns="45034" rtlCol="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283831"/>
            <a:ext cx="2914015" cy="490408"/>
          </a:xfrm>
          <a:prstGeom prst="rect">
            <a:avLst/>
          </a:prstGeom>
        </p:spPr>
        <p:txBody>
          <a:bodyPr vert="horz" lIns="90068" tIns="45034" rIns="90068" bIns="4503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09079" y="9283831"/>
            <a:ext cx="2914015" cy="490408"/>
          </a:xfrm>
          <a:prstGeom prst="rect">
            <a:avLst/>
          </a:prstGeom>
        </p:spPr>
        <p:txBody>
          <a:bodyPr vert="horz" lIns="90068" tIns="45034" rIns="90068" bIns="4503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606972F-E549-4B60-A7E6-65DD2440474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98354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2542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57B98-AE4C-1269-928C-267347D95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E900BC1-BEAF-F762-3914-278E42107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2D6F37B-26D2-CB4D-9491-F67F77A40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5BA7B57-DE3B-7175-0D22-81D5086A9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1560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4638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684"/>
            <a:r>
              <a:rPr lang="nl-NL"/>
              <a:t>Welke stappen heeft een dossier? Verloop van proces van inschrijving? Fysieke document controle (diploma’s/</a:t>
            </a:r>
            <a:r>
              <a:rPr lang="nl-NL" err="1"/>
              <a:t>ID’s</a:t>
            </a:r>
            <a:r>
              <a:rPr lang="nl-NL"/>
              <a:t>)? Welke checks zijn er? Is er een netwerk voor uw doelgroep bij de MBO-R? Hoe delen jullie kennis?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986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104B1-A64D-178F-A5CF-44301A0A1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E86E58A-F837-EACB-8D57-C0CC7E7DF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E6E1976-19EB-929A-5B05-2D59A6A53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A25B66-AFBD-6FBF-C938-C9CB0ABF0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 smtClean="0"/>
              <a:pPr>
                <a:defRPr/>
              </a:pPr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7668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0526B-E001-8DEF-3C2E-B5C9E6509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6C84EC1-526C-622A-2A59-AE8413352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5B07E25-CDC8-E2F3-9D8F-50F28D250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9200A4-421A-C93F-90A0-EEB998329B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 smtClean="0"/>
              <a:pPr>
                <a:defRPr/>
              </a:pPr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8395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79A02-89F3-4CE0-63C1-9F6CF1EA5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34B8432-9AAA-31F9-1E18-87C72931DA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6893239-8FE5-37C7-C3A1-9DCB3A104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9C5E118-3971-3CD2-3F78-D9ADD8AEC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 smtClean="0"/>
              <a:pPr>
                <a:defRPr/>
              </a:pPr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2429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EFE5C-C53C-4964-F7BB-F98AF2A21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966C845-3842-745F-732F-B0A07DEB2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B4E04B0-430B-73EC-B1D5-4047B3AE1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707A47F-DB4B-BD0E-6558-5906011CC9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 smtClean="0"/>
              <a:pPr>
                <a:defRPr/>
              </a:pPr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779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 smtClean="0"/>
              <a:pPr>
                <a:defRPr/>
              </a:pPr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993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 smtClean="0"/>
              <a:pPr>
                <a:defRPr/>
              </a:pPr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0553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558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C29FC-B2FE-C1B3-40A5-129A94E8C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B1C0F93-6BA6-9591-B483-FE4423D94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97B7875-E895-EC17-0A10-17E81F60F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10FBEF-648A-89FE-4B03-37946F5D4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7852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871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453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6002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Sarah </a:t>
            </a:r>
            <a:r>
              <a:rPr lang="en-US" err="1">
                <a:ea typeface="Calibri"/>
                <a:cs typeface="Calibri"/>
              </a:rPr>
              <a:t>kan</a:t>
            </a:r>
            <a:r>
              <a:rPr lang="en-US">
                <a:ea typeface="Calibri"/>
                <a:cs typeface="Calibri"/>
              </a:rPr>
              <a:t> via diverse platforms </a:t>
            </a:r>
            <a:r>
              <a:rPr lang="en-US" err="1">
                <a:ea typeface="Calibri"/>
                <a:cs typeface="Calibri"/>
              </a:rPr>
              <a:t>tegen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betaling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aftekenstage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kopen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en-US">
                <a:solidFill>
                  <a:srgbClr val="000000"/>
                </a:solidFill>
              </a:rPr>
              <a:t>Student </a:t>
            </a:r>
            <a:r>
              <a:rPr lang="en-US" err="1">
                <a:solidFill>
                  <a:srgbClr val="000000"/>
                </a:solidFill>
              </a:rPr>
              <a:t>gaat</a:t>
            </a:r>
            <a:r>
              <a:rPr lang="en-US">
                <a:solidFill>
                  <a:srgbClr val="000000"/>
                </a:solidFill>
              </a:rPr>
              <a:t> in </a:t>
            </a:r>
            <a:r>
              <a:rPr lang="en-US" err="1">
                <a:solidFill>
                  <a:srgbClr val="000000"/>
                </a:solidFill>
              </a:rPr>
              <a:t>dit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geval</a:t>
            </a:r>
            <a:r>
              <a:rPr lang="en-US">
                <a:solidFill>
                  <a:srgbClr val="000000"/>
                </a:solidFill>
              </a:rPr>
              <a:t> in zee met </a:t>
            </a:r>
            <a:r>
              <a:rPr lang="en-US" err="1">
                <a:solidFill>
                  <a:srgbClr val="000000"/>
                </a:solidFill>
              </a:rPr>
              <a:t>een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fraudeur</a:t>
            </a:r>
            <a:r>
              <a:rPr lang="en-US">
                <a:solidFill>
                  <a:srgbClr val="000000"/>
                </a:solidFill>
              </a:rPr>
              <a:t> om de stage </a:t>
            </a:r>
            <a:r>
              <a:rPr lang="en-US" err="1">
                <a:solidFill>
                  <a:srgbClr val="000000"/>
                </a:solidFill>
              </a:rPr>
              <a:t>niet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te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hoeven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doen</a:t>
            </a:r>
            <a:r>
              <a:rPr lang="en-US">
                <a:solidFill>
                  <a:srgbClr val="000000"/>
                </a:solidFill>
              </a:rPr>
              <a:t>. </a:t>
            </a:r>
            <a:r>
              <a:rPr lang="en-US">
                <a:solidFill>
                  <a:srgbClr val="666666"/>
                </a:solidFill>
              </a:rPr>
              <a:t>Op diverse platforms </a:t>
            </a:r>
            <a:r>
              <a:rPr lang="en-US" err="1">
                <a:solidFill>
                  <a:srgbClr val="666666"/>
                </a:solidFill>
              </a:rPr>
              <a:t>bieden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fraudeurs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tegen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betaling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aftekenstages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aan</a:t>
            </a:r>
            <a:r>
              <a:rPr lang="en-US">
                <a:solidFill>
                  <a:srgbClr val="666666"/>
                </a:solidFill>
              </a:rPr>
              <a:t>. De </a:t>
            </a:r>
            <a:r>
              <a:rPr lang="en-US" err="1">
                <a:solidFill>
                  <a:srgbClr val="666666"/>
                </a:solidFill>
              </a:rPr>
              <a:t>fraudeur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zoekt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voor</a:t>
            </a:r>
            <a:r>
              <a:rPr lang="en-US">
                <a:solidFill>
                  <a:srgbClr val="666666"/>
                </a:solidFill>
              </a:rPr>
              <a:t> de student </a:t>
            </a:r>
            <a:r>
              <a:rPr lang="en-US" err="1">
                <a:solidFill>
                  <a:srgbClr val="666666"/>
                </a:solidFill>
              </a:rPr>
              <a:t>een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erkend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bonafide</a:t>
            </a:r>
            <a:r>
              <a:rPr lang="en-US">
                <a:solidFill>
                  <a:srgbClr val="666666"/>
                </a:solidFill>
              </a:rPr>
              <a:t> leerbedrijf </a:t>
            </a:r>
            <a:r>
              <a:rPr lang="en-US" err="1">
                <a:solidFill>
                  <a:srgbClr val="666666"/>
                </a:solidFill>
              </a:rPr>
              <a:t>dat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theoretisch</a:t>
            </a:r>
            <a:r>
              <a:rPr lang="en-US">
                <a:solidFill>
                  <a:srgbClr val="666666"/>
                </a:solidFill>
              </a:rPr>
              <a:t> de </a:t>
            </a:r>
            <a:r>
              <a:rPr lang="en-US" err="1">
                <a:solidFill>
                  <a:srgbClr val="666666"/>
                </a:solidFill>
              </a:rPr>
              <a:t>gevraagde</a:t>
            </a:r>
            <a:r>
              <a:rPr lang="en-US">
                <a:solidFill>
                  <a:srgbClr val="666666"/>
                </a:solidFill>
              </a:rPr>
              <a:t> stage </a:t>
            </a:r>
            <a:r>
              <a:rPr lang="en-US" err="1">
                <a:solidFill>
                  <a:srgbClr val="666666"/>
                </a:solidFill>
              </a:rPr>
              <a:t>aan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zou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kunnen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bieden</a:t>
            </a:r>
            <a:r>
              <a:rPr lang="en-US">
                <a:solidFill>
                  <a:srgbClr val="666666"/>
                </a:solidFill>
              </a:rPr>
              <a:t>. Er </a:t>
            </a:r>
            <a:r>
              <a:rPr lang="en-US" err="1">
                <a:solidFill>
                  <a:srgbClr val="666666"/>
                </a:solidFill>
              </a:rPr>
              <a:t>wordt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een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frauduleus</a:t>
            </a:r>
            <a:r>
              <a:rPr lang="en-US">
                <a:solidFill>
                  <a:srgbClr val="666666"/>
                </a:solidFill>
              </a:rPr>
              <a:t> e-</a:t>
            </a:r>
            <a:r>
              <a:rPr lang="en-US" err="1">
                <a:solidFill>
                  <a:srgbClr val="666666"/>
                </a:solidFill>
              </a:rPr>
              <a:t>mailadres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aangemaakt</a:t>
            </a:r>
            <a:r>
              <a:rPr lang="en-US">
                <a:solidFill>
                  <a:srgbClr val="666666"/>
                </a:solidFill>
              </a:rPr>
              <a:t>, </a:t>
            </a:r>
            <a:r>
              <a:rPr lang="en-US" err="1">
                <a:solidFill>
                  <a:srgbClr val="666666"/>
                </a:solidFill>
              </a:rPr>
              <a:t>waarin</a:t>
            </a:r>
            <a:r>
              <a:rPr lang="en-US">
                <a:solidFill>
                  <a:srgbClr val="666666"/>
                </a:solidFill>
              </a:rPr>
              <a:t> de naam van het </a:t>
            </a:r>
            <a:r>
              <a:rPr lang="en-US" err="1">
                <a:solidFill>
                  <a:srgbClr val="666666"/>
                </a:solidFill>
              </a:rPr>
              <a:t>leerbedrijf</a:t>
            </a:r>
            <a:r>
              <a:rPr lang="en-US">
                <a:solidFill>
                  <a:srgbClr val="666666"/>
                </a:solidFill>
              </a:rPr>
              <a:t> is </a:t>
            </a:r>
            <a:r>
              <a:rPr lang="en-US" err="1">
                <a:solidFill>
                  <a:srgbClr val="666666"/>
                </a:solidFill>
              </a:rPr>
              <a:t>opgenomen</a:t>
            </a:r>
            <a:r>
              <a:rPr lang="en-US">
                <a:solidFill>
                  <a:srgbClr val="666666"/>
                </a:solidFill>
              </a:rPr>
              <a:t>. Het valse e-</a:t>
            </a:r>
            <a:r>
              <a:rPr lang="en-US" err="1">
                <a:solidFill>
                  <a:srgbClr val="666666"/>
                </a:solidFill>
              </a:rPr>
              <a:t>mailadres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wordt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gebruikt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voor</a:t>
            </a:r>
            <a:r>
              <a:rPr lang="en-US">
                <a:solidFill>
                  <a:srgbClr val="666666"/>
                </a:solidFill>
              </a:rPr>
              <a:t> alle </a:t>
            </a:r>
            <a:r>
              <a:rPr lang="en-US" err="1">
                <a:solidFill>
                  <a:srgbClr val="666666"/>
                </a:solidFill>
              </a:rPr>
              <a:t>communicatie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tussen</a:t>
            </a:r>
            <a:r>
              <a:rPr lang="en-US">
                <a:solidFill>
                  <a:srgbClr val="666666"/>
                </a:solidFill>
              </a:rPr>
              <a:t> student, school </a:t>
            </a:r>
            <a:r>
              <a:rPr lang="en-US" err="1">
                <a:solidFill>
                  <a:srgbClr val="666666"/>
                </a:solidFill>
              </a:rPr>
              <a:t>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frauduleuze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praktijkopleider</a:t>
            </a:r>
            <a:r>
              <a:rPr lang="en-US">
                <a:solidFill>
                  <a:srgbClr val="666666"/>
                </a:solidFill>
              </a:rPr>
              <a:t>. </a:t>
            </a:r>
            <a:endParaRPr lang="en-US"/>
          </a:p>
          <a:p>
            <a:r>
              <a:rPr lang="en-US" err="1">
                <a:solidFill>
                  <a:srgbClr val="666666"/>
                </a:solidFill>
              </a:rPr>
              <a:t>Aftekening</a:t>
            </a:r>
            <a:r>
              <a:rPr lang="en-US">
                <a:solidFill>
                  <a:srgbClr val="666666"/>
                </a:solidFill>
              </a:rPr>
              <a:t> van de BPVO </a:t>
            </a:r>
            <a:r>
              <a:rPr lang="en-US" err="1">
                <a:solidFill>
                  <a:srgbClr val="666666"/>
                </a:solidFill>
              </a:rPr>
              <a:t>wordt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gedaan</a:t>
            </a:r>
            <a:r>
              <a:rPr lang="en-US">
                <a:solidFill>
                  <a:srgbClr val="666666"/>
                </a:solidFill>
              </a:rPr>
              <a:t>, </a:t>
            </a:r>
            <a:r>
              <a:rPr lang="en-US" err="1">
                <a:solidFill>
                  <a:srgbClr val="666666"/>
                </a:solidFill>
              </a:rPr>
              <a:t>zonder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dat</a:t>
            </a:r>
            <a:r>
              <a:rPr lang="en-US">
                <a:solidFill>
                  <a:srgbClr val="666666"/>
                </a:solidFill>
              </a:rPr>
              <a:t> het </a:t>
            </a:r>
            <a:r>
              <a:rPr lang="en-US" err="1">
                <a:solidFill>
                  <a:srgbClr val="666666"/>
                </a:solidFill>
              </a:rPr>
              <a:t>leerbedrijf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zelf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dit</a:t>
            </a:r>
            <a:r>
              <a:rPr lang="en-US">
                <a:solidFill>
                  <a:srgbClr val="666666"/>
                </a:solidFill>
              </a:rPr>
              <a:t> in </a:t>
            </a:r>
            <a:r>
              <a:rPr lang="en-US" err="1">
                <a:solidFill>
                  <a:srgbClr val="666666"/>
                </a:solidFill>
              </a:rPr>
              <a:t>beeld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heeft</a:t>
            </a:r>
            <a:r>
              <a:rPr lang="en-US">
                <a:solidFill>
                  <a:srgbClr val="666666"/>
                </a:solidFill>
              </a:rPr>
              <a:t>. De student </a:t>
            </a:r>
            <a:r>
              <a:rPr lang="en-US" err="1">
                <a:solidFill>
                  <a:srgbClr val="666666"/>
                </a:solidFill>
              </a:rPr>
              <a:t>levert</a:t>
            </a:r>
            <a:r>
              <a:rPr lang="en-US">
                <a:solidFill>
                  <a:srgbClr val="666666"/>
                </a:solidFill>
              </a:rPr>
              <a:t> het document in </a:t>
            </a:r>
            <a:r>
              <a:rPr lang="en-US" err="1">
                <a:solidFill>
                  <a:srgbClr val="666666"/>
                </a:solidFill>
              </a:rPr>
              <a:t>bij</a:t>
            </a:r>
            <a:r>
              <a:rPr lang="en-US">
                <a:solidFill>
                  <a:srgbClr val="666666"/>
                </a:solidFill>
              </a:rPr>
              <a:t> de school. Daar </a:t>
            </a:r>
            <a:r>
              <a:rPr lang="en-US" err="1">
                <a:solidFill>
                  <a:srgbClr val="666666"/>
                </a:solidFill>
              </a:rPr>
              <a:t>wordt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gecontroleerd</a:t>
            </a:r>
            <a:r>
              <a:rPr lang="en-US">
                <a:solidFill>
                  <a:srgbClr val="666666"/>
                </a:solidFill>
              </a:rPr>
              <a:t> of de stage </a:t>
            </a:r>
            <a:r>
              <a:rPr lang="en-US" err="1">
                <a:solidFill>
                  <a:srgbClr val="666666"/>
                </a:solidFill>
              </a:rPr>
              <a:t>bij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een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erkend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leerbedrijf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gelopen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gaat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worden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voor</a:t>
            </a:r>
            <a:r>
              <a:rPr lang="en-US">
                <a:solidFill>
                  <a:srgbClr val="666666"/>
                </a:solidFill>
              </a:rPr>
              <a:t> de </a:t>
            </a:r>
            <a:r>
              <a:rPr lang="en-US" err="1">
                <a:solidFill>
                  <a:srgbClr val="666666"/>
                </a:solidFill>
              </a:rPr>
              <a:t>juiste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kwalificatie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en</a:t>
            </a:r>
            <a:r>
              <a:rPr lang="en-US">
                <a:solidFill>
                  <a:srgbClr val="666666"/>
                </a:solidFill>
              </a:rPr>
              <a:t> is </a:t>
            </a:r>
            <a:r>
              <a:rPr lang="en-US" err="1">
                <a:solidFill>
                  <a:srgbClr val="666666"/>
                </a:solidFill>
              </a:rPr>
              <a:t>ondertekend</a:t>
            </a:r>
            <a:r>
              <a:rPr lang="en-US">
                <a:solidFill>
                  <a:srgbClr val="666666"/>
                </a:solidFill>
              </a:rPr>
              <a:t>. </a:t>
            </a:r>
            <a:r>
              <a:rPr lang="en-US" err="1">
                <a:solidFill>
                  <a:srgbClr val="666666"/>
                </a:solidFill>
              </a:rPr>
              <a:t>Omdat</a:t>
            </a:r>
            <a:r>
              <a:rPr lang="en-US">
                <a:solidFill>
                  <a:srgbClr val="666666"/>
                </a:solidFill>
              </a:rPr>
              <a:t> het </a:t>
            </a:r>
            <a:r>
              <a:rPr lang="en-US" err="1">
                <a:solidFill>
                  <a:srgbClr val="666666"/>
                </a:solidFill>
              </a:rPr>
              <a:t>echte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leerbedrijf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daadwerkelijk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erkend</a:t>
            </a:r>
            <a:r>
              <a:rPr lang="en-US">
                <a:solidFill>
                  <a:srgbClr val="666666"/>
                </a:solidFill>
              </a:rPr>
              <a:t> is </a:t>
            </a:r>
            <a:r>
              <a:rPr lang="en-US" err="1">
                <a:solidFill>
                  <a:srgbClr val="666666"/>
                </a:solidFill>
              </a:rPr>
              <a:t>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passend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voor</a:t>
            </a:r>
            <a:r>
              <a:rPr lang="en-US">
                <a:solidFill>
                  <a:srgbClr val="666666"/>
                </a:solidFill>
              </a:rPr>
              <a:t> de </a:t>
            </a:r>
            <a:r>
              <a:rPr lang="en-US" err="1">
                <a:solidFill>
                  <a:srgbClr val="666666"/>
                </a:solidFill>
              </a:rPr>
              <a:t>bewuste</a:t>
            </a:r>
            <a:r>
              <a:rPr lang="en-US">
                <a:solidFill>
                  <a:srgbClr val="666666"/>
                </a:solidFill>
              </a:rPr>
              <a:t> stage, </a:t>
            </a:r>
            <a:r>
              <a:rPr lang="en-US" err="1">
                <a:solidFill>
                  <a:srgbClr val="666666"/>
                </a:solidFill>
              </a:rPr>
              <a:t>pakt</a:t>
            </a:r>
            <a:r>
              <a:rPr lang="en-US">
                <a:solidFill>
                  <a:srgbClr val="666666"/>
                </a:solidFill>
              </a:rPr>
              <a:t> de </a:t>
            </a:r>
            <a:r>
              <a:rPr lang="en-US" err="1">
                <a:solidFill>
                  <a:srgbClr val="666666"/>
                </a:solidFill>
              </a:rPr>
              <a:t>toets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positief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uit</a:t>
            </a:r>
            <a:r>
              <a:rPr lang="en-US">
                <a:solidFill>
                  <a:srgbClr val="666666"/>
                </a:solidFill>
              </a:rPr>
              <a:t>. Als </a:t>
            </a:r>
            <a:r>
              <a:rPr lang="en-US" err="1">
                <a:solidFill>
                  <a:srgbClr val="666666"/>
                </a:solidFill>
              </a:rPr>
              <a:t>dat</a:t>
            </a:r>
            <a:r>
              <a:rPr lang="en-US">
                <a:solidFill>
                  <a:srgbClr val="666666"/>
                </a:solidFill>
              </a:rPr>
              <a:t> in </a:t>
            </a:r>
            <a:r>
              <a:rPr lang="en-US" err="1">
                <a:solidFill>
                  <a:srgbClr val="666666"/>
                </a:solidFill>
              </a:rPr>
              <a:t>orde</a:t>
            </a:r>
            <a:r>
              <a:rPr lang="en-US">
                <a:solidFill>
                  <a:srgbClr val="666666"/>
                </a:solidFill>
              </a:rPr>
              <a:t> is, </a:t>
            </a:r>
            <a:r>
              <a:rPr lang="en-US" err="1">
                <a:solidFill>
                  <a:srgbClr val="666666"/>
                </a:solidFill>
              </a:rPr>
              <a:t>wordt</a:t>
            </a:r>
            <a:r>
              <a:rPr lang="en-US">
                <a:solidFill>
                  <a:srgbClr val="666666"/>
                </a:solidFill>
              </a:rPr>
              <a:t> de BPVO </a:t>
            </a:r>
            <a:r>
              <a:rPr lang="en-US" err="1">
                <a:solidFill>
                  <a:srgbClr val="666666"/>
                </a:solidFill>
              </a:rPr>
              <a:t>geregistreerd</a:t>
            </a:r>
            <a:r>
              <a:rPr lang="en-US">
                <a:solidFill>
                  <a:srgbClr val="666666"/>
                </a:solidFill>
              </a:rPr>
              <a:t>. </a:t>
            </a:r>
            <a:r>
              <a:rPr lang="en-US" err="1">
                <a:solidFill>
                  <a:srgbClr val="666666"/>
                </a:solidFill>
              </a:rPr>
              <a:t>Fraudeurs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kunnen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worden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opgespoord</a:t>
            </a:r>
            <a:r>
              <a:rPr lang="en-US">
                <a:solidFill>
                  <a:srgbClr val="666666"/>
                </a:solidFill>
              </a:rPr>
              <a:t>  </a:t>
            </a:r>
            <a:r>
              <a:rPr lang="en-US" err="1">
                <a:solidFill>
                  <a:srgbClr val="666666"/>
                </a:solidFill>
              </a:rPr>
              <a:t>wanneer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leerbedrijven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regelmatig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controleren</a:t>
            </a:r>
            <a:r>
              <a:rPr lang="en-US">
                <a:solidFill>
                  <a:srgbClr val="666666"/>
                </a:solidFill>
              </a:rPr>
              <a:t> of het </a:t>
            </a:r>
            <a:r>
              <a:rPr lang="en-US" err="1">
                <a:solidFill>
                  <a:srgbClr val="666666"/>
                </a:solidFill>
              </a:rPr>
              <a:t>aantal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geregistreerde</a:t>
            </a:r>
            <a:r>
              <a:rPr lang="en-US">
                <a:solidFill>
                  <a:srgbClr val="666666"/>
                </a:solidFill>
              </a:rPr>
              <a:t> stages </a:t>
            </a:r>
            <a:r>
              <a:rPr lang="en-US" err="1">
                <a:solidFill>
                  <a:srgbClr val="666666"/>
                </a:solidFill>
              </a:rPr>
              <a:t>klopt</a:t>
            </a:r>
            <a:r>
              <a:rPr lang="en-US">
                <a:solidFill>
                  <a:srgbClr val="666666"/>
                </a:solidFill>
              </a:rPr>
              <a:t> met het </a:t>
            </a:r>
            <a:r>
              <a:rPr lang="en-US" err="1">
                <a:solidFill>
                  <a:srgbClr val="666666"/>
                </a:solidFill>
              </a:rPr>
              <a:t>aantal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daadwerkelijke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studenten</a:t>
            </a:r>
            <a:r>
              <a:rPr lang="en-US">
                <a:solidFill>
                  <a:srgbClr val="666666"/>
                </a:solidFill>
              </a:rPr>
              <a:t>. </a:t>
            </a:r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666666"/>
              </a:solidFill>
              <a:ea typeface="Calibri"/>
              <a:cs typeface="Calibri"/>
            </a:endParaRPr>
          </a:p>
          <a:p>
            <a:r>
              <a:rPr lang="en-US">
                <a:solidFill>
                  <a:srgbClr val="666666"/>
                </a:solidFill>
              </a:rPr>
              <a:t>Voor </a:t>
            </a:r>
            <a:r>
              <a:rPr lang="en-US" err="1">
                <a:solidFill>
                  <a:srgbClr val="666666"/>
                </a:solidFill>
              </a:rPr>
              <a:t>scholen</a:t>
            </a:r>
            <a:r>
              <a:rPr lang="en-US">
                <a:solidFill>
                  <a:srgbClr val="666666"/>
                </a:solidFill>
              </a:rPr>
              <a:t>: Check of het e-</a:t>
            </a:r>
            <a:r>
              <a:rPr lang="en-US" err="1">
                <a:solidFill>
                  <a:srgbClr val="666666"/>
                </a:solidFill>
              </a:rPr>
              <a:t>mailadres</a:t>
            </a:r>
            <a:r>
              <a:rPr lang="en-US">
                <a:solidFill>
                  <a:srgbClr val="666666"/>
                </a:solidFill>
              </a:rPr>
              <a:t> van de </a:t>
            </a:r>
            <a:r>
              <a:rPr lang="en-US" err="1">
                <a:solidFill>
                  <a:srgbClr val="666666"/>
                </a:solidFill>
              </a:rPr>
              <a:t>praktijkopleider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overeenkomt</a:t>
            </a:r>
            <a:r>
              <a:rPr lang="en-US">
                <a:solidFill>
                  <a:srgbClr val="666666"/>
                </a:solidFill>
              </a:rPr>
              <a:t> met </a:t>
            </a:r>
            <a:r>
              <a:rPr lang="en-US" err="1">
                <a:solidFill>
                  <a:srgbClr val="666666"/>
                </a:solidFill>
              </a:rPr>
              <a:t>dat</a:t>
            </a:r>
            <a:r>
              <a:rPr lang="en-US">
                <a:solidFill>
                  <a:srgbClr val="666666"/>
                </a:solidFill>
              </a:rPr>
              <a:t> van het </a:t>
            </a:r>
            <a:r>
              <a:rPr lang="en-US" err="1">
                <a:solidFill>
                  <a:srgbClr val="666666"/>
                </a:solidFill>
              </a:rPr>
              <a:t>bedrijf</a:t>
            </a:r>
            <a:r>
              <a:rPr lang="en-US">
                <a:solidFill>
                  <a:srgbClr val="666666"/>
                </a:solidFill>
              </a:rPr>
              <a:t>. BPV-</a:t>
            </a:r>
            <a:r>
              <a:rPr lang="en-US" err="1">
                <a:solidFill>
                  <a:srgbClr val="666666"/>
                </a:solidFill>
              </a:rPr>
              <a:t>coördinatoren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doen</a:t>
            </a:r>
            <a:r>
              <a:rPr lang="en-US">
                <a:solidFill>
                  <a:srgbClr val="666666"/>
                </a:solidFill>
              </a:rPr>
              <a:t> er </a:t>
            </a:r>
            <a:r>
              <a:rPr lang="en-US" err="1">
                <a:solidFill>
                  <a:srgbClr val="666666"/>
                </a:solidFill>
              </a:rPr>
              <a:t>goed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aan</a:t>
            </a:r>
            <a:r>
              <a:rPr lang="en-US">
                <a:solidFill>
                  <a:srgbClr val="666666"/>
                </a:solidFill>
              </a:rPr>
              <a:t> om </a:t>
            </a:r>
            <a:r>
              <a:rPr lang="en-US" err="1">
                <a:solidFill>
                  <a:srgbClr val="666666"/>
                </a:solidFill>
              </a:rPr>
              <a:t>persoonlijk</a:t>
            </a:r>
            <a:r>
              <a:rPr lang="en-US">
                <a:solidFill>
                  <a:srgbClr val="666666"/>
                </a:solidFill>
              </a:rPr>
              <a:t> contact op </a:t>
            </a:r>
            <a:r>
              <a:rPr lang="en-US" err="1">
                <a:solidFill>
                  <a:srgbClr val="666666"/>
                </a:solidFill>
              </a:rPr>
              <a:t>te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nemen</a:t>
            </a:r>
            <a:r>
              <a:rPr lang="en-US">
                <a:solidFill>
                  <a:srgbClr val="666666"/>
                </a:solidFill>
              </a:rPr>
              <a:t> met de </a:t>
            </a:r>
            <a:r>
              <a:rPr lang="en-US" err="1">
                <a:solidFill>
                  <a:srgbClr val="666666"/>
                </a:solidFill>
              </a:rPr>
              <a:t>praktijkopleider</a:t>
            </a:r>
            <a:r>
              <a:rPr lang="en-US">
                <a:solidFill>
                  <a:srgbClr val="666666"/>
                </a:solidFill>
              </a:rPr>
              <a:t> die </a:t>
            </a:r>
            <a:r>
              <a:rPr lang="en-US" err="1">
                <a:solidFill>
                  <a:srgbClr val="666666"/>
                </a:solidFill>
              </a:rPr>
              <a:t>staat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vermeld</a:t>
            </a:r>
            <a:r>
              <a:rPr lang="en-US">
                <a:solidFill>
                  <a:srgbClr val="666666"/>
                </a:solidFill>
              </a:rPr>
              <a:t> in de BPVO. Is </a:t>
            </a:r>
            <a:r>
              <a:rPr lang="en-US" err="1">
                <a:solidFill>
                  <a:srgbClr val="666666"/>
                </a:solidFill>
              </a:rPr>
              <a:t>deze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niet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bereikbaar</a:t>
            </a:r>
            <a:r>
              <a:rPr lang="en-US">
                <a:solidFill>
                  <a:srgbClr val="666666"/>
                </a:solidFill>
              </a:rPr>
              <a:t>? Check dan de </a:t>
            </a:r>
            <a:r>
              <a:rPr lang="en-US" err="1">
                <a:solidFill>
                  <a:srgbClr val="666666"/>
                </a:solidFill>
              </a:rPr>
              <a:t>gegevens</a:t>
            </a:r>
            <a:r>
              <a:rPr lang="en-US">
                <a:solidFill>
                  <a:srgbClr val="666666"/>
                </a:solidFill>
              </a:rPr>
              <a:t> met het </a:t>
            </a:r>
            <a:r>
              <a:rPr lang="en-US" err="1">
                <a:solidFill>
                  <a:srgbClr val="666666"/>
                </a:solidFill>
              </a:rPr>
              <a:t>hoofdkantoor</a:t>
            </a:r>
            <a:r>
              <a:rPr lang="en-US">
                <a:solidFill>
                  <a:srgbClr val="666666"/>
                </a:solidFill>
              </a:rPr>
              <a:t> van het </a:t>
            </a:r>
            <a:r>
              <a:rPr lang="en-US" err="1">
                <a:solidFill>
                  <a:srgbClr val="666666"/>
                </a:solidFill>
              </a:rPr>
              <a:t>leerbedrijf</a:t>
            </a:r>
            <a:r>
              <a:rPr lang="en-US">
                <a:solidFill>
                  <a:srgbClr val="666666"/>
                </a:solidFill>
              </a:rPr>
              <a:t>. </a:t>
            </a:r>
            <a:r>
              <a:rPr lang="en-US" err="1">
                <a:solidFill>
                  <a:srgbClr val="666666"/>
                </a:solidFill>
              </a:rPr>
              <a:t>Wanneer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blijkt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dat</a:t>
            </a:r>
            <a:r>
              <a:rPr lang="en-US">
                <a:solidFill>
                  <a:srgbClr val="666666"/>
                </a:solidFill>
              </a:rPr>
              <a:t> de </a:t>
            </a:r>
            <a:r>
              <a:rPr lang="en-US" err="1">
                <a:solidFill>
                  <a:srgbClr val="666666"/>
                </a:solidFill>
              </a:rPr>
              <a:t>persoon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niet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bekend</a:t>
            </a:r>
            <a:r>
              <a:rPr lang="en-US">
                <a:solidFill>
                  <a:srgbClr val="666666"/>
                </a:solidFill>
              </a:rPr>
              <a:t> is, neem dan contact op met de </a:t>
            </a:r>
            <a:r>
              <a:rPr lang="en-US" err="1">
                <a:solidFill>
                  <a:srgbClr val="666666"/>
                </a:solidFill>
              </a:rPr>
              <a:t>adviseur</a:t>
            </a:r>
            <a:r>
              <a:rPr lang="en-US">
                <a:solidFill>
                  <a:srgbClr val="666666"/>
                </a:solidFill>
              </a:rPr>
              <a:t> van SBB. </a:t>
            </a:r>
            <a:r>
              <a:rPr lang="en-US" err="1">
                <a:solidFill>
                  <a:srgbClr val="666666"/>
                </a:solidFill>
              </a:rPr>
              <a:t>Fraude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kan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zich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ook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uiten</a:t>
            </a:r>
            <a:r>
              <a:rPr lang="en-US">
                <a:solidFill>
                  <a:srgbClr val="666666"/>
                </a:solidFill>
              </a:rPr>
              <a:t> in </a:t>
            </a:r>
            <a:r>
              <a:rPr lang="en-US" err="1">
                <a:solidFill>
                  <a:srgbClr val="666666"/>
                </a:solidFill>
              </a:rPr>
              <a:t>ongebruikelijke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wijzigingen</a:t>
            </a:r>
            <a:r>
              <a:rPr lang="en-US">
                <a:solidFill>
                  <a:srgbClr val="666666"/>
                </a:solidFill>
              </a:rPr>
              <a:t>, </a:t>
            </a:r>
            <a:r>
              <a:rPr lang="en-US" err="1">
                <a:solidFill>
                  <a:srgbClr val="666666"/>
                </a:solidFill>
              </a:rPr>
              <a:t>zoals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bezoekafspraken</a:t>
            </a:r>
            <a:r>
              <a:rPr lang="en-US">
                <a:solidFill>
                  <a:srgbClr val="666666"/>
                </a:solidFill>
              </a:rPr>
              <a:t> die </a:t>
            </a:r>
            <a:r>
              <a:rPr lang="en-US" err="1">
                <a:solidFill>
                  <a:srgbClr val="666666"/>
                </a:solidFill>
              </a:rPr>
              <a:t>plotseling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worden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afgezegd</a:t>
            </a:r>
            <a:r>
              <a:rPr lang="en-US">
                <a:solidFill>
                  <a:srgbClr val="666666"/>
                </a:solidFill>
              </a:rPr>
              <a:t> of </a:t>
            </a:r>
            <a:r>
              <a:rPr lang="en-US" err="1">
                <a:solidFill>
                  <a:srgbClr val="666666"/>
                </a:solidFill>
              </a:rPr>
              <a:t>naar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andere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locaties</a:t>
            </a:r>
            <a:r>
              <a:rPr lang="en-US">
                <a:solidFill>
                  <a:srgbClr val="666666"/>
                </a:solidFill>
              </a:rPr>
              <a:t> (</a:t>
            </a:r>
            <a:r>
              <a:rPr lang="en-US" err="1">
                <a:solidFill>
                  <a:srgbClr val="666666"/>
                </a:solidFill>
              </a:rPr>
              <a:t>bijvoorbeeld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een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wegrestaurant</a:t>
            </a:r>
            <a:r>
              <a:rPr lang="en-US">
                <a:solidFill>
                  <a:srgbClr val="666666"/>
                </a:solidFill>
              </a:rPr>
              <a:t>) </a:t>
            </a:r>
            <a:r>
              <a:rPr lang="en-US" err="1">
                <a:solidFill>
                  <a:srgbClr val="666666"/>
                </a:solidFill>
              </a:rPr>
              <a:t>worden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verplaatst</a:t>
            </a:r>
            <a:r>
              <a:rPr lang="en-US">
                <a:solidFill>
                  <a:srgbClr val="666666"/>
                </a:solidFill>
              </a:rPr>
              <a:t>. Dit </a:t>
            </a:r>
            <a:r>
              <a:rPr lang="en-US" err="1">
                <a:solidFill>
                  <a:srgbClr val="666666"/>
                </a:solidFill>
              </a:rPr>
              <a:t>kan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wijzen</a:t>
            </a:r>
            <a:r>
              <a:rPr lang="en-US">
                <a:solidFill>
                  <a:srgbClr val="666666"/>
                </a:solidFill>
              </a:rPr>
              <a:t> op </a:t>
            </a:r>
            <a:r>
              <a:rPr lang="en-US" err="1">
                <a:solidFill>
                  <a:srgbClr val="666666"/>
                </a:solidFill>
              </a:rPr>
              <a:t>pogingen</a:t>
            </a:r>
            <a:r>
              <a:rPr lang="en-US">
                <a:solidFill>
                  <a:srgbClr val="666666"/>
                </a:solidFill>
              </a:rPr>
              <a:t> om </a:t>
            </a:r>
            <a:r>
              <a:rPr lang="en-US" err="1">
                <a:solidFill>
                  <a:srgbClr val="666666"/>
                </a:solidFill>
              </a:rPr>
              <a:t>controle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te</a:t>
            </a:r>
            <a:r>
              <a:rPr lang="en-US">
                <a:solidFill>
                  <a:srgbClr val="666666"/>
                </a:solidFill>
              </a:rPr>
              <a:t> </a:t>
            </a:r>
            <a:r>
              <a:rPr lang="en-US" err="1">
                <a:solidFill>
                  <a:srgbClr val="666666"/>
                </a:solidFill>
              </a:rPr>
              <a:t>ontwijken</a:t>
            </a:r>
            <a:r>
              <a:rPr lang="en-US">
                <a:solidFill>
                  <a:srgbClr val="666666"/>
                </a:solidFill>
              </a:rPr>
              <a:t>. 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/>
              <a:pPr>
                <a:defRPr/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8059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Lastig om dit goed in beeld te krijgen. Belangrijk om signalen te delen. Hier werken we nu waar mogelijk op samen, met inspecties, scholen. </a:t>
            </a:r>
          </a:p>
          <a:p>
            <a:r>
              <a:rPr lang="en-US">
                <a:ea typeface="Calibri"/>
                <a:cs typeface="Calibri"/>
              </a:rPr>
              <a:t>Bv. Veel stagiairs ten op zichte van weinig praktijkopleiders en dus te weinig praktijkbegeleiding. </a:t>
            </a:r>
          </a:p>
          <a:p>
            <a:r>
              <a:rPr lang="en-US">
                <a:ea typeface="Calibri"/>
                <a:cs typeface="Calibri"/>
              </a:rPr>
              <a:t>We kunnen echter niet zomaar de erkenning intrekken op basis van onderbuikgevoel. Dit moet wel worden onderbouwd. </a:t>
            </a: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/>
              <a:pPr>
                <a:defRPr/>
              </a:pPr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604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Sbb zet in op vergroten van de bewustwording van fraude in de bpv. Via </a:t>
            </a:r>
            <a:r>
              <a:rPr lang="en-US" err="1">
                <a:ea typeface="Calibri"/>
                <a:cs typeface="Calibri"/>
              </a:rPr>
              <a:t>o.a.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nieuwsbrieven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oproepen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gedaan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richting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leerbedrijven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onderwijs</a:t>
            </a:r>
            <a:r>
              <a:rPr lang="en-US">
                <a:ea typeface="Calibri"/>
                <a:cs typeface="Calibri"/>
              </a:rPr>
              <a:t> om de </a:t>
            </a:r>
            <a:r>
              <a:rPr lang="en-US" err="1">
                <a:ea typeface="Calibri"/>
                <a:cs typeface="Calibri"/>
              </a:rPr>
              <a:t>bpv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informatie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checken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en-US" err="1">
                <a:ea typeface="Calibri"/>
                <a:cs typeface="Calibri"/>
              </a:rPr>
              <a:t>Bedrijven</a:t>
            </a:r>
            <a:r>
              <a:rPr lang="en-US">
                <a:ea typeface="Calibri"/>
                <a:cs typeface="Calibri"/>
              </a:rPr>
              <a:t> door </a:t>
            </a:r>
            <a:r>
              <a:rPr lang="en-US" err="1">
                <a:ea typeface="Calibri"/>
                <a:cs typeface="Calibri"/>
              </a:rPr>
              <a:t>minstens</a:t>
            </a:r>
            <a:r>
              <a:rPr lang="en-US">
                <a:ea typeface="Calibri"/>
                <a:cs typeface="Calibri"/>
              </a:rPr>
              <a:t> 2 </a:t>
            </a:r>
            <a:r>
              <a:rPr lang="en-US" err="1">
                <a:ea typeface="Calibri"/>
                <a:cs typeface="Calibri"/>
              </a:rPr>
              <a:t>keer</a:t>
            </a:r>
            <a:r>
              <a:rPr lang="en-US">
                <a:ea typeface="Calibri"/>
                <a:cs typeface="Calibri"/>
              </a:rPr>
              <a:t> per </a:t>
            </a:r>
            <a:r>
              <a:rPr lang="en-US" err="1">
                <a:ea typeface="Calibri"/>
                <a:cs typeface="Calibri"/>
              </a:rPr>
              <a:t>jaar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controleren</a:t>
            </a:r>
            <a:r>
              <a:rPr lang="en-US">
                <a:ea typeface="Calibri"/>
                <a:cs typeface="Calibri"/>
              </a:rPr>
              <a:t> of de </a:t>
            </a:r>
            <a:r>
              <a:rPr lang="en-US" err="1">
                <a:ea typeface="Calibri"/>
                <a:cs typeface="Calibri"/>
              </a:rPr>
              <a:t>registratie</a:t>
            </a:r>
            <a:r>
              <a:rPr lang="en-US">
                <a:ea typeface="Calibri"/>
                <a:cs typeface="Calibri"/>
              </a:rPr>
              <a:t> van het </a:t>
            </a:r>
            <a:r>
              <a:rPr lang="en-US" err="1">
                <a:ea typeface="Calibri"/>
                <a:cs typeface="Calibri"/>
              </a:rPr>
              <a:t>aantal</a:t>
            </a:r>
            <a:r>
              <a:rPr lang="en-US">
                <a:ea typeface="Calibri"/>
                <a:cs typeface="Calibri"/>
              </a:rPr>
              <a:t> stages </a:t>
            </a:r>
            <a:r>
              <a:rPr lang="en-US" err="1">
                <a:ea typeface="Calibri"/>
                <a:cs typeface="Calibri"/>
              </a:rPr>
              <a:t>bij</a:t>
            </a:r>
            <a:r>
              <a:rPr lang="en-US">
                <a:ea typeface="Calibri"/>
                <a:cs typeface="Calibri"/>
              </a:rPr>
              <a:t> het </a:t>
            </a:r>
            <a:r>
              <a:rPr lang="en-US" err="1">
                <a:ea typeface="Calibri"/>
                <a:cs typeface="Calibri"/>
              </a:rPr>
              <a:t>bedrijf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klopt</a:t>
            </a:r>
            <a:r>
              <a:rPr lang="en-US">
                <a:ea typeface="Calibri"/>
                <a:cs typeface="Calibri"/>
              </a:rPr>
              <a:t> met het </a:t>
            </a:r>
            <a:r>
              <a:rPr lang="en-US" err="1">
                <a:ea typeface="Calibri"/>
                <a:cs typeface="Calibri"/>
              </a:rPr>
              <a:t>aantal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studenten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dat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daadwerkelijk</a:t>
            </a:r>
            <a:r>
              <a:rPr lang="en-US">
                <a:ea typeface="Calibri"/>
                <a:cs typeface="Calibri"/>
              </a:rPr>
              <a:t> stage </a:t>
            </a:r>
            <a:r>
              <a:rPr lang="en-US" err="1">
                <a:ea typeface="Calibri"/>
                <a:cs typeface="Calibri"/>
              </a:rPr>
              <a:t>heeft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gelopen</a:t>
            </a:r>
            <a:r>
              <a:rPr lang="en-US">
                <a:ea typeface="Calibri"/>
                <a:cs typeface="Calibri"/>
              </a:rPr>
              <a:t>.</a:t>
            </a:r>
          </a:p>
          <a:p>
            <a:r>
              <a:rPr lang="en-US" err="1">
                <a:ea typeface="Calibri"/>
                <a:cs typeface="Calibri"/>
              </a:rPr>
              <a:t>Onderwijs</a:t>
            </a:r>
            <a:r>
              <a:rPr lang="en-US">
                <a:ea typeface="Calibri"/>
                <a:cs typeface="Calibri"/>
              </a:rPr>
              <a:t> door </a:t>
            </a:r>
            <a:r>
              <a:rPr lang="en-US" err="1">
                <a:ea typeface="Calibri"/>
                <a:cs typeface="Calibri"/>
              </a:rPr>
              <a:t>oproep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doen</a:t>
            </a:r>
            <a:r>
              <a:rPr lang="en-US">
                <a:ea typeface="Calibri"/>
                <a:cs typeface="Calibri"/>
              </a:rPr>
              <a:t> om </a:t>
            </a:r>
            <a:r>
              <a:rPr lang="en-US" err="1">
                <a:ea typeface="Calibri"/>
                <a:cs typeface="Calibri"/>
              </a:rPr>
              <a:t>bpvo's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goed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registreren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controleren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contact </a:t>
            </a:r>
            <a:r>
              <a:rPr lang="en-US" err="1">
                <a:ea typeface="Calibri"/>
                <a:cs typeface="Calibri"/>
              </a:rPr>
              <a:t>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leggen</a:t>
            </a:r>
            <a:r>
              <a:rPr lang="en-US">
                <a:ea typeface="Calibri"/>
                <a:cs typeface="Calibri"/>
              </a:rPr>
              <a:t> met </a:t>
            </a:r>
            <a:r>
              <a:rPr lang="en-US" err="1">
                <a:ea typeface="Calibri"/>
                <a:cs typeface="Calibri"/>
              </a:rPr>
              <a:t>praktijkopleider</a:t>
            </a:r>
            <a:r>
              <a:rPr lang="en-US">
                <a:ea typeface="Calibri"/>
                <a:cs typeface="Calibri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6972F-E549-4B60-A7E6-65DD24404742}" type="slidenum">
              <a:rPr lang="nl-NL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718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57871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6488"/>
            <a:ext cx="121920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3" r="44934"/>
          <a:stretch>
            <a:fillRect/>
          </a:stretch>
        </p:blipFill>
        <p:spPr bwMode="auto">
          <a:xfrm>
            <a:off x="5638800" y="1588"/>
            <a:ext cx="9144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41678"/>
            <a:ext cx="5226050" cy="3944938"/>
          </a:xfrm>
        </p:spPr>
        <p:txBody>
          <a:bodyPr/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41678"/>
            <a:ext cx="5004000" cy="3944938"/>
          </a:xfrm>
        </p:spPr>
        <p:txBody>
          <a:bodyPr/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9006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8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9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10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32C26-BD1B-4559-A384-54C0766C527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91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A327B-5EFE-4825-BD36-61F5AE64E4B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0516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0F5FE-A730-4B01-8B35-C76DE30CBB4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9511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DA025-D7AD-41A8-9A6E-3EA8E70CB70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2002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15E51-28C1-4E8F-9839-006C4939203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0787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5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6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7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6347A5C-A3C2-4515-A499-4883B50AC8B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0542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5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6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7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691F9-DB24-4CA9-B5D4-7DC9A4B1052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1939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6096000" y="-1588"/>
            <a:ext cx="6096000" cy="685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nl-NL" sz="1000">
              <a:solidFill>
                <a:schemeClr val="bg1"/>
              </a:solidFill>
            </a:endParaRPr>
          </a:p>
        </p:txBody>
      </p:sp>
      <p:pic>
        <p:nvPicPr>
          <p:cNvPr id="5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3" r="44934"/>
          <a:stretch>
            <a:fillRect/>
          </a:stretch>
        </p:blipFill>
        <p:spPr bwMode="auto">
          <a:xfrm>
            <a:off x="5638800" y="1588"/>
            <a:ext cx="9144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8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9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E01B-60A9-4CBF-A238-7AF646FEBEA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192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7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3" r="44934"/>
          <a:stretch>
            <a:fillRect/>
          </a:stretch>
        </p:blipFill>
        <p:spPr bwMode="auto">
          <a:xfrm>
            <a:off x="5638800" y="1588"/>
            <a:ext cx="9144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9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10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CB4CF-3035-4BD1-A1E1-899F2BE2135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7129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0" name="Tijdelijke aanduiding voor afbeelding 16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66169-AAD4-4D12-9E6F-B44CD846093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756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6488"/>
            <a:ext cx="121920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3" r="44934"/>
          <a:stretch>
            <a:fillRect/>
          </a:stretch>
        </p:blipFill>
        <p:spPr bwMode="auto">
          <a:xfrm>
            <a:off x="5638800" y="1588"/>
            <a:ext cx="9144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9006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7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8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A696A-20B6-45A4-B041-D3B1E390103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8163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6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3" r="44934"/>
          <a:stretch>
            <a:fillRect/>
          </a:stretch>
        </p:blipFill>
        <p:spPr bwMode="auto">
          <a:xfrm>
            <a:off x="5638800" y="1588"/>
            <a:ext cx="9144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jdelijke aanduiding voor afbeelding 16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7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8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9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9912B-2E45-4916-AEC6-ABA56C2BDC6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992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0AD10-E142-4A93-966B-D07D774F1A4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4217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0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5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3" r="44934"/>
          <a:stretch>
            <a:fillRect/>
          </a:stretch>
        </p:blipFill>
        <p:spPr bwMode="auto">
          <a:xfrm>
            <a:off x="5638800" y="1588"/>
            <a:ext cx="9144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7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8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61095-8CAC-46B3-B6BB-F5644550B93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7928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3430588"/>
            <a:ext cx="12192000" cy="3427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" name="Rechthoek 4"/>
          <p:cNvSpPr>
            <a:spLocks/>
          </p:cNvSpPr>
          <p:nvPr userDrawn="1"/>
        </p:nvSpPr>
        <p:spPr>
          <a:xfrm>
            <a:off x="5862638" y="6619875"/>
            <a:ext cx="466725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7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8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2E5BD-7A42-4A6E-A921-DC7CE7895D5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0043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7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8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CC52ECC-EB95-4816-B566-8FC64AFC92C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863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/>
          <a:lstStyle/>
          <a:p>
            <a:r>
              <a:rPr lang="nl-NL"/>
              <a:t>Klik om de stijl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94B41-0B68-45F4-9450-1B9CC3019A3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0959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B6477ED-0259-4589-9D10-C688C30E81D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6646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861BD-EEFD-4A44-B3E5-FC11CCA5130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5533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CB2A-5BF1-4472-A464-1C2D612B210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6276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5E72D-2D1A-479F-8297-C82543504D9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5940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7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:\Communicatie\Mediabestanden (foto, video, huisstijl etc)\Huisstijl\Logo's Inspectie van het Onderwijs\Logo's\OCW_IO_Logo_pres_diap_nl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20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21" name="Tijdelijke aanduiding voor afbeelding 22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11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12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6129A-563E-4862-911C-D4EB2DE9ABA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3435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058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/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827751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BA01B-0569-45C3-9110-5E29984898D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039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1542F-7BD7-4C11-A625-0B3B1355675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9381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6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3" r="44934"/>
          <a:stretch>
            <a:fillRect/>
          </a:stretch>
        </p:blipFill>
        <p:spPr bwMode="auto">
          <a:xfrm>
            <a:off x="5638800" y="1588"/>
            <a:ext cx="9144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8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11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A0A2D-A330-4634-B463-00A0AACDCD4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6593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5617"/>
            <a:ext cx="10923588" cy="1551796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1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13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EE43F-68E1-4564-BADE-45A7872AB85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19255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2565400"/>
            <a:ext cx="5003800" cy="17272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1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13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36879-7458-46F2-A185-2AF7ADC93F0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2552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5617"/>
            <a:ext cx="10923588" cy="1551795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/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11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8B57D9E-2659-43F5-B863-BDDF75ECF13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8805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 userDrawn="1"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FFB612"/>
          </a:solidFill>
          <a:ln>
            <a:noFill/>
          </a:ln>
        </p:spPr>
        <p:txBody>
          <a:bodyPr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defRPr/>
            </a:pPr>
            <a:endParaRPr lang="nl-NL" altLang="nl-NL" sz="1800">
              <a:solidFill>
                <a:srgbClr val="FFFFFF"/>
              </a:solidFill>
            </a:endParaRPr>
          </a:p>
        </p:txBody>
      </p:sp>
      <p:sp>
        <p:nvSpPr>
          <p:cNvPr id="5" name="shpTekst"/>
          <p:cNvSpPr>
            <a:spLocks noChangeArrowheads="1"/>
          </p:cNvSpPr>
          <p:nvPr userDrawn="1"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FFB612"/>
          </a:solidFill>
          <a:ln>
            <a:noFill/>
          </a:ln>
        </p:spPr>
        <p:txBody>
          <a:bodyPr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defRPr/>
            </a:pPr>
            <a:endParaRPr lang="nl-NL" altLang="nl-NL" sz="1800">
              <a:solidFill>
                <a:srgbClr val="FFFFFF"/>
              </a:solidFill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067" y="1233039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E17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44" y="1798626"/>
            <a:ext cx="10477573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8" name="shpKleurvlakBoven"/>
          <p:cNvSpPr>
            <a:spLocks noGrp="1" noChangeArrowheads="1"/>
          </p:cNvSpPr>
          <p:nvPr>
            <p:ph type="ftr" sz="quarter" idx="11"/>
          </p:nvPr>
        </p:nvSpPr>
        <p:spPr>
          <a:xfrm>
            <a:off x="6639984" y="6446044"/>
            <a:ext cx="5552017" cy="284163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nl-NL" altLang="nl-NL"/>
              <a:t>MBO Congres </a:t>
            </a:r>
          </a:p>
        </p:txBody>
      </p:sp>
      <p:sp>
        <p:nvSpPr>
          <p:cNvPr id="9" name="shpBeeldmerk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11892-67D3-4B6F-9E62-C481AFB3CAD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33973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B5E30AC-5F8E-C945-889F-BB2A4D0CE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531" r="5541" b="46602"/>
          <a:stretch/>
        </p:blipFill>
        <p:spPr>
          <a:xfrm rot="16200000">
            <a:off x="3412959" y="-1921043"/>
            <a:ext cx="6858002" cy="1070008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4611018-E0D5-BF45-B124-6BD0F554E3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84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2" name="Tijdelijke aanduiding voor afbeelding 12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8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9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9AB5B49-D49F-4742-8167-D5BD6D0459F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4532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6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8" name="Tijdelijke aanduiding voor datum 17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9" name="Tijdelijke aanduiding voor voettekst 18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10" name="Tijdelijke aanduiding voor dianummer 1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2CFA-8BDA-4062-8289-B46E71EE096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19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0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6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ijdelijke aanduiding voor datum 1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11" name="Tijdelijke aanduiding voor voettekst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12" name="Tijdelijke aanduiding voor dianumm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B604D-519B-42A3-A551-32F7AC1B381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774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19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3" r="44934"/>
          <a:stretch>
            <a:fillRect/>
          </a:stretch>
        </p:blipFill>
        <p:spPr bwMode="auto">
          <a:xfrm>
            <a:off x="5638800" y="1588"/>
            <a:ext cx="9144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/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/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/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/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/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/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/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/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/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/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1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27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2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C9E61-2A2E-447E-A065-589D8D4FE28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628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7" name="Picture 2" descr="I:\Communicatie\Mediabestanden (foto, video, huisstijl etc)\Huisstijl\Logo's Inspectie van het Onderwijs\Logo's\OCW_IO_Logo_pres_diap_n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20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jdelijke aanduiding voor afbeelding 11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098577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769584 w 6098242"/>
              <a:gd name="connsiteY2" fmla="*/ 1289449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  <a:gd name="connsiteX6" fmla="*/ 0 w 6098242"/>
              <a:gd name="connsiteY6" fmla="*/ 0 h 6858000"/>
              <a:gd name="connsiteX0" fmla="*/ 0 w 6098242"/>
              <a:gd name="connsiteY0" fmla="*/ 0 h 6858000"/>
              <a:gd name="connsiteX1" fmla="*/ 5769583 w 6098242"/>
              <a:gd name="connsiteY1" fmla="*/ 8238 h 6858000"/>
              <a:gd name="connsiteX2" fmla="*/ 5769584 w 6098242"/>
              <a:gd name="connsiteY2" fmla="*/ 1289449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  <a:gd name="connsiteX6" fmla="*/ 0 w 6098242"/>
              <a:gd name="connsiteY6" fmla="*/ 0 h 6858000"/>
              <a:gd name="connsiteX0" fmla="*/ 0 w 6098242"/>
              <a:gd name="connsiteY0" fmla="*/ 0 h 6858000"/>
              <a:gd name="connsiteX1" fmla="*/ 5769583 w 6098242"/>
              <a:gd name="connsiteY1" fmla="*/ 8238 h 6858000"/>
              <a:gd name="connsiteX2" fmla="*/ 5769584 w 6098242"/>
              <a:gd name="connsiteY2" fmla="*/ 1289449 h 6858000"/>
              <a:gd name="connsiteX3" fmla="*/ 6065291 w 6098242"/>
              <a:gd name="connsiteY3" fmla="*/ 1281211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  <a:gd name="connsiteX6" fmla="*/ 0 w 6098242"/>
              <a:gd name="connsiteY6" fmla="*/ 0 h 6858000"/>
              <a:gd name="connsiteX0" fmla="*/ 0 w 6098242"/>
              <a:gd name="connsiteY0" fmla="*/ 0 h 6858000"/>
              <a:gd name="connsiteX1" fmla="*/ 5769583 w 6098242"/>
              <a:gd name="connsiteY1" fmla="*/ 8238 h 6858000"/>
              <a:gd name="connsiteX2" fmla="*/ 5777822 w 6098242"/>
              <a:gd name="connsiteY2" fmla="*/ 1264735 h 6858000"/>
              <a:gd name="connsiteX3" fmla="*/ 6065291 w 6098242"/>
              <a:gd name="connsiteY3" fmla="*/ 1281211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  <a:gd name="connsiteX6" fmla="*/ 0 w 6098242"/>
              <a:gd name="connsiteY6" fmla="*/ 0 h 6858000"/>
              <a:gd name="connsiteX0" fmla="*/ 0 w 6106112"/>
              <a:gd name="connsiteY0" fmla="*/ 0 h 6858000"/>
              <a:gd name="connsiteX1" fmla="*/ 5769583 w 6106112"/>
              <a:gd name="connsiteY1" fmla="*/ 8238 h 6858000"/>
              <a:gd name="connsiteX2" fmla="*/ 5777822 w 6106112"/>
              <a:gd name="connsiteY2" fmla="*/ 1264735 h 6858000"/>
              <a:gd name="connsiteX3" fmla="*/ 6106112 w 6106112"/>
              <a:gd name="connsiteY3" fmla="*/ 1264882 h 6858000"/>
              <a:gd name="connsiteX4" fmla="*/ 6098242 w 6106112"/>
              <a:gd name="connsiteY4" fmla="*/ 6858000 h 6858000"/>
              <a:gd name="connsiteX5" fmla="*/ 0 w 6106112"/>
              <a:gd name="connsiteY5" fmla="*/ 6858000 h 6858000"/>
              <a:gd name="connsiteX6" fmla="*/ 0 w 6106112"/>
              <a:gd name="connsiteY6" fmla="*/ 0 h 6858000"/>
              <a:gd name="connsiteX0" fmla="*/ 0 w 6098577"/>
              <a:gd name="connsiteY0" fmla="*/ 0 h 6858000"/>
              <a:gd name="connsiteX1" fmla="*/ 5769583 w 6098577"/>
              <a:gd name="connsiteY1" fmla="*/ 8238 h 6858000"/>
              <a:gd name="connsiteX2" fmla="*/ 5777822 w 6098577"/>
              <a:gd name="connsiteY2" fmla="*/ 1264735 h 6858000"/>
              <a:gd name="connsiteX3" fmla="*/ 6089783 w 6098577"/>
              <a:gd name="connsiteY3" fmla="*/ 1281211 h 6858000"/>
              <a:gd name="connsiteX4" fmla="*/ 6098242 w 6098577"/>
              <a:gd name="connsiteY4" fmla="*/ 6858000 h 6858000"/>
              <a:gd name="connsiteX5" fmla="*/ 0 w 6098577"/>
              <a:gd name="connsiteY5" fmla="*/ 6858000 h 6858000"/>
              <a:gd name="connsiteX6" fmla="*/ 0 w 6098577"/>
              <a:gd name="connsiteY6" fmla="*/ 0 h 6858000"/>
              <a:gd name="connsiteX0" fmla="*/ 0 w 6098577"/>
              <a:gd name="connsiteY0" fmla="*/ 0 h 6858000"/>
              <a:gd name="connsiteX1" fmla="*/ 5769583 w 6098577"/>
              <a:gd name="connsiteY1" fmla="*/ 8238 h 6858000"/>
              <a:gd name="connsiteX2" fmla="*/ 5777822 w 6098577"/>
              <a:gd name="connsiteY2" fmla="*/ 1297392 h 6858000"/>
              <a:gd name="connsiteX3" fmla="*/ 6089783 w 6098577"/>
              <a:gd name="connsiteY3" fmla="*/ 1281211 h 6858000"/>
              <a:gd name="connsiteX4" fmla="*/ 6098242 w 6098577"/>
              <a:gd name="connsiteY4" fmla="*/ 6858000 h 6858000"/>
              <a:gd name="connsiteX5" fmla="*/ 0 w 6098577"/>
              <a:gd name="connsiteY5" fmla="*/ 6858000 h 6858000"/>
              <a:gd name="connsiteX6" fmla="*/ 0 w 6098577"/>
              <a:gd name="connsiteY6" fmla="*/ 0 h 6858000"/>
              <a:gd name="connsiteX0" fmla="*/ 0 w 6098577"/>
              <a:gd name="connsiteY0" fmla="*/ 0 h 6858000"/>
              <a:gd name="connsiteX1" fmla="*/ 5769583 w 6098577"/>
              <a:gd name="connsiteY1" fmla="*/ 8238 h 6858000"/>
              <a:gd name="connsiteX2" fmla="*/ 5777822 w 6098577"/>
              <a:gd name="connsiteY2" fmla="*/ 1272900 h 6858000"/>
              <a:gd name="connsiteX3" fmla="*/ 6089783 w 6098577"/>
              <a:gd name="connsiteY3" fmla="*/ 1281211 h 6858000"/>
              <a:gd name="connsiteX4" fmla="*/ 6098242 w 6098577"/>
              <a:gd name="connsiteY4" fmla="*/ 6858000 h 6858000"/>
              <a:gd name="connsiteX5" fmla="*/ 0 w 6098577"/>
              <a:gd name="connsiteY5" fmla="*/ 6858000 h 6858000"/>
              <a:gd name="connsiteX6" fmla="*/ 0 w 6098577"/>
              <a:gd name="connsiteY6" fmla="*/ 0 h 6858000"/>
              <a:gd name="connsiteX0" fmla="*/ 0 w 6098577"/>
              <a:gd name="connsiteY0" fmla="*/ 0 h 6858000"/>
              <a:gd name="connsiteX1" fmla="*/ 5769583 w 6098577"/>
              <a:gd name="connsiteY1" fmla="*/ 8238 h 6858000"/>
              <a:gd name="connsiteX2" fmla="*/ 5777822 w 6098577"/>
              <a:gd name="connsiteY2" fmla="*/ 1272900 h 6858000"/>
              <a:gd name="connsiteX3" fmla="*/ 6089783 w 6098577"/>
              <a:gd name="connsiteY3" fmla="*/ 1281211 h 6858000"/>
              <a:gd name="connsiteX4" fmla="*/ 6098242 w 6098577"/>
              <a:gd name="connsiteY4" fmla="*/ 6858000 h 6858000"/>
              <a:gd name="connsiteX5" fmla="*/ 0 w 6098577"/>
              <a:gd name="connsiteY5" fmla="*/ 6858000 h 6858000"/>
              <a:gd name="connsiteX6" fmla="*/ 0 w 6098577"/>
              <a:gd name="connsiteY6" fmla="*/ 0 h 6858000"/>
              <a:gd name="connsiteX0" fmla="*/ 0 w 6098577"/>
              <a:gd name="connsiteY0" fmla="*/ 0 h 6858000"/>
              <a:gd name="connsiteX1" fmla="*/ 5769583 w 6098577"/>
              <a:gd name="connsiteY1" fmla="*/ 74 h 6858000"/>
              <a:gd name="connsiteX2" fmla="*/ 5777822 w 6098577"/>
              <a:gd name="connsiteY2" fmla="*/ 1272900 h 6858000"/>
              <a:gd name="connsiteX3" fmla="*/ 6089783 w 6098577"/>
              <a:gd name="connsiteY3" fmla="*/ 1281211 h 6858000"/>
              <a:gd name="connsiteX4" fmla="*/ 6098242 w 6098577"/>
              <a:gd name="connsiteY4" fmla="*/ 6858000 h 6858000"/>
              <a:gd name="connsiteX5" fmla="*/ 0 w 6098577"/>
              <a:gd name="connsiteY5" fmla="*/ 6858000 h 6858000"/>
              <a:gd name="connsiteX6" fmla="*/ 0 w 609857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577" h="6858000">
                <a:moveTo>
                  <a:pt x="0" y="0"/>
                </a:moveTo>
                <a:lnTo>
                  <a:pt x="5769583" y="74"/>
                </a:lnTo>
                <a:cubicBezTo>
                  <a:pt x="5769583" y="427144"/>
                  <a:pt x="5777822" y="845830"/>
                  <a:pt x="5777822" y="1272900"/>
                </a:cubicBezTo>
                <a:lnTo>
                  <a:pt x="6089783" y="1281211"/>
                </a:lnTo>
                <a:cubicBezTo>
                  <a:pt x="6087160" y="3145584"/>
                  <a:pt x="6100865" y="4993627"/>
                  <a:pt x="6098242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529015"/>
            <a:ext cx="5004000" cy="3692397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54547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8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9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10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9DDD-909A-463A-9644-913610C8A74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398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6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3" r="44934"/>
          <a:stretch>
            <a:fillRect/>
          </a:stretch>
        </p:blipFill>
        <p:spPr bwMode="auto">
          <a:xfrm>
            <a:off x="5638800" y="1588"/>
            <a:ext cx="9144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/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8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10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0F54-F5EA-4C13-BB4D-B2719DC6B9D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219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35000" y="1052513"/>
            <a:ext cx="10923588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175"/>
            <a:ext cx="10923588" cy="3932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675"/>
            <a:ext cx="5003800" cy="263525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262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221413"/>
            <a:ext cx="5005388" cy="322262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071CCF-B54A-4AAE-8DF4-E08C6C000B1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pic>
        <p:nvPicPr>
          <p:cNvPr id="1031" name="Afbeelding 7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3" r="44934"/>
          <a:stretch>
            <a:fillRect/>
          </a:stretch>
        </p:blipFill>
        <p:spPr bwMode="auto">
          <a:xfrm>
            <a:off x="5638800" y="1588"/>
            <a:ext cx="9144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32" r:id="rId11"/>
    <p:sldLayoutId id="2147483833" r:id="rId12"/>
    <p:sldLayoutId id="2147483834" r:id="rId13"/>
    <p:sldLayoutId id="2147483835" r:id="rId14"/>
    <p:sldLayoutId id="2147483852" r:id="rId15"/>
    <p:sldLayoutId id="2147483853" r:id="rId16"/>
    <p:sldLayoutId id="2147483854" r:id="rId17"/>
    <p:sldLayoutId id="2147483855" r:id="rId18"/>
    <p:sldLayoutId id="2147483836" r:id="rId19"/>
    <p:sldLayoutId id="2147483856" r:id="rId20"/>
    <p:sldLayoutId id="2147483837" r:id="rId21"/>
    <p:sldLayoutId id="2147483857" r:id="rId22"/>
    <p:sldLayoutId id="2147483858" r:id="rId23"/>
    <p:sldLayoutId id="2147483859" r:id="rId24"/>
    <p:sldLayoutId id="2147483838" r:id="rId25"/>
    <p:sldLayoutId id="2147483860" r:id="rId26"/>
    <p:sldLayoutId id="2147483839" r:id="rId27"/>
    <p:sldLayoutId id="2147483861" r:id="rId28"/>
    <p:sldLayoutId id="2147483862" r:id="rId29"/>
    <p:sldLayoutId id="2147483863" r:id="rId30"/>
    <p:sldLayoutId id="2147483864" r:id="rId31"/>
    <p:sldLayoutId id="2147483840" r:id="rId32"/>
    <p:sldLayoutId id="2147483841" r:id="rId33"/>
    <p:sldLayoutId id="2147483865" r:id="rId34"/>
    <p:sldLayoutId id="2147483866" r:id="rId35"/>
    <p:sldLayoutId id="2147483867" r:id="rId36"/>
    <p:sldLayoutId id="2147483868" r:id="rId37"/>
    <p:sldLayoutId id="2147483869" r:id="rId38"/>
    <p:sldLayoutId id="2147483870" r:id="rId39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15913" indent="-31591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tx2"/>
        </a:buClr>
        <a:buSzPct val="80000"/>
        <a:buFont typeface="Verdana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3159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tx2"/>
        </a:buClr>
        <a:buFont typeface="Verdan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150" indent="-315913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58888" indent="-31591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76388" indent="-31591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Verdana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gemarkt.nl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@outlook.co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-bb.nl/onderwijs/klacht-over-erkend-leerbedrijf/" TargetMode="External"/><Relationship Id="rId2" Type="http://schemas.openxmlformats.org/officeDocument/2006/relationships/hyperlink" Target="mailto:Diplomafraude@owinsp.n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mailto:diplomadiensten@duo.nl" TargetMode="External"/><Relationship Id="rId4" Type="http://schemas.openxmlformats.org/officeDocument/2006/relationships/hyperlink" Target="mailto:r.nedermeijer@mboraad.nl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F56C03-BD18-A64F-980B-AF8A7D64028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635000" y="6543675"/>
            <a:ext cx="5003800" cy="2635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11A92F-D211-6EF3-AC01-F816E0714EB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35000" y="6221413"/>
            <a:ext cx="5003800" cy="32226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1066B5-3C80-F48C-37C2-6E6E14026F2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53200" y="6221413"/>
            <a:ext cx="5005388" cy="32226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2C9A696A-20B6-45A4-B041-D3B1E3901037}" type="slidenum">
              <a:rPr lang="nl-NL" smtClean="0"/>
              <a:pPr>
                <a:spcAft>
                  <a:spcPts val="600"/>
                </a:spcAft>
                <a:defRPr/>
              </a:pPr>
              <a:t>1</a:t>
            </a:fld>
            <a:endParaRPr lang="nl-NL"/>
          </a:p>
        </p:txBody>
      </p:sp>
      <p:pic>
        <p:nvPicPr>
          <p:cNvPr id="9" name="Tijdelijke aanduiding voor inhoud 11" descr="Afbeelding met schets, tekening, kleding, Menselijk gezicht&#10;&#10;Door AI gegenereerde inhoud is mogelijk onjuist.">
            <a:extLst>
              <a:ext uri="{FF2B5EF4-FFF2-40B4-BE49-F238E27FC236}">
                <a16:creationId xmlns:a16="http://schemas.microsoft.com/office/drawing/2014/main" id="{D2908D62-39CD-331B-E4CE-D4CE36D1B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" y="1325366"/>
            <a:ext cx="5922052" cy="4954784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89DB6CD1-B6B4-1779-EADA-B3B40495E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640" y="812768"/>
            <a:ext cx="5766893" cy="2616232"/>
          </a:xfrm>
        </p:spPr>
        <p:txBody>
          <a:bodyPr/>
          <a:lstStyle/>
          <a:p>
            <a:pPr algn="ctr"/>
            <a:r>
              <a:rPr lang="nl-NL" b="1"/>
              <a:t>Fraude in beeld;</a:t>
            </a:r>
            <a:br>
              <a:rPr lang="nl-NL" b="1"/>
            </a:br>
            <a:r>
              <a:rPr lang="nl-NL" b="1"/>
              <a:t>inzichten en aanpak van diploma- en stagefraude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99C4DEF-52A4-67A7-1FA9-6DFB71F547CC}"/>
              </a:ext>
            </a:extLst>
          </p:cNvPr>
          <p:cNvSpPr txBox="1"/>
          <p:nvPr/>
        </p:nvSpPr>
        <p:spPr>
          <a:xfrm>
            <a:off x="6553200" y="4355690"/>
            <a:ext cx="5442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Onderwijsinspectie </a:t>
            </a:r>
          </a:p>
          <a:p>
            <a:r>
              <a:rPr lang="nl-NL">
                <a:solidFill>
                  <a:schemeClr val="bg1"/>
                </a:solidFill>
              </a:rPr>
              <a:t>SBB</a:t>
            </a:r>
          </a:p>
          <a:p>
            <a:r>
              <a:rPr lang="nl-NL">
                <a:solidFill>
                  <a:schemeClr val="bg1"/>
                </a:solidFill>
              </a:rPr>
              <a:t>Dienst Uitvoering Onderwijs</a:t>
            </a:r>
          </a:p>
          <a:p>
            <a:r>
              <a:rPr lang="nl-NL">
                <a:solidFill>
                  <a:schemeClr val="bg1"/>
                </a:solidFill>
              </a:rPr>
              <a:t>MBO raad </a:t>
            </a:r>
          </a:p>
        </p:txBody>
      </p:sp>
    </p:spTree>
    <p:extLst>
      <p:ext uri="{BB962C8B-B14F-4D97-AF65-F5344CB8AC3E}">
        <p14:creationId xmlns:p14="http://schemas.microsoft.com/office/powerpoint/2010/main" val="4287119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Afbeelding met kleding, tekening, Menselijk gezicht, tekst&#10;&#10;Door AI gegenereerde inhoud is mogelijk onjuist.">
            <a:extLst>
              <a:ext uri="{FF2B5EF4-FFF2-40B4-BE49-F238E27FC236}">
                <a16:creationId xmlns:a16="http://schemas.microsoft.com/office/drawing/2014/main" id="{D034C6EC-4334-E37C-2BAF-651B36C38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90" y="2000250"/>
            <a:ext cx="2944110" cy="3932238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EA1D8D9-DC16-932E-6574-6F51DF5E0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77" y="865188"/>
            <a:ext cx="10923588" cy="658812"/>
          </a:xfrm>
        </p:spPr>
        <p:txBody>
          <a:bodyPr/>
          <a:lstStyle/>
          <a:p>
            <a:r>
              <a:rPr lang="nl-NL" sz="3200"/>
              <a:t>Beeld uit  onderzoek Inspectie van het Onderwijs</a:t>
            </a:r>
            <a:endParaRPr lang="nl-NL" sz="3200">
              <a:ea typeface="Verdana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C898B2-73A2-325E-38B9-4CBD8E0AD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DF8827-A769-BACA-A6AC-FD6119E24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8E7001-75D2-6BCE-A093-3D6457A9C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  <p:sp>
        <p:nvSpPr>
          <p:cNvPr id="9" name="Tijdelijke aanduiding voor inhoud 7">
            <a:extLst>
              <a:ext uri="{FF2B5EF4-FFF2-40B4-BE49-F238E27FC236}">
                <a16:creationId xmlns:a16="http://schemas.microsoft.com/office/drawing/2014/main" id="{C2BE22FC-97AA-91E3-50A6-24A10E97704A}"/>
              </a:ext>
            </a:extLst>
          </p:cNvPr>
          <p:cNvSpPr txBox="1">
            <a:spLocks/>
          </p:cNvSpPr>
          <p:nvPr/>
        </p:nvSpPr>
        <p:spPr bwMode="auto">
          <a:xfrm>
            <a:off x="446971" y="2000106"/>
            <a:ext cx="10388600" cy="3218656"/>
          </a:xfrm>
          <a:prstGeom prst="rect">
            <a:avLst/>
          </a:prstGeom>
        </p:spPr>
        <p:txBody>
          <a:bodyPr vert="horz" wrap="square" lIns="91440" tIns="45720" rIns="91440" bIns="45720" numCol="1" spcCol="468000" rtlCol="0" anchor="t" anchorCtr="0" compatLnSpc="1">
            <a:prstTxWarp prst="textNoShape">
              <a:avLst/>
            </a:prstTxWarp>
            <a:normAutofit/>
          </a:bodyPr>
          <a:lstStyle>
            <a:lvl1pPr marL="315913" indent="-315913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A90061"/>
              </a:buClr>
              <a:buSzPct val="80000"/>
              <a:buFont typeface="Verdana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31591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150" indent="-31591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8888" indent="-31591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388" indent="-31591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Verdana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5595" indent="-315595"/>
            <a:endParaRPr lang="nl-NL">
              <a:ea typeface="Verdana"/>
            </a:endParaRPr>
          </a:p>
          <a:p>
            <a:pPr marL="315595" indent="-315595"/>
            <a:r>
              <a:rPr lang="nl-NL"/>
              <a:t>Student loopt geen stage:</a:t>
            </a:r>
            <a:endParaRPr lang="nl-NL">
              <a:ea typeface="Verdana"/>
            </a:endParaRPr>
          </a:p>
          <a:p>
            <a:pPr lvl="1" indent="-315595"/>
            <a:r>
              <a:rPr lang="nl-NL"/>
              <a:t>Bonafide leerbedrijven / begeleider</a:t>
            </a:r>
            <a:endParaRPr lang="nl-NL">
              <a:ea typeface="Verdana"/>
            </a:endParaRPr>
          </a:p>
          <a:p>
            <a:pPr lvl="1" indent="-315595"/>
            <a:r>
              <a:rPr lang="nl-NL"/>
              <a:t>Malafide leerbedrijven / begeleider</a:t>
            </a:r>
            <a:endParaRPr lang="nl-NL">
              <a:ea typeface="Verdana"/>
            </a:endParaRPr>
          </a:p>
          <a:p>
            <a:pPr marL="315595" indent="-315595"/>
            <a:endParaRPr lang="nl-NL">
              <a:ea typeface="Verdana"/>
            </a:endParaRPr>
          </a:p>
          <a:p>
            <a:pPr marL="0" indent="0">
              <a:buNone/>
            </a:pPr>
            <a:endParaRPr lang="nl-NL">
              <a:ea typeface="Verdana"/>
            </a:endParaRPr>
          </a:p>
          <a:p>
            <a:pPr marL="315595" indent="-315595" eaLnBrk="1" hangingPunct="1"/>
            <a:endParaRPr lang="nl-NL" altLang="nl-NL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06627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C2D221-6FFA-0301-34F2-C8DB69428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3081" y="1994535"/>
            <a:ext cx="4753357" cy="341407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B27BFC1-7C14-C33E-1164-705FD9B8E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" y="768033"/>
            <a:ext cx="10923588" cy="947737"/>
          </a:xfrm>
        </p:spPr>
        <p:txBody>
          <a:bodyPr/>
          <a:lstStyle/>
          <a:p>
            <a:r>
              <a:rPr lang="nl-NL"/>
              <a:t>Fraude in de </a:t>
            </a:r>
            <a:r>
              <a:rPr lang="nl-NL" err="1"/>
              <a:t>bpv</a:t>
            </a:r>
            <a:r>
              <a:rPr lang="nl-NL"/>
              <a:t>: via aftekenstages</a:t>
            </a:r>
            <a:endParaRPr lang="nl-NL">
              <a:ea typeface="Verdana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7B1228-A66E-9A8F-3E4A-CF5A96FD9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E0329E-518E-8951-855A-642B091B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EEB6A2-7B91-D314-2D21-957EEF269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CDBB30-A8EC-1A4D-1431-6E57E913A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412" y="1717040"/>
            <a:ext cx="2551096" cy="4693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34C45D-8D25-47DF-EC2A-53879AD1E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923" y="1686560"/>
            <a:ext cx="2598715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79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5C0563-2FBE-70C4-CD40-C4339F236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Verdana"/>
              </a:rPr>
              <a:t>Mogelijk</a:t>
            </a:r>
            <a:r>
              <a:rPr lang="en-US">
                <a:ea typeface="Verdana"/>
              </a:rPr>
              <a:t> </a:t>
            </a:r>
            <a:r>
              <a:rPr lang="en-US" err="1">
                <a:ea typeface="Verdana"/>
              </a:rPr>
              <a:t>resultaat</a:t>
            </a:r>
            <a:endParaRPr lang="en-US" err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2E3FC-F08B-A8AD-C60D-230BCAE3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E57BC-02D9-DBD3-9EAE-39B1D1C8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9DE0D-2A68-AD09-6122-5360CCF5B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/>
              <a:pPr>
                <a:defRPr/>
              </a:pPr>
              <a:t>12</a:t>
            </a:fld>
            <a:endParaRPr lang="nl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72991-8963-AB0C-5DD2-1476C21844F7}"/>
              </a:ext>
            </a:extLst>
          </p:cNvPr>
          <p:cNvSpPr txBox="1"/>
          <p:nvPr/>
        </p:nvSpPr>
        <p:spPr>
          <a:xfrm>
            <a:off x="5131094" y="2033075"/>
            <a:ext cx="683500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"/>
                <a:ea typeface="Verdana"/>
                <a:cs typeface="Arial"/>
              </a:rPr>
              <a:t>Sarah </a:t>
            </a:r>
            <a:r>
              <a:rPr lang="en-US" sz="2400" err="1">
                <a:latin typeface="Verdana"/>
                <a:ea typeface="Verdana"/>
                <a:cs typeface="Arial"/>
              </a:rPr>
              <a:t>heeft</a:t>
            </a:r>
            <a:r>
              <a:rPr lang="en-US" sz="2400">
                <a:latin typeface="Verdana"/>
                <a:ea typeface="Verdana"/>
                <a:cs typeface="Arial"/>
              </a:rPr>
              <a:t> </a:t>
            </a:r>
            <a:r>
              <a:rPr lang="en-US" sz="2400" err="1">
                <a:latin typeface="Verdana"/>
                <a:ea typeface="Verdana"/>
                <a:cs typeface="Arial"/>
              </a:rPr>
              <a:t>haar</a:t>
            </a:r>
            <a:r>
              <a:rPr lang="en-US" sz="2400">
                <a:latin typeface="Verdana"/>
                <a:ea typeface="Verdana"/>
                <a:cs typeface="Arial"/>
              </a:rPr>
              <a:t> </a:t>
            </a:r>
            <a:r>
              <a:rPr lang="en-US" sz="2400" err="1">
                <a:latin typeface="Verdana"/>
                <a:ea typeface="Verdana"/>
                <a:cs typeface="Arial"/>
              </a:rPr>
              <a:t>bpv-uren</a:t>
            </a:r>
            <a:r>
              <a:rPr lang="en-US" sz="2400">
                <a:latin typeface="Verdana"/>
                <a:ea typeface="Verdana"/>
                <a:cs typeface="Arial"/>
              </a:rPr>
              <a:t> laten </a:t>
            </a:r>
            <a:r>
              <a:rPr lang="en-US" sz="2400" err="1">
                <a:latin typeface="Verdana"/>
                <a:ea typeface="Verdana"/>
                <a:cs typeface="Arial"/>
              </a:rPr>
              <a:t>aftekenen</a:t>
            </a:r>
            <a:endParaRPr lang="en-US" sz="2400">
              <a:latin typeface="Verdana"/>
              <a:ea typeface="Verdana"/>
              <a:cs typeface="Arial"/>
            </a:endParaRPr>
          </a:p>
          <a:p>
            <a:endParaRPr lang="en-US" sz="2400">
              <a:latin typeface="Verdana"/>
              <a:ea typeface="Verdana"/>
              <a:cs typeface="Arial"/>
            </a:endParaRPr>
          </a:p>
          <a:p>
            <a:r>
              <a:rPr lang="en-US" sz="2400" err="1">
                <a:latin typeface="Verdana"/>
                <a:ea typeface="Verdana"/>
                <a:cs typeface="Arial"/>
              </a:rPr>
              <a:t>Heeft</a:t>
            </a:r>
            <a:r>
              <a:rPr lang="en-US" sz="2400">
                <a:latin typeface="Verdana"/>
                <a:ea typeface="Verdana"/>
                <a:cs typeface="Arial"/>
              </a:rPr>
              <a:t> </a:t>
            </a:r>
            <a:r>
              <a:rPr lang="en-US" sz="2400" err="1">
                <a:latin typeface="Verdana"/>
                <a:ea typeface="Verdana"/>
                <a:cs typeface="Arial"/>
              </a:rPr>
              <a:t>geen</a:t>
            </a:r>
            <a:r>
              <a:rPr lang="en-US" sz="2400">
                <a:latin typeface="Verdana"/>
                <a:ea typeface="Verdana"/>
                <a:cs typeface="Arial"/>
              </a:rPr>
              <a:t> stage </a:t>
            </a:r>
            <a:r>
              <a:rPr lang="en-US" sz="2400" err="1">
                <a:latin typeface="Verdana"/>
                <a:ea typeface="Verdana"/>
                <a:cs typeface="Arial"/>
              </a:rPr>
              <a:t>gelopen</a:t>
            </a:r>
            <a:r>
              <a:rPr lang="en-US" sz="2400">
                <a:latin typeface="Verdana"/>
                <a:ea typeface="Verdana"/>
                <a:cs typeface="Arial"/>
              </a:rPr>
              <a:t> </a:t>
            </a:r>
            <a:r>
              <a:rPr lang="en-US" sz="2400" err="1">
                <a:latin typeface="Verdana"/>
                <a:ea typeface="Verdana"/>
                <a:cs typeface="Arial"/>
              </a:rPr>
              <a:t>en</a:t>
            </a:r>
            <a:r>
              <a:rPr lang="en-US" sz="2400">
                <a:latin typeface="Verdana"/>
                <a:ea typeface="Verdana"/>
                <a:cs typeface="Arial"/>
              </a:rPr>
              <a:t> dus geen </a:t>
            </a:r>
            <a:r>
              <a:rPr lang="en-US" sz="2400" err="1">
                <a:latin typeface="Verdana"/>
                <a:ea typeface="Verdana"/>
                <a:cs typeface="Arial"/>
              </a:rPr>
              <a:t>praktijkervaring</a:t>
            </a:r>
            <a:r>
              <a:rPr lang="en-US" sz="2400">
                <a:latin typeface="Verdana"/>
                <a:ea typeface="Verdana"/>
                <a:cs typeface="Arial"/>
              </a:rPr>
              <a:t> </a:t>
            </a:r>
            <a:r>
              <a:rPr lang="en-US" sz="2400" err="1">
                <a:latin typeface="Verdana"/>
                <a:ea typeface="Verdana"/>
                <a:cs typeface="Arial"/>
              </a:rPr>
              <a:t>opgedaan</a:t>
            </a:r>
            <a:endParaRPr lang="en-US" sz="2400">
              <a:ea typeface="Verdana"/>
            </a:endParaRPr>
          </a:p>
          <a:p>
            <a:endParaRPr lang="en-US" sz="2400">
              <a:ea typeface="Verdana"/>
            </a:endParaRPr>
          </a:p>
          <a:p>
            <a:endParaRPr lang="en-US">
              <a:ea typeface="Verdana"/>
            </a:endParaRPr>
          </a:p>
          <a:p>
            <a:endParaRPr lang="en-US">
              <a:ea typeface="Verdana"/>
            </a:endParaRPr>
          </a:p>
          <a:p>
            <a:endParaRPr lang="en-US">
              <a:ea typeface="Verdana"/>
            </a:endParaRPr>
          </a:p>
          <a:p>
            <a:endParaRPr lang="en-US">
              <a:ea typeface="Verdana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265145A-D60C-CAF1-CC77-498D00CEC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709" y="2028825"/>
            <a:ext cx="3844170" cy="39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93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FF538F-C268-F804-2F88-DFCD2EF6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13562" cy="586790"/>
          </a:xfrm>
        </p:spPr>
        <p:txBody>
          <a:bodyPr/>
          <a:lstStyle/>
          <a:p>
            <a:r>
              <a:rPr lang="en-US" sz="3200">
                <a:ea typeface="Verdana"/>
              </a:rPr>
              <a:t>Malafide </a:t>
            </a:r>
            <a:r>
              <a:rPr lang="en-US" sz="3200" err="1">
                <a:ea typeface="Verdana"/>
              </a:rPr>
              <a:t>leerbedrijf</a:t>
            </a:r>
            <a:r>
              <a:rPr lang="en-US" sz="3200">
                <a:ea typeface="Verdana"/>
              </a:rPr>
              <a:t>/</a:t>
            </a:r>
            <a:r>
              <a:rPr lang="en-US" sz="3200" err="1">
                <a:ea typeface="Verdana"/>
              </a:rPr>
              <a:t>begeleider</a:t>
            </a:r>
            <a:endParaRPr lang="en-US" sz="3200" err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A396B-139C-F100-9557-9C0BAEED0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11BEC-8A5F-3756-B655-8AC211A8D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0C884-DD68-1B7D-6133-DD4097926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/>
              <a:pPr>
                <a:defRPr/>
              </a:pPr>
              <a:t>13</a:t>
            </a:fld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A69C20-EF34-377C-B024-88201157ABBD}"/>
              </a:ext>
            </a:extLst>
          </p:cNvPr>
          <p:cNvSpPr txBox="1"/>
          <p:nvPr/>
        </p:nvSpPr>
        <p:spPr>
          <a:xfrm>
            <a:off x="632430" y="2019660"/>
            <a:ext cx="11026632" cy="28253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5595" indent="-315595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 sz="2400" dirty="0">
                <a:latin typeface="Verdana"/>
                <a:ea typeface="Verdana"/>
                <a:cs typeface="Arial"/>
              </a:rPr>
              <a:t>Belangrijk om </a:t>
            </a:r>
            <a:r>
              <a:rPr lang="nl-NL" sz="2400">
                <a:latin typeface="Verdana"/>
                <a:ea typeface="Verdana"/>
                <a:cs typeface="Arial"/>
              </a:rPr>
              <a:t>signalen</a:t>
            </a:r>
            <a:r>
              <a:rPr lang="nl-NL" sz="2400" dirty="0">
                <a:latin typeface="Verdana"/>
                <a:ea typeface="Verdana"/>
                <a:cs typeface="Arial"/>
              </a:rPr>
              <a:t> te delen</a:t>
            </a:r>
          </a:p>
          <a:p>
            <a:pPr marL="315595" indent="-315595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 sz="2400">
                <a:ea typeface="Verdana"/>
              </a:rPr>
              <a:t>Geen of zeer beperkte begeleiding</a:t>
            </a:r>
            <a:endParaRPr lang="en-US" sz="2400">
              <a:ea typeface="Verdana"/>
            </a:endParaRPr>
          </a:p>
          <a:p>
            <a:pPr marL="315595" indent="-315595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 sz="2400">
                <a:latin typeface="Verdana"/>
                <a:ea typeface="Verdana"/>
                <a:cs typeface="Arial"/>
              </a:rPr>
              <a:t>Veel stagiaires in bedrijf met weinig werknemers / cliënten</a:t>
            </a:r>
          </a:p>
          <a:p>
            <a:pPr marL="315595" indent="-315595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 sz="2400">
                <a:latin typeface="Verdana"/>
                <a:ea typeface="Verdana"/>
                <a:cs typeface="Arial"/>
              </a:rPr>
              <a:t>Bij zwaarwegende omstandigheden (bv. aangetoonde fraude, maatregel door inspectie) of te weinig begeleidingscapaciteit / werkzaamheden mogelijkheden tot intrekken erkenning</a:t>
            </a:r>
          </a:p>
          <a:p>
            <a:pPr algn="l"/>
            <a:endParaRPr lang="en-US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30295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E9D802-7F21-AF63-9D8D-8CA51B2BD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3150" y="1931095"/>
            <a:ext cx="8770938" cy="195599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A08BD31-BAE0-0A7F-CA59-DF6D2601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78" y="766763"/>
            <a:ext cx="11777309" cy="947737"/>
          </a:xfrm>
        </p:spPr>
        <p:txBody>
          <a:bodyPr/>
          <a:lstStyle/>
          <a:p>
            <a:r>
              <a:rPr lang="en-US" sz="3000" err="1">
                <a:ea typeface="Verdana"/>
              </a:rPr>
              <a:t>Bewustwording</a:t>
            </a:r>
            <a:r>
              <a:rPr lang="en-US" sz="3000">
                <a:ea typeface="Verdana"/>
              </a:rPr>
              <a:t> </a:t>
            </a:r>
            <a:r>
              <a:rPr lang="en-US" sz="3000" err="1">
                <a:ea typeface="Verdana"/>
              </a:rPr>
              <a:t>vergroten</a:t>
            </a:r>
            <a:r>
              <a:rPr lang="en-US" sz="3000">
                <a:ea typeface="Verdana"/>
              </a:rPr>
              <a:t> over </a:t>
            </a:r>
            <a:r>
              <a:rPr lang="en-US" sz="3000" err="1">
                <a:ea typeface="Verdana"/>
              </a:rPr>
              <a:t>aftekenstages</a:t>
            </a:r>
            <a:r>
              <a:rPr lang="en-US" sz="3000">
                <a:ea typeface="Verdana"/>
              </a:rPr>
              <a:t>/</a:t>
            </a:r>
            <a:r>
              <a:rPr lang="en-US" sz="3000" err="1">
                <a:ea typeface="Verdana"/>
              </a:rPr>
              <a:t>stagefraude</a:t>
            </a:r>
            <a:endParaRPr lang="en-US" sz="3000" err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D0D3F-B8B6-A501-FDCA-8EF4577CF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E490C-8431-9F17-0C99-4A95D80D8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FEF51-7A2A-6902-E059-0190EB3D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/>
              <a:pPr>
                <a:defRPr/>
              </a:pPr>
              <a:t>14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8D6B26-02F8-2E77-B1EF-CB232AE75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4153245"/>
            <a:ext cx="8756650" cy="18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88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EBB1A60-BBEA-11C9-81FC-1AE710B32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C141B9-4977-E291-7B02-1790A7D0E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49314"/>
            <a:ext cx="10923588" cy="689848"/>
          </a:xfrm>
        </p:spPr>
        <p:txBody>
          <a:bodyPr/>
          <a:lstStyle/>
          <a:p>
            <a:r>
              <a:rPr lang="nl-NL"/>
              <a:t>MBO-onderwijs en stagebedrijven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CFD511-13C1-C85D-3E30-1B3FF7CF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3B93ED-A613-63C8-E419-24851F37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619C42-9C0E-B0A8-A29A-90B6531B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CAAF7E7-6A22-D860-46B0-3DE8CA36923C}"/>
              </a:ext>
            </a:extLst>
          </p:cNvPr>
          <p:cNvSpPr txBox="1"/>
          <p:nvPr/>
        </p:nvSpPr>
        <p:spPr>
          <a:xfrm>
            <a:off x="772064" y="2002097"/>
            <a:ext cx="973347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300"/>
              </a:spcAft>
            </a:pPr>
            <a:r>
              <a:rPr lang="nl-NL" sz="2400"/>
              <a:t>- Stage is een verplicht onderdeel van de opleiding</a:t>
            </a:r>
          </a:p>
          <a:p>
            <a:pPr marL="0" indent="0">
              <a:spcAft>
                <a:spcPts val="300"/>
              </a:spcAft>
            </a:pPr>
            <a:r>
              <a:rPr lang="nl-NL" sz="2400"/>
              <a:t>- Examineren is vaak in de praktijk</a:t>
            </a:r>
          </a:p>
          <a:p>
            <a:pPr marL="0" indent="0">
              <a:spcAft>
                <a:spcPts val="300"/>
              </a:spcAft>
            </a:pPr>
            <a:r>
              <a:rPr lang="nl-NL" sz="2400"/>
              <a:t>- Stagebedrijf moet een erkend leerbedrijf zijn</a:t>
            </a:r>
          </a:p>
          <a:p>
            <a:pPr marL="0" indent="0">
              <a:spcAft>
                <a:spcPts val="300"/>
              </a:spcAft>
            </a:pPr>
            <a:r>
              <a:rPr lang="nl-NL" sz="2400"/>
              <a:t>- Erkenning wordt afgegeven door SBB</a:t>
            </a:r>
          </a:p>
          <a:p>
            <a:pPr marL="61913" lvl="2" indent="0">
              <a:spcAft>
                <a:spcPts val="300"/>
              </a:spcAft>
              <a:buNone/>
            </a:pPr>
            <a:r>
              <a:rPr lang="nl-NL" sz="2400"/>
              <a:t>	(controleren op website SBB: </a:t>
            </a:r>
            <a:r>
              <a:rPr lang="nl-NL" sz="24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www.stagemarkt.nl</a:t>
            </a:r>
            <a:r>
              <a:rPr lang="nl-NL" sz="2400"/>
              <a:t>)</a:t>
            </a:r>
          </a:p>
          <a:p>
            <a:pPr marL="61913" lvl="2" indent="0">
              <a:spcAft>
                <a:spcPts val="300"/>
              </a:spcAft>
              <a:buNone/>
            </a:pPr>
            <a:r>
              <a:rPr lang="nl-NL" sz="2400"/>
              <a:t>- Erkenning is op niveau opleiding, dus één leerbedrijf kan meerdere erkenningen hebben</a:t>
            </a:r>
          </a:p>
          <a:p>
            <a:pPr marL="457200" indent="-457200">
              <a:spcAft>
                <a:spcPts val="300"/>
              </a:spcAft>
              <a:buAutoNum type="arabicPeriod"/>
            </a:pPr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66012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B8742-6F38-D429-7633-1BE77F249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CCA754F-B8EC-5E38-7A0E-D63692340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797331"/>
            <a:ext cx="10923588" cy="947737"/>
          </a:xfrm>
        </p:spPr>
        <p:txBody>
          <a:bodyPr/>
          <a:lstStyle/>
          <a:p>
            <a:r>
              <a:rPr lang="nl-NL"/>
              <a:t>Praktijkvoorbeelden van een school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5F0125-DD46-2270-405E-A5962705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C75093-874F-2E41-4399-85D61ADE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1BC6D5-8855-5F54-6054-6E545E98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C57755-8696-4FB4-FFA8-285691A40D65}"/>
              </a:ext>
            </a:extLst>
          </p:cNvPr>
          <p:cNvSpPr txBox="1"/>
          <p:nvPr/>
        </p:nvSpPr>
        <p:spPr>
          <a:xfrm>
            <a:off x="270709" y="1744577"/>
            <a:ext cx="11490157" cy="44489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nl-NL" sz="2200" b="1">
                <a:latin typeface="Verdana"/>
                <a:ea typeface="Verdana"/>
                <a:cs typeface="Arial"/>
              </a:rPr>
              <a:t>1. Foutieve POK-aanvragen en </a:t>
            </a:r>
            <a:r>
              <a:rPr lang="nl-NL" sz="2200" b="1" err="1">
                <a:latin typeface="Verdana"/>
                <a:ea typeface="Verdana"/>
                <a:cs typeface="Arial"/>
              </a:rPr>
              <a:t>POK’s</a:t>
            </a:r>
            <a:endParaRPr lang="nl-NL" sz="2200" err="1">
              <a:latin typeface="Verdana"/>
              <a:ea typeface="Verdana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nl-NL" sz="1900">
                <a:latin typeface="Verdana"/>
                <a:ea typeface="Verdana"/>
                <a:cs typeface="Arial"/>
              </a:rPr>
              <a:t>praktijkbegeleider met afwijkend mailadres (</a:t>
            </a:r>
            <a:r>
              <a:rPr lang="nl-NL" sz="1900">
                <a:latin typeface="Verdana"/>
                <a:ea typeface="Verdana"/>
                <a:cs typeface="Arial"/>
                <a:hlinkClick r:id="rId2"/>
              </a:rPr>
              <a:t>@outlook.com</a:t>
            </a:r>
            <a:r>
              <a:rPr lang="nl-NL" sz="1900">
                <a:latin typeface="Verdana"/>
                <a:ea typeface="Verdana"/>
                <a:cs typeface="Arial"/>
              </a:rPr>
              <a:t> of zelfs iets dat heel erg op mailadres leerbedrijf lijkt). </a:t>
            </a:r>
            <a:endParaRPr lang="en-US" sz="1900">
              <a:latin typeface="Verdana"/>
              <a:ea typeface="Verdana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nl-NL" sz="1900">
                <a:latin typeface="Verdana"/>
                <a:ea typeface="Verdana"/>
                <a:cs typeface="Arial"/>
              </a:rPr>
              <a:t>praktijkbegeleider die wel in dienst is van het leerbedrijf (werknemer of ZZP’er), maar intern niet gemachtigd is </a:t>
            </a:r>
            <a:r>
              <a:rPr lang="nl-NL" sz="1900" err="1">
                <a:latin typeface="Verdana"/>
                <a:ea typeface="Verdana"/>
                <a:cs typeface="Arial"/>
              </a:rPr>
              <a:t>POK’s</a:t>
            </a:r>
            <a:r>
              <a:rPr lang="nl-NL" sz="1900">
                <a:latin typeface="Verdana"/>
                <a:ea typeface="Verdana"/>
                <a:cs typeface="Arial"/>
              </a:rPr>
              <a:t> te ondertekenen, met ‘kwade’ bedoeling.</a:t>
            </a:r>
            <a:endParaRPr lang="en-US" sz="1900">
              <a:latin typeface="Verdana"/>
              <a:ea typeface="Verdana"/>
              <a:cs typeface="Arial"/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</a:pPr>
            <a:endParaRPr lang="nl-NL" sz="1900">
              <a:ea typeface="Verdana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è"/>
            </a:pPr>
            <a:r>
              <a:rPr lang="nl-NL" sz="1900">
                <a:ea typeface="Verdana"/>
              </a:rPr>
              <a:t>Al opgespoord voordat de POK was gemaakt/ondertekend? Dan evt. hoor- en wederhoor student, maar geen/weinig mogelijkheden tot sanctie…</a:t>
            </a:r>
            <a:endParaRPr lang="en-US" sz="1900">
              <a:ea typeface="Verdana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è"/>
            </a:pPr>
            <a:r>
              <a:rPr lang="nl-NL" sz="1900">
                <a:ea typeface="Verdana"/>
              </a:rPr>
              <a:t>Achteraf opgemerkt, dus al een definitieve POK? Dan hoor- en wederhoor student, contact (gedupeerd) leerbedrijf, dossieropbouw, evt. sancties student.</a:t>
            </a:r>
            <a:endParaRPr lang="en-US" sz="1900">
              <a:ea typeface="Verdana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è"/>
            </a:pPr>
            <a:r>
              <a:rPr lang="nl-NL" sz="2600" b="1">
                <a:ea typeface="Verdana"/>
              </a:rPr>
              <a:t>2. ‘Dubieuze’ leerbedrijven</a:t>
            </a:r>
            <a:endParaRPr lang="en-US" sz="2600">
              <a:ea typeface="Verdana"/>
            </a:endParaRPr>
          </a:p>
          <a:p>
            <a:endParaRPr lang="en-US">
              <a:ea typeface="Verdana"/>
            </a:endParaRPr>
          </a:p>
          <a:p>
            <a:pPr algn="l"/>
            <a:endParaRPr lang="en-US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51055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ECDFE-94CB-8E47-40C2-E96605ECE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8E124F5-6B0E-3882-9845-BC4D64185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1693" y="4418867"/>
            <a:ext cx="10923588" cy="3932238"/>
          </a:xfrm>
        </p:spPr>
        <p:txBody>
          <a:bodyPr vert="horz" lIns="91440" tIns="45720" rIns="91440" bIns="45720" numCol="2" spcCol="468000" rtlCol="0" anchor="t">
            <a:normAutofit/>
          </a:bodyPr>
          <a:lstStyle/>
          <a:p>
            <a:pPr marL="0" indent="0">
              <a:buNone/>
            </a:pPr>
            <a:endParaRPr lang="nl-NL" b="1">
              <a:ea typeface="Verdana"/>
            </a:endParaRPr>
          </a:p>
          <a:p>
            <a:pPr marL="315595" indent="-315595"/>
            <a:endParaRPr lang="nl-NL">
              <a:ea typeface="Verdan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02D4679-B7E9-CC37-1031-9B92B1C1F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Praktijkvoorbeelden van een school:</a:t>
            </a:r>
            <a:br>
              <a:rPr lang="nl-NL"/>
            </a:br>
            <a:r>
              <a:rPr lang="nl-NL"/>
              <a:t>Wat merk zij tijdens contactmomenten?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C8F5D0-349F-7F89-CBDC-AD27494A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C9D4E8-B7E8-9EB4-8D64-6B68BEC65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F96814-8128-FCF6-FC46-C7CFE1480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B0DED-6FB2-3A0A-88D9-68D6043E8E3F}"/>
              </a:ext>
            </a:extLst>
          </p:cNvPr>
          <p:cNvSpPr txBox="1"/>
          <p:nvPr/>
        </p:nvSpPr>
        <p:spPr>
          <a:xfrm>
            <a:off x="633200" y="2090358"/>
            <a:ext cx="10601928" cy="4213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Verdana"/>
                <a:ea typeface="Verdana"/>
                <a:cs typeface="Arial"/>
              </a:rPr>
              <a:t>Geen </a:t>
            </a:r>
            <a:r>
              <a:rPr lang="en-US" sz="1500" b="1" err="1">
                <a:latin typeface="Verdana"/>
                <a:ea typeface="Verdana"/>
                <a:cs typeface="Arial"/>
              </a:rPr>
              <a:t>bewijs</a:t>
            </a:r>
            <a:r>
              <a:rPr lang="en-US" sz="1500" b="1">
                <a:latin typeface="Verdana"/>
                <a:ea typeface="Verdana"/>
                <a:cs typeface="Arial"/>
              </a:rPr>
              <a:t>, maar </a:t>
            </a:r>
            <a:r>
              <a:rPr lang="en-US" sz="1500" b="1" err="1">
                <a:latin typeface="Verdana"/>
                <a:ea typeface="Verdana"/>
                <a:cs typeface="Arial"/>
              </a:rPr>
              <a:t>vaak</a:t>
            </a:r>
            <a:r>
              <a:rPr lang="en-US" sz="1500" b="1">
                <a:latin typeface="Verdana"/>
                <a:ea typeface="Verdana"/>
                <a:cs typeface="Arial"/>
              </a:rPr>
              <a:t> </a:t>
            </a:r>
            <a:r>
              <a:rPr lang="en-US" sz="1500" b="1" err="1">
                <a:latin typeface="Verdana"/>
                <a:ea typeface="Verdana"/>
                <a:cs typeface="Arial"/>
              </a:rPr>
              <a:t>een</a:t>
            </a:r>
            <a:r>
              <a:rPr lang="en-US" sz="1500" b="1">
                <a:latin typeface="Verdana"/>
                <a:ea typeface="Verdana"/>
                <a:cs typeface="Arial"/>
              </a:rPr>
              <a:t> </a:t>
            </a:r>
            <a:r>
              <a:rPr lang="en-US" sz="1500" b="1" err="1">
                <a:latin typeface="Verdana"/>
                <a:ea typeface="Verdana"/>
                <a:cs typeface="Arial"/>
              </a:rPr>
              <a:t>optelsom</a:t>
            </a:r>
            <a:r>
              <a:rPr lang="en-US" sz="1500" b="1">
                <a:latin typeface="Verdana"/>
                <a:ea typeface="Verdana"/>
                <a:cs typeface="Arial"/>
              </a:rPr>
              <a:t> van </a:t>
            </a:r>
            <a:r>
              <a:rPr lang="en-US" sz="1500" b="1" err="1">
                <a:latin typeface="Verdana"/>
                <a:ea typeface="Verdana"/>
                <a:cs typeface="Arial"/>
              </a:rPr>
              <a:t>signalen</a:t>
            </a:r>
            <a:r>
              <a:rPr lang="en-US" sz="1500" b="1">
                <a:latin typeface="Verdana"/>
                <a:ea typeface="Verdana"/>
                <a:cs typeface="Arial"/>
              </a:rPr>
              <a:t>, </a:t>
            </a:r>
            <a:r>
              <a:rPr lang="en-US" sz="1500" b="1" err="1">
                <a:latin typeface="Verdana"/>
                <a:ea typeface="Verdana"/>
                <a:cs typeface="Arial"/>
              </a:rPr>
              <a:t>bv</a:t>
            </a:r>
            <a:r>
              <a:rPr lang="en-US" sz="1500" b="1">
                <a:latin typeface="Verdana"/>
                <a:ea typeface="Verdana"/>
                <a:cs typeface="Arial"/>
              </a:rPr>
              <a:t>:</a:t>
            </a:r>
            <a:endParaRPr lang="en-US" sz="1500" b="1">
              <a:ea typeface="Verdana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 sz="1500">
                <a:latin typeface="Verdana"/>
                <a:ea typeface="Verdana"/>
                <a:cs typeface="Arial"/>
              </a:rPr>
              <a:t>Contactmomenten worden steeds afgehouden.</a:t>
            </a:r>
            <a:endParaRPr lang="en-US" sz="1500">
              <a:latin typeface="Verdana"/>
              <a:ea typeface="Verdana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 sz="1500">
                <a:latin typeface="Verdana"/>
                <a:ea typeface="Verdana"/>
                <a:cs typeface="Arial"/>
              </a:rPr>
              <a:t>Locatiebezoek wekt argwaan.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 sz="1500">
                <a:latin typeface="Verdana"/>
                <a:ea typeface="Verdana"/>
                <a:cs typeface="Arial"/>
              </a:rPr>
              <a:t>Volgens BPV perfecte beroepshouding student, perfect uitgevoerde BPV-opdrachten en/of tussen- en eindevaluatie, terwijl je dat op school niet herkent.</a:t>
            </a:r>
          </a:p>
          <a:p>
            <a:pPr marL="315595" indent="-315595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 sz="1500">
                <a:latin typeface="Verdana"/>
                <a:ea typeface="Verdana"/>
                <a:cs typeface="Arial"/>
              </a:rPr>
              <a:t>Student kan alleen basale antwoorden geven op vragen over de BPV, terwijl hij/zij daar al 6 maanden stageloopt á 2 dagen per week.</a:t>
            </a:r>
          </a:p>
          <a:p>
            <a:pPr marL="315595" indent="-315595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 sz="1500">
                <a:latin typeface="Verdana"/>
                <a:ea typeface="Verdana"/>
                <a:cs typeface="Arial"/>
              </a:rPr>
              <a:t>5 studenten op één stagelocatie, allen op donderdagen + vrijdagen, op maar 3 á 4 cliënten die vermoedelijk overdag onderwijs/dagbesteding hebben?</a:t>
            </a:r>
          </a:p>
          <a:p>
            <a:pPr marL="315595" indent="-315595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 sz="1500">
                <a:latin typeface="Verdana"/>
                <a:ea typeface="Verdana"/>
                <a:cs typeface="Arial"/>
              </a:rPr>
              <a:t>Netwerk?</a:t>
            </a:r>
          </a:p>
          <a:p>
            <a:pPr marL="315595" indent="-315595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 sz="1500">
                <a:latin typeface="Verdana"/>
                <a:ea typeface="Verdana"/>
                <a:cs typeface="Arial"/>
              </a:rPr>
              <a:t>Etc.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nl-NL" sz="2200">
              <a:ea typeface="Verdana"/>
            </a:endParaRPr>
          </a:p>
          <a:p>
            <a:endParaRPr lang="en-US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45056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FE03A67-D080-2B9B-9F55-BCB8C015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Sarah heeft haar diploma behaald..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B0E15E-B2AD-F9FD-F47A-28EBEF39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DBBE2D-9ACE-D8DD-9AAA-ED0E58D3B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B28AE0-85F6-7188-3210-4093F4CE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C325CCF-B132-CCDE-568C-4E763B3282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07" y="2431820"/>
            <a:ext cx="5442693" cy="36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edachtewolkje: wolk 6">
            <a:extLst>
              <a:ext uri="{FF2B5EF4-FFF2-40B4-BE49-F238E27FC236}">
                <a16:creationId xmlns:a16="http://schemas.microsoft.com/office/drawing/2014/main" id="{CF78E3A4-48E0-EBDE-45FF-DCF20956FEC9}"/>
              </a:ext>
            </a:extLst>
          </p:cNvPr>
          <p:cNvSpPr/>
          <p:nvPr/>
        </p:nvSpPr>
        <p:spPr>
          <a:xfrm>
            <a:off x="5881563" y="2177025"/>
            <a:ext cx="4322618" cy="2727614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/>
              <a:t>Op </a:t>
            </a:r>
            <a:r>
              <a:rPr lang="nl-NL" err="1"/>
              <a:t>social</a:t>
            </a:r>
            <a:r>
              <a:rPr lang="nl-NL"/>
              <a:t> media kan Sarah een diploma kopen mét registratie bij DUO..</a:t>
            </a:r>
          </a:p>
        </p:txBody>
      </p:sp>
    </p:spTree>
    <p:extLst>
      <p:ext uri="{BB962C8B-B14F-4D97-AF65-F5344CB8AC3E}">
        <p14:creationId xmlns:p14="http://schemas.microsoft.com/office/powerpoint/2010/main" val="3526273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7956B-1644-4EF6-9E0C-36F09904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706439"/>
            <a:ext cx="10923588" cy="947737"/>
          </a:xfrm>
        </p:spPr>
        <p:txBody>
          <a:bodyPr wrap="square" anchor="b">
            <a:normAutofit/>
          </a:bodyPr>
          <a:lstStyle/>
          <a:p>
            <a:r>
              <a:rPr lang="nl-NL"/>
              <a:t>DUO - Mijn diploma’s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4AC89CD-C882-11FB-524B-5432D49CB3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675"/>
            <a:ext cx="5003800" cy="2635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nl-NL"/>
              <a:t>18-11-2025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6D5069A-98DB-93C5-12EE-16A0C4F72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26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nl-NL"/>
              <a:t>MBO Congres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F804C8B-18F9-1FF7-E7E0-98389F56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21413"/>
            <a:ext cx="5005388" cy="32226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2C9A696A-20B6-45A4-B041-D3B1E3901037}" type="slidenum">
              <a:rPr lang="nl-NL"/>
              <a:pPr>
                <a:spcAft>
                  <a:spcPts val="600"/>
                </a:spcAft>
                <a:defRPr/>
              </a:pPr>
              <a:t>19</a:t>
            </a:fld>
            <a:endParaRPr lang="nl-NL"/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C4971B37-1ED9-4861-8E8C-BD405B4C25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7990671"/>
              </p:ext>
            </p:extLst>
          </p:nvPr>
        </p:nvGraphicFramePr>
        <p:xfrm>
          <a:off x="746410" y="2717553"/>
          <a:ext cx="10750720" cy="3342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kstvak 3">
            <a:extLst>
              <a:ext uri="{FF2B5EF4-FFF2-40B4-BE49-F238E27FC236}">
                <a16:creationId xmlns:a16="http://schemas.microsoft.com/office/drawing/2014/main" id="{FBCB56A7-4C15-6A61-6AFB-A733ACB7AF15}"/>
              </a:ext>
            </a:extLst>
          </p:cNvPr>
          <p:cNvSpPr txBox="1"/>
          <p:nvPr/>
        </p:nvSpPr>
        <p:spPr>
          <a:xfrm>
            <a:off x="459060" y="1863021"/>
            <a:ext cx="6094140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2286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Verdana"/>
                <a:ea typeface="Verdana"/>
                <a:cs typeface="+mn-cs"/>
              </a:rPr>
              <a:t>Digitaal</a:t>
            </a:r>
            <a:r>
              <a:rPr lang="en-US" sz="2000">
                <a:latin typeface="Verdana"/>
                <a:ea typeface="Verdana"/>
                <a:cs typeface="+mn-cs"/>
              </a:rPr>
              <a:t> </a:t>
            </a:r>
            <a:r>
              <a:rPr lang="en-US" sz="2000" err="1">
                <a:latin typeface="Verdana"/>
                <a:ea typeface="Verdana"/>
                <a:cs typeface="+mn-cs"/>
              </a:rPr>
              <a:t>toegankelijk</a:t>
            </a:r>
            <a:endParaRPr lang="en-US" sz="2000">
              <a:latin typeface="Verdana"/>
              <a:ea typeface="Verdana"/>
              <a:cs typeface="+mn-cs"/>
            </a:endParaRPr>
          </a:p>
          <a:p>
            <a:pPr marL="342900" indent="-2286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Verdana"/>
                <a:ea typeface="Verdana"/>
                <a:cs typeface="+mn-cs"/>
              </a:rPr>
              <a:t>Gratis </a:t>
            </a:r>
            <a:r>
              <a:rPr lang="en-US" sz="2000" err="1">
                <a:latin typeface="Verdana"/>
                <a:ea typeface="Verdana"/>
                <a:cs typeface="+mn-cs"/>
              </a:rPr>
              <a:t>beschikbaar</a:t>
            </a:r>
            <a:endParaRPr lang="en-US" sz="2000">
              <a:latin typeface="Verdana"/>
              <a:ea typeface="Verdana"/>
              <a:cs typeface="+mn-cs"/>
            </a:endParaRPr>
          </a:p>
          <a:p>
            <a:pPr marL="342900" indent="-2286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Verdana"/>
                <a:ea typeface="Verdana"/>
                <a:cs typeface="+mn-cs"/>
              </a:rPr>
              <a:t>Hulpmiddel</a:t>
            </a:r>
            <a:r>
              <a:rPr lang="en-US" sz="2000">
                <a:latin typeface="Verdana"/>
                <a:ea typeface="Verdana"/>
                <a:cs typeface="+mn-cs"/>
              </a:rPr>
              <a:t> </a:t>
            </a:r>
            <a:r>
              <a:rPr lang="en-US" sz="2000" err="1">
                <a:latin typeface="Verdana"/>
                <a:ea typeface="Verdana"/>
                <a:cs typeface="+mn-cs"/>
              </a:rPr>
              <a:t>tegen</a:t>
            </a:r>
            <a:r>
              <a:rPr lang="en-US" sz="2000">
                <a:latin typeface="Verdana"/>
                <a:ea typeface="Verdana"/>
                <a:cs typeface="+mn-cs"/>
              </a:rPr>
              <a:t> </a:t>
            </a:r>
            <a:r>
              <a:rPr lang="en-US" sz="2000" err="1">
                <a:latin typeface="Verdana"/>
                <a:ea typeface="Verdana"/>
                <a:cs typeface="+mn-cs"/>
              </a:rPr>
              <a:t>diplomafraude</a:t>
            </a:r>
            <a:endParaRPr lang="en-US" sz="2000">
              <a:ea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973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BB4A000-29FF-73B1-BC60-57BABFF7A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06" y="2017315"/>
            <a:ext cx="10923588" cy="3932238"/>
          </a:xfrm>
        </p:spPr>
        <p:txBody>
          <a:bodyPr vert="horz" lIns="91440" tIns="45720" rIns="91440" bIns="45720" numCol="1" spcCol="468000" rtlCol="0" anchor="t">
            <a:norm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/>
              <a:t>Vervalste kwalificaties te verkrijgen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/>
              <a:t>Een groeiend aantal meldingen van valse diploma’s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/>
              <a:t>Onterechte diploma’s geregistreerd bij DUO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/>
              <a:t>Aftekenstages gevraagd en aangeboden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/>
              <a:t>Opdrachten en examenvragen te koop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/>
              <a:t>Identiteitsfraude bij het maken van examens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/>
              <a:t>Bonafide docenten vertrekken omdat ze niet betrokken willen zijn bij grootschalige fraudepraktijken</a:t>
            </a:r>
          </a:p>
          <a:p>
            <a:pPr marL="315595" indent="-315595"/>
            <a:endParaRPr lang="nl-NL">
              <a:ea typeface="Verdan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6D877E-EADE-1145-14A2-12C9B9A3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797718"/>
            <a:ext cx="10923588" cy="947737"/>
          </a:xfrm>
        </p:spPr>
        <p:txBody>
          <a:bodyPr/>
          <a:lstStyle/>
          <a:p>
            <a:r>
              <a:rPr lang="nl-NL"/>
              <a:t>Fraude in beeld; algemene bevindingen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3A3413-111A-3D4F-8031-0F00900B3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0783A1-C30B-30A4-ECA8-66432F10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913BCA-3392-03C6-16C9-D420D309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4934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B957E36-19A6-C783-91A9-878E89170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706439"/>
            <a:ext cx="10923588" cy="947737"/>
          </a:xfrm>
        </p:spPr>
        <p:txBody>
          <a:bodyPr/>
          <a:lstStyle/>
          <a:p>
            <a:r>
              <a:rPr lang="nl-NL"/>
              <a:t>DUO – Mijn diploma’s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B2EB6F-46AA-F628-0DBA-3F63CE66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10393A-DD16-049F-F7D3-6099D4CB8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1E71B5-1F38-888C-20E0-380737714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353EB37-EE7B-C9E8-77AB-E078751C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747" y="1766487"/>
            <a:ext cx="4143139" cy="497573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7E8C9AC-A1BF-FF90-1C21-F66C0DB90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886" y="1991110"/>
            <a:ext cx="3465706" cy="475110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E285136-BE04-4B0A-1263-8DC312826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558" y="547001"/>
            <a:ext cx="12243115" cy="3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1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B913392-A3BA-B70D-CAE6-947488C9B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2" spcCol="468000" rtlCol="0" anchor="t">
            <a:normAutofit/>
          </a:bodyPr>
          <a:lstStyle/>
          <a:p>
            <a:pPr marL="315595" indent="-315595"/>
            <a:r>
              <a:rPr lang="nl-NL" dirty="0"/>
              <a:t>Online diploma </a:t>
            </a:r>
            <a:r>
              <a:rPr lang="nl-NL"/>
              <a:t>controleren</a:t>
            </a:r>
            <a:br>
              <a:rPr lang="nl-NL" dirty="0">
                <a:ea typeface="Verdana"/>
              </a:rPr>
            </a:br>
            <a:r>
              <a:rPr lang="nl-NL"/>
              <a:t>www.duo.nl/diplomacontrole   </a:t>
            </a:r>
            <a:r>
              <a:rPr lang="nl-NL" dirty="0"/>
              <a:t> </a:t>
            </a:r>
            <a:endParaRPr lang="en-US" dirty="0"/>
          </a:p>
          <a:p>
            <a:pPr marL="315595" indent="-315595"/>
            <a:endParaRPr lang="nl-NL">
              <a:ea typeface="Verdana"/>
            </a:endParaRPr>
          </a:p>
          <a:p>
            <a:pPr marL="315595" indent="-315595"/>
            <a:endParaRPr lang="nl-NL">
              <a:ea typeface="Verdana"/>
            </a:endParaRPr>
          </a:p>
          <a:p>
            <a:pPr marL="315595" indent="-315595"/>
            <a:r>
              <a:rPr lang="nl-NL" dirty="0"/>
              <a:t>Een vervalst uittreksel? </a:t>
            </a:r>
            <a:endParaRPr lang="nl-NL" dirty="0">
              <a:ea typeface="Verdana"/>
            </a:endParaRPr>
          </a:p>
          <a:p>
            <a:pPr marL="315595" indent="-315595"/>
            <a:r>
              <a:rPr lang="nl-NL" dirty="0"/>
              <a:t>DUO doet altijd aangifte </a:t>
            </a:r>
            <a:endParaRPr lang="nl-NL" dirty="0">
              <a:ea typeface="Verdan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06DDD3F-2281-507D-9D35-883798569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DUO – Mijn diploma’s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726B16-E077-B525-1E37-8A111EBE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DA04B5-C22F-5C77-4282-9DA3A7F22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D5FF11-4A36-5FDE-BCDA-89404E6A1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F06C39A1-18F4-619A-0824-FDE5ABA5E835}"/>
              </a:ext>
            </a:extLst>
          </p:cNvPr>
          <p:cNvSpPr/>
          <p:nvPr/>
        </p:nvSpPr>
        <p:spPr>
          <a:xfrm>
            <a:off x="8575283" y="1235588"/>
            <a:ext cx="3123573" cy="2084555"/>
          </a:xfrm>
          <a:prstGeom prst="ellipse">
            <a:avLst/>
          </a:prstGeom>
          <a:noFill/>
          <a:ln w="825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>
                <a:solidFill>
                  <a:srgbClr val="A900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Aangiftes</a:t>
            </a:r>
          </a:p>
          <a:p>
            <a:pPr algn="ctr"/>
            <a:endParaRPr lang="nl-NL" sz="1200" b="1">
              <a:solidFill>
                <a:srgbClr val="EA6E1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2022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ingdings" panose="05000000000000000000" pitchFamily="2" charset="2"/>
              </a:rPr>
              <a:t>  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ingdings" panose="05000000000000000000" pitchFamily="2" charset="2"/>
              </a:rPr>
              <a:t>  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2023 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2024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ingdings" panose="05000000000000000000" pitchFamily="2" charset="2"/>
              </a:rPr>
              <a:t>  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109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2025  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ingdings" panose="05000000000000000000" pitchFamily="2" charset="2"/>
              </a:rPr>
              <a:t>  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ingdings" panose="05000000000000000000" pitchFamily="2" charset="2"/>
              </a:rPr>
              <a:t>49</a:t>
            </a:r>
            <a:endParaRPr kumimoji="0" lang="nl-NL" b="0" i="0" u="none" strike="noStrike" kern="120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algn="ctr"/>
            <a:endParaRPr lang="nl-NL">
              <a:solidFill>
                <a:srgbClr val="EA6E1A"/>
              </a:solidFill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95014F77-6285-799E-3D60-68D6B388A1F7}"/>
              </a:ext>
            </a:extLst>
          </p:cNvPr>
          <p:cNvSpPr/>
          <p:nvPr/>
        </p:nvSpPr>
        <p:spPr>
          <a:xfrm>
            <a:off x="8491996" y="3609068"/>
            <a:ext cx="3290146" cy="2221442"/>
          </a:xfrm>
          <a:prstGeom prst="ellipse">
            <a:avLst/>
          </a:prstGeom>
          <a:noFill/>
          <a:ln w="825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>
                <a:solidFill>
                  <a:srgbClr val="A900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Informatieverzoeken</a:t>
            </a:r>
          </a:p>
          <a:p>
            <a:pPr algn="ctr"/>
            <a:endParaRPr lang="nl-NL" sz="1200" b="1">
              <a:solidFill>
                <a:srgbClr val="EA6E1A"/>
              </a:solidFill>
            </a:endParaRPr>
          </a:p>
          <a:p>
            <a:r>
              <a:rPr lang="nl-N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2023</a:t>
            </a:r>
            <a:r>
              <a:rPr lang="nl-NL">
                <a:solidFill>
                  <a:srgbClr val="EA6E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nl-NL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nl-NL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 </a:t>
            </a:r>
            <a:r>
              <a:rPr lang="nl-N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186</a:t>
            </a:r>
          </a:p>
          <a:p>
            <a:r>
              <a:rPr lang="nl-N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  2024 </a:t>
            </a:r>
            <a:r>
              <a:rPr lang="nl-NL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 </a:t>
            </a:r>
            <a:r>
              <a:rPr kumimoji="0" lang="nl-NL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kumimoji="0" lang="nl-NL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 </a:t>
            </a:r>
            <a:r>
              <a:rPr kumimoji="0" lang="nl-NL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605</a:t>
            </a:r>
          </a:p>
          <a:p>
            <a:r>
              <a:rPr lang="nl-N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2025   </a:t>
            </a:r>
            <a:r>
              <a:rPr kumimoji="0" lang="nl-NL" b="0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 </a:t>
            </a:r>
            <a:r>
              <a:rPr lang="nl-N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2720</a:t>
            </a:r>
            <a:endParaRPr lang="nl-NL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nl-NL">
              <a:solidFill>
                <a:srgbClr val="EA6E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89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A4C407D-8CC4-D901-5811-54EF95DBF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289175"/>
            <a:ext cx="11309350" cy="3932238"/>
          </a:xfrm>
        </p:spPr>
        <p:txBody>
          <a:bodyPr numCol="1">
            <a:normAutofit lnSpcReduction="10000"/>
          </a:bodyPr>
          <a:lstStyle/>
          <a:p>
            <a:r>
              <a:rPr lang="nl-NL"/>
              <a:t>Kwetsbare processen/functies en ontwikkel handelingskaders, 4-ogen</a:t>
            </a:r>
          </a:p>
          <a:p>
            <a:r>
              <a:rPr lang="nl-NL"/>
              <a:t>Vastleggen van rollen, rechten en </a:t>
            </a:r>
            <a:r>
              <a:rPr lang="nl-NL" err="1"/>
              <a:t>logging</a:t>
            </a:r>
            <a:r>
              <a:rPr lang="nl-NL"/>
              <a:t> van handelingen en gegevens</a:t>
            </a:r>
          </a:p>
          <a:p>
            <a:r>
              <a:rPr lang="nl-NL"/>
              <a:t>Controleren van gegevens van praktijkopleiders, steekproef dossiers</a:t>
            </a:r>
          </a:p>
          <a:p>
            <a:r>
              <a:rPr lang="nl-NL"/>
              <a:t>Let op afwijkende (stage)afspraken</a:t>
            </a:r>
          </a:p>
          <a:p>
            <a:r>
              <a:rPr lang="nl-NL"/>
              <a:t>Controleer echtheidskenmerken van documenten (fysieke controle)</a:t>
            </a:r>
          </a:p>
          <a:p>
            <a:r>
              <a:rPr lang="nl-NL"/>
              <a:t>Intern aanspreekpunt, thema op de agenda, bespreek team- afdeling overstijgend signalen</a:t>
            </a:r>
          </a:p>
          <a:p>
            <a:r>
              <a:rPr lang="nl-NL"/>
              <a:t>Zorg voor een intern meldpunt, meld intern/extern</a:t>
            </a:r>
          </a:p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A13741-2A22-63D6-31A5-1345E53FE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MBO Raad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75DB89-E5FB-8224-FF46-71B1DE316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2C3BAC-9F56-ECC6-565E-F9C18141B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C98D26-A167-5146-0C80-9CEDCE46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0893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8F9695B-1599-C1AC-7C1B-A8DBEF02E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3142982"/>
            <a:ext cx="10923588" cy="3932238"/>
          </a:xfrm>
        </p:spPr>
        <p:txBody>
          <a:bodyPr vert="horz" lIns="91440" tIns="45720" rIns="91440" bIns="45720" numCol="1" spcCol="468000" rtlCol="0" anchor="t">
            <a:normAutofit/>
          </a:bodyPr>
          <a:lstStyle/>
          <a:p>
            <a:pPr marL="0" indent="0">
              <a:buNone/>
            </a:pPr>
            <a:endParaRPr lang="nl-NL" dirty="0">
              <a:ea typeface="Verdana"/>
            </a:endParaRPr>
          </a:p>
          <a:p>
            <a:pPr marL="315595" indent="-315595"/>
            <a:r>
              <a:rPr lang="nl-NL" dirty="0">
                <a:ea typeface="Verdana"/>
                <a:hlinkClick r:id="rId2"/>
              </a:rPr>
              <a:t>Diplomafraude@owinsp.nl</a:t>
            </a:r>
            <a:endParaRPr lang="nl-NL" dirty="0">
              <a:ea typeface="Verdana"/>
            </a:endParaRPr>
          </a:p>
          <a:p>
            <a:pPr marL="315595" indent="-315595"/>
            <a:r>
              <a:rPr lang="nl-NL" dirty="0">
                <a:ea typeface="Verdana"/>
              </a:rPr>
              <a:t>Meldingen/signalen: </a:t>
            </a:r>
            <a:r>
              <a:rPr lang="nl-NL" dirty="0">
                <a:ea typeface="+mn-lt"/>
                <a:cs typeface="+mn-lt"/>
                <a:hlinkClick r:id="rId3"/>
              </a:rPr>
              <a:t>Klacht over leerbedrijf? Zo meldt u het bij SBB</a:t>
            </a:r>
            <a:endParaRPr lang="nl-NL" dirty="0">
              <a:ea typeface="Verdana"/>
            </a:endParaRPr>
          </a:p>
          <a:p>
            <a:pPr marL="315595" indent="-315595"/>
            <a:r>
              <a:rPr lang="nl-NL" dirty="0">
                <a:ea typeface="Verdana"/>
              </a:rPr>
              <a:t>MBO-Raad, projectleider ondermijning </a:t>
            </a:r>
            <a:r>
              <a:rPr lang="nl-NL" dirty="0">
                <a:ea typeface="Verdana"/>
                <a:hlinkClick r:id="rId4"/>
              </a:rPr>
              <a:t>r.nedermeijer@mboraad.nl</a:t>
            </a:r>
          </a:p>
          <a:p>
            <a:pPr marL="315595" indent="-315595"/>
            <a:r>
              <a:rPr lang="nl-NL" dirty="0">
                <a:ea typeface="Verdana"/>
              </a:rPr>
              <a:t>Mijn diploma's (DUO) – </a:t>
            </a:r>
            <a:r>
              <a:rPr lang="nl-NL" dirty="0">
                <a:ea typeface="Verdana"/>
                <a:hlinkClick r:id="rId5"/>
              </a:rPr>
              <a:t>diplomadiensten@duo.nl</a:t>
            </a:r>
            <a:r>
              <a:rPr lang="nl-NL" dirty="0">
                <a:ea typeface="Verdana"/>
              </a:rPr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7FEE8B-5C04-6467-C37B-BB6D6D295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Vragen?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5C5429-3931-7A49-BC2E-3E28639F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113F84-5DF1-C583-9A1F-6DA2EFB43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34ED95-A8DF-7337-4C4C-204BBA1C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23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9363F0-7A1C-236F-58CE-ED4A073C2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704" y="424550"/>
            <a:ext cx="3567170" cy="355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14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C4853F8-37C8-A702-AE04-5FD95A71E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8519BEB-EB81-6D59-E7D1-40FCFC44D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49314"/>
            <a:ext cx="10923588" cy="689848"/>
          </a:xfrm>
        </p:spPr>
        <p:txBody>
          <a:bodyPr/>
          <a:lstStyle/>
          <a:p>
            <a:r>
              <a:rPr lang="nl-NL" err="1"/>
              <a:t>Fieldlab</a:t>
            </a:r>
            <a:r>
              <a:rPr lang="nl-NL"/>
              <a:t> 1 – </a:t>
            </a:r>
            <a:r>
              <a:rPr lang="nl-NL" err="1"/>
              <a:t>Wicked</a:t>
            </a:r>
            <a:r>
              <a:rPr lang="nl-NL"/>
              <a:t> </a:t>
            </a:r>
            <a:r>
              <a:rPr lang="nl-NL" err="1"/>
              <a:t>problem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6E034C-32C6-7BA6-F321-1444C6C42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EF2268-0F6E-D761-2AA9-150AA45C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0738D0-F1AF-EB6F-9EC3-95D40AC8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24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05F7655-ABF2-8E32-5FE1-339D5DBEF7D7}"/>
              </a:ext>
            </a:extLst>
          </p:cNvPr>
          <p:cNvSpPr txBox="1"/>
          <p:nvPr/>
        </p:nvSpPr>
        <p:spPr>
          <a:xfrm>
            <a:off x="991325" y="1640761"/>
            <a:ext cx="97334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/>
              <a:t>3x verdienmodel valse/onterechte diploma’s: </a:t>
            </a:r>
          </a:p>
          <a:p>
            <a:pPr lvl="1"/>
            <a:r>
              <a:rPr lang="nl-NL" sz="2400"/>
              <a:t>	1. Toegangspoort tot kwetsbare cliënten </a:t>
            </a:r>
          </a:p>
          <a:p>
            <a:pPr lvl="1"/>
            <a:r>
              <a:rPr lang="nl-NL" sz="2400"/>
              <a:t>	2. Witwassen drugsgeld</a:t>
            </a:r>
          </a:p>
          <a:p>
            <a:pPr lvl="1"/>
            <a:r>
              <a:rPr lang="nl-NL" sz="2400"/>
              <a:t>	3. Zorgfraude</a:t>
            </a:r>
          </a:p>
          <a:p>
            <a:pPr lvl="1" indent="0">
              <a:buNone/>
            </a:pPr>
            <a:endParaRPr lang="nl-NL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/>
              <a:t>Diploma’s kopen met valse ervaringscertificaten (</a:t>
            </a:r>
            <a:r>
              <a:rPr lang="nl-NL" sz="2400" err="1"/>
              <a:t>EVC’s</a:t>
            </a:r>
            <a:r>
              <a:rPr lang="nl-NL" sz="24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/>
              <a:t>Probleem: </a:t>
            </a:r>
            <a:r>
              <a:rPr lang="nl-NL" sz="2400" err="1"/>
              <a:t>EVC’s</a:t>
            </a:r>
            <a:r>
              <a:rPr lang="nl-NL" sz="2400"/>
              <a:t> worden verzilverd in ‘echte’ bij DUO geregistreerde diploma’s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/>
              <a:t>Grote groep nieuwe EVC-aanbieders gelinkt aan criminele netwerken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/>
              <a:t>Vermoedens van grootschalige fraude met </a:t>
            </a:r>
            <a:r>
              <a:rPr lang="nl-NL" sz="2400" err="1"/>
              <a:t>EVC’s</a:t>
            </a:r>
            <a:r>
              <a:rPr lang="nl-NL" sz="2400"/>
              <a:t> maar geen opsporingsdienst of toezichthouder betrokken/bevoegd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5131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4F392A1-7738-7B3E-EFFF-0E8A63AF6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527EB1D-45B4-0331-C16D-BCB65E27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49314"/>
            <a:ext cx="10923588" cy="689848"/>
          </a:xfrm>
        </p:spPr>
        <p:txBody>
          <a:bodyPr/>
          <a:lstStyle/>
          <a:p>
            <a:r>
              <a:rPr lang="nl-NL" err="1"/>
              <a:t>Fieldlab</a:t>
            </a:r>
            <a:r>
              <a:rPr lang="nl-NL"/>
              <a:t> actie: datarooms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7945EE-42FA-1463-6328-CC3BED334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3188C5-8F97-E93A-70BE-0EBBE52C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024E90-F334-F3E5-302B-22BD751C2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25</a:t>
            </a:fld>
            <a:endParaRPr lang="nl-NL"/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9E5AEA21-0FB9-6EE6-3048-D32F2B2B556A}"/>
              </a:ext>
            </a:extLst>
          </p:cNvPr>
          <p:cNvSpPr txBox="1">
            <a:spLocks/>
          </p:cNvSpPr>
          <p:nvPr/>
        </p:nvSpPr>
        <p:spPr bwMode="auto">
          <a:xfrm>
            <a:off x="304800" y="1861424"/>
            <a:ext cx="10923588" cy="68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A9006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nl-NL"/>
              <a:t>Resultaten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71A01F7E-DB16-C03D-465E-2C6DB7AF6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760067"/>
              </p:ext>
            </p:extLst>
          </p:nvPr>
        </p:nvGraphicFramePr>
        <p:xfrm>
          <a:off x="1372781" y="2718587"/>
          <a:ext cx="8127999" cy="274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7790618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020568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39553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/>
                        <a:t>Aantal onderzochte diploma’s o.b.v. EVC</a:t>
                      </a:r>
                      <a:endParaRPr lang="nl-NL" sz="1800"/>
                    </a:p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/>
                        <a:t>Aantal risicovol</a:t>
                      </a:r>
                      <a:endParaRPr lang="nl-NL" sz="1800"/>
                    </a:p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799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/>
                        <a:t>mbo-onderwijsinstellingen (14)</a:t>
                      </a:r>
                    </a:p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/>
                        <a:t>782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/>
                        <a:t>219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420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/>
                        <a:t>SKJ-register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/>
                        <a:t>2300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/>
                        <a:t>1012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806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28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FCA914-735B-FAE7-4D51-C5294E757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06706C0-6091-B31E-7961-28347A852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77789"/>
            <a:ext cx="10923588" cy="689848"/>
          </a:xfrm>
        </p:spPr>
        <p:txBody>
          <a:bodyPr/>
          <a:lstStyle/>
          <a:p>
            <a:r>
              <a:rPr lang="nl-NL"/>
              <a:t>Resultaten: doel ruim behaald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E42FA1-BBC7-C1AB-B829-BAA0D6F4E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E3B27E-E5E8-3AC5-11A0-E48D79EDC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BDBB5E-CD22-6EE6-E0EA-3DA74FC03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26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5AAD008-B51C-FC22-770A-11C1E7535042}"/>
              </a:ext>
            </a:extLst>
          </p:cNvPr>
          <p:cNvSpPr txBox="1"/>
          <p:nvPr/>
        </p:nvSpPr>
        <p:spPr>
          <a:xfrm>
            <a:off x="627321" y="1467637"/>
            <a:ext cx="11259879" cy="514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400"/>
              <a:t>Alle mbo-scholen zijn tijdelijk gestopt met verzilvering EVC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400"/>
              <a:t>SKJ is tijdelijk gestopt met registraties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400"/>
              <a:t>Minstens 155 Valselijk verkregen diploma’s en 300 SKJ registraties voorkomen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400"/>
              <a:t>14 Onderwijsinstellingen onderzoeken risicovolle diploma’s: 150 lopende trajecten stopgezet.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400"/>
              <a:t>SKJ onderzoekt 1018 SKJ-registraties: eerste 50 registraties ingetrokken</a:t>
            </a:r>
          </a:p>
          <a:p>
            <a:pPr>
              <a:spcAft>
                <a:spcPts val="300"/>
              </a:spcAft>
            </a:pPr>
            <a:endParaRPr lang="nl-NL" sz="2400"/>
          </a:p>
          <a:p>
            <a:pPr>
              <a:spcAft>
                <a:spcPts val="300"/>
              </a:spcAft>
            </a:pPr>
            <a:r>
              <a:rPr lang="nl-NL" sz="2400"/>
              <a:t>Voorbeeld van een school:</a:t>
            </a:r>
          </a:p>
          <a:p>
            <a:pPr>
              <a:spcAft>
                <a:spcPts val="300"/>
              </a:spcAft>
            </a:pPr>
            <a:r>
              <a:rPr lang="nl-NL" sz="2400"/>
              <a:t>- 60 EVC-diploma’s onderzocht: 56 frauduleus</a:t>
            </a:r>
          </a:p>
          <a:p>
            <a:pPr>
              <a:spcAft>
                <a:spcPts val="300"/>
              </a:spcAft>
            </a:pPr>
            <a:r>
              <a:rPr lang="nl-NL" sz="2400"/>
              <a:t>- Aangifte en Beroep raad van state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3373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B01C48A-AA08-86D6-CE69-547FC74B1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D8C0CD-1B50-E3AC-E693-F9C429BAE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77789"/>
            <a:ext cx="10923588" cy="689848"/>
          </a:xfrm>
        </p:spPr>
        <p:txBody>
          <a:bodyPr/>
          <a:lstStyle/>
          <a:p>
            <a:r>
              <a:rPr lang="nl-NL"/>
              <a:t>Resultaten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F30B52-6ADF-F561-B675-EA35E480C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0AB18B-CDD5-36FF-1D7C-1904A5D3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6A12B2-B77B-AB0A-43C5-03679ED0B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27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79CF8BD-BEF8-A149-EE05-380C070140BD}"/>
              </a:ext>
            </a:extLst>
          </p:cNvPr>
          <p:cNvSpPr txBox="1"/>
          <p:nvPr/>
        </p:nvSpPr>
        <p:spPr>
          <a:xfrm>
            <a:off x="466060" y="1779610"/>
            <a:ext cx="11259879" cy="4054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2400"/>
              <a:t>Strengere controles en exameneisen bij EVC-certificaten door MBO scholen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2400"/>
              <a:t>Scholen getraind in het doen van fraudeonderzoek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2400"/>
              <a:t>Gezamenlijk optrekken onderwijsinstellingen in fraudeonderzoek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2400"/>
              <a:t>Taskforce Fraude MBO Raad en NRTO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2400"/>
              <a:t>Strengere eisen zorgverzekeraars Vergewisplicht zorgaanbieders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2400"/>
              <a:t>EVC-advertenties Marktplaats offline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2400"/>
              <a:t>Registratiereglement rondom </a:t>
            </a:r>
            <a:r>
              <a:rPr lang="nl-NL" sz="2400" err="1"/>
              <a:t>EVC’s</a:t>
            </a:r>
            <a:r>
              <a:rPr lang="nl-NL" sz="2400"/>
              <a:t> per 1 maart door SKJ aangescherpt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2400"/>
              <a:t>Publiciteit RTL, </a:t>
            </a:r>
            <a:r>
              <a:rPr lang="nl-NL" sz="2400" err="1"/>
              <a:t>Nieuwsuur</a:t>
            </a:r>
            <a:r>
              <a:rPr lang="nl-NL" sz="2400"/>
              <a:t>, Kamervragen, NOS, Follow </a:t>
            </a:r>
            <a:r>
              <a:rPr lang="nl-NL" sz="2400" err="1"/>
              <a:t>the</a:t>
            </a:r>
            <a:r>
              <a:rPr lang="nl-NL" sz="2400"/>
              <a:t> Money</a:t>
            </a:r>
          </a:p>
        </p:txBody>
      </p:sp>
    </p:spTree>
    <p:extLst>
      <p:ext uri="{BB962C8B-B14F-4D97-AF65-F5344CB8AC3E}">
        <p14:creationId xmlns:p14="http://schemas.microsoft.com/office/powerpoint/2010/main" val="239821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A9C228-9524-299A-4FDD-3499F36E7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3D15E0-FB37-E324-9681-C42085414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F1B779-48FF-6FB5-6246-2396336E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28</a:t>
            </a:fld>
            <a:endParaRPr lang="nl-NL"/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6CD67032-9860-9220-241C-D6ECC31577CE}"/>
              </a:ext>
            </a:extLst>
          </p:cNvPr>
          <p:cNvSpPr txBox="1">
            <a:spLocks/>
          </p:cNvSpPr>
          <p:nvPr/>
        </p:nvSpPr>
        <p:spPr bwMode="auto">
          <a:xfrm>
            <a:off x="304800" y="849314"/>
            <a:ext cx="10923588" cy="68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A9006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nl-NL" err="1"/>
              <a:t>Fieldlab</a:t>
            </a:r>
            <a:r>
              <a:rPr lang="nl-NL"/>
              <a:t> 2– </a:t>
            </a:r>
            <a:r>
              <a:rPr lang="nl-NL" err="1"/>
              <a:t>Wicked</a:t>
            </a:r>
            <a:r>
              <a:rPr lang="nl-NL"/>
              <a:t> </a:t>
            </a:r>
            <a:r>
              <a:rPr lang="nl-NL" err="1"/>
              <a:t>problem</a:t>
            </a:r>
            <a:endParaRPr lang="nl-NL"/>
          </a:p>
        </p:txBody>
      </p:sp>
      <p:sp>
        <p:nvSpPr>
          <p:cNvPr id="18" name="Tijdelijke aanduiding voor inhoud 7">
            <a:extLst>
              <a:ext uri="{FF2B5EF4-FFF2-40B4-BE49-F238E27FC236}">
                <a16:creationId xmlns:a16="http://schemas.microsoft.com/office/drawing/2014/main" id="{26D78BF0-1C77-1767-853E-8A3470DFE701}"/>
              </a:ext>
            </a:extLst>
          </p:cNvPr>
          <p:cNvSpPr txBox="1">
            <a:spLocks/>
          </p:cNvSpPr>
          <p:nvPr/>
        </p:nvSpPr>
        <p:spPr bwMode="auto">
          <a:xfrm>
            <a:off x="839788" y="2115344"/>
            <a:ext cx="10388600" cy="3218656"/>
          </a:xfrm>
          <a:prstGeom prst="rect">
            <a:avLst/>
          </a:prstGeom>
        </p:spPr>
        <p:txBody>
          <a:bodyPr vert="horz" wrap="square" lIns="91440" tIns="45720" rIns="91440" bIns="45720" numCol="1" spcCol="468000" rtlCol="0" anchor="t" anchorCtr="0" compatLnSpc="1">
            <a:prstTxWarp prst="textNoShape">
              <a:avLst/>
            </a:prstTxWarp>
            <a:normAutofit/>
          </a:bodyPr>
          <a:lstStyle>
            <a:lvl1pPr marL="315913" indent="-315913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A90061"/>
              </a:buClr>
              <a:buSzPct val="80000"/>
              <a:buFont typeface="Verdana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31591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150" indent="-31591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8888" indent="-31591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388" indent="-31591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Verdana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Aan onterechte diploma’s komen via aftekenstage</a:t>
            </a:r>
          </a:p>
          <a:p>
            <a:endParaRPr lang="nl-NL"/>
          </a:p>
          <a:p>
            <a:r>
              <a:rPr lang="nl-NL"/>
              <a:t>Kennis verzamelen over leerbedrijven</a:t>
            </a:r>
          </a:p>
          <a:p>
            <a:r>
              <a:rPr lang="nl-NL"/>
              <a:t>Lijst risicobedrijven</a:t>
            </a:r>
          </a:p>
          <a:p>
            <a:r>
              <a:rPr lang="nl-NL"/>
              <a:t>SBB gaat zelf </a:t>
            </a:r>
            <a:r>
              <a:rPr lang="nl-NL" err="1"/>
              <a:t>risico-analyse</a:t>
            </a:r>
            <a:r>
              <a:rPr lang="nl-NL"/>
              <a:t> opzetten</a:t>
            </a:r>
          </a:p>
          <a:p>
            <a:endParaRPr lang="nl-NL"/>
          </a:p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59497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FDEF94-B739-FE75-E8DD-1DDD852A5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F0F2A0-7B5E-1C93-0C8D-CD33A4A93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C56471-B399-1C59-C9FB-06EBF7F9C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29</a:t>
            </a:fld>
            <a:endParaRPr lang="nl-NL"/>
          </a:p>
        </p:txBody>
      </p:sp>
      <p:pic>
        <p:nvPicPr>
          <p:cNvPr id="7" name="Tijdelijke aanduiding voor inhoud 4">
            <a:extLst>
              <a:ext uri="{FF2B5EF4-FFF2-40B4-BE49-F238E27FC236}">
                <a16:creationId xmlns:a16="http://schemas.microsoft.com/office/drawing/2014/main" id="{B10CA07A-D4A0-D050-E157-B7DDF3724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22" y="852489"/>
            <a:ext cx="9779895" cy="51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92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52769CC-D33F-25C4-D4B1-7602CBDDB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/>
              <a:t>Dubieuze rol EVC-bureaus en bemiddelingsbureaus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/>
              <a:t>(</a:t>
            </a:r>
            <a:r>
              <a:rPr lang="nl-NL" err="1"/>
              <a:t>Eigendoms</a:t>
            </a:r>
            <a:r>
              <a:rPr lang="nl-NL"/>
              <a:t>)relaties in de zorgketen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/>
              <a:t>Toegang tot kwetsbare doelgroepen door criminele netwerken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49487E2-87CD-C413-8C37-42A26CEE7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Fraude in beeld; algemene bevindingen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D276D9-CDD8-C600-FC8F-85920B4A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AC5D56-640A-FEBB-E48E-3C8A57BF4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C1BD31-9A79-4C12-AC56-E8D1CDC6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D7D3F1B-EE85-FF24-CFEC-7D4640570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471" y="3667371"/>
            <a:ext cx="6143397" cy="233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1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2675CD1-DE5E-E1ED-19E4-4AD99D843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113" y="0"/>
            <a:ext cx="4899350" cy="6554314"/>
          </a:xfrm>
          <a:prstGeom prst="rect">
            <a:avLst/>
          </a:prstGeom>
          <a:noFill/>
        </p:spPr>
      </p:pic>
      <p:sp>
        <p:nvSpPr>
          <p:cNvPr id="31754" name="Title 3">
            <a:extLst>
              <a:ext uri="{FF2B5EF4-FFF2-40B4-BE49-F238E27FC236}">
                <a16:creationId xmlns:a16="http://schemas.microsoft.com/office/drawing/2014/main" id="{F8499C73-D1CA-255D-E193-D5D3C7FD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307" y="1700583"/>
            <a:ext cx="3232335" cy="1919287"/>
          </a:xfrm>
        </p:spPr>
        <p:txBody>
          <a:bodyPr/>
          <a:lstStyle/>
          <a:p>
            <a:r>
              <a:rPr lang="en-US" err="1"/>
              <a:t>Fraude</a:t>
            </a:r>
            <a:r>
              <a:rPr lang="en-US"/>
              <a:t> in de </a:t>
            </a:r>
            <a:r>
              <a:rPr lang="en-US" err="1"/>
              <a:t>keten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4"/>
          </p:nvPr>
        </p:nvSpPr>
        <p:spPr>
          <a:xfrm>
            <a:off x="635000" y="6543675"/>
            <a:ext cx="5003800" cy="2635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18-11-2025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5"/>
          </p:nvPr>
        </p:nvSpPr>
        <p:spPr>
          <a:xfrm>
            <a:off x="635000" y="6221413"/>
            <a:ext cx="5003800" cy="32226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MBO Congres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>
          <a:xfrm>
            <a:off x="6553200" y="6221413"/>
            <a:ext cx="5005388" cy="32226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60A4BD5A-BFCD-48C8-8266-F4035CAAA9AE}" type="slidenum">
              <a:rPr lang="nl-NL"/>
              <a:pPr>
                <a:spcAft>
                  <a:spcPts val="600"/>
                </a:spcAft>
                <a:defRPr/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5475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9933CB-EDAC-4E0C-A7C9-F759F4FFDCAF}" type="slidenum">
              <a:rPr lang="nl-NL"/>
              <a:pPr>
                <a:defRPr/>
              </a:pPr>
              <a:t>5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BDC869D-2597-F5C2-4F90-70B7AB3F8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205388"/>
            <a:ext cx="10923588" cy="947737"/>
          </a:xfrm>
        </p:spPr>
        <p:txBody>
          <a:bodyPr/>
          <a:lstStyle/>
          <a:p>
            <a:br>
              <a:rPr lang="nl-NL" altLang="nl-NL"/>
            </a:br>
            <a:br>
              <a:rPr lang="nl-NL" altLang="nl-NL"/>
            </a:br>
            <a:r>
              <a:rPr lang="nl-NL" altLang="nl-NL" err="1"/>
              <a:t>Sarah’s</a:t>
            </a:r>
            <a:r>
              <a:rPr lang="nl-NL" altLang="nl-NL"/>
              <a:t> reis naar een diploma..</a:t>
            </a:r>
            <a:br>
              <a:rPr lang="nl-NL" altLang="nl-NL"/>
            </a:br>
            <a:endParaRPr lang="nl-N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1B17D62-407D-C59C-179D-3E05EF46D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03" y="1867414"/>
            <a:ext cx="5677797" cy="378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edachtewolkje: wolk 9">
            <a:extLst>
              <a:ext uri="{FF2B5EF4-FFF2-40B4-BE49-F238E27FC236}">
                <a16:creationId xmlns:a16="http://schemas.microsoft.com/office/drawing/2014/main" id="{D86C9219-3B7E-180A-25FF-75E6D4DA31EB}"/>
              </a:ext>
            </a:extLst>
          </p:cNvPr>
          <p:cNvSpPr/>
          <p:nvPr/>
        </p:nvSpPr>
        <p:spPr>
          <a:xfrm>
            <a:off x="5537237" y="1681360"/>
            <a:ext cx="3949662" cy="2081131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/>
              <a:t>Sarah maakt zich zorgen over haar toekomst en is bang dat ze haar diploma niet haalt.</a:t>
            </a:r>
          </a:p>
        </p:txBody>
      </p:sp>
      <p:sp>
        <p:nvSpPr>
          <p:cNvPr id="14" name="Gedachtewolkje: wolk 13">
            <a:extLst>
              <a:ext uri="{FF2B5EF4-FFF2-40B4-BE49-F238E27FC236}">
                <a16:creationId xmlns:a16="http://schemas.microsoft.com/office/drawing/2014/main" id="{398E3B3E-0212-302C-D9F8-E50D427CFD63}"/>
              </a:ext>
            </a:extLst>
          </p:cNvPr>
          <p:cNvSpPr/>
          <p:nvPr/>
        </p:nvSpPr>
        <p:spPr>
          <a:xfrm>
            <a:off x="7782790" y="3307140"/>
            <a:ext cx="4249881" cy="2609814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/>
              <a:t>Zal ik m’n stage aftekenen? Een EVC certificaat kopen of een diploma online kopen?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2E6DD84-F7A5-9243-6172-342AA417A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2" spcCol="468000" rtlCol="0" anchor="t">
            <a:normAutofit/>
          </a:bodyPr>
          <a:lstStyle/>
          <a:p>
            <a:pPr marL="315595" indent="-315595"/>
            <a:r>
              <a:rPr lang="nl-NL"/>
              <a:t>EVC fraude</a:t>
            </a:r>
            <a:endParaRPr lang="en-US"/>
          </a:p>
          <a:p>
            <a:pPr marL="315595" indent="-315595"/>
            <a:r>
              <a:rPr lang="nl-NL"/>
              <a:t>Examens vervalsen</a:t>
            </a:r>
            <a:endParaRPr lang="nl-NL">
              <a:ea typeface="Verdana"/>
            </a:endParaRPr>
          </a:p>
          <a:p>
            <a:pPr marL="315595" indent="-315595"/>
            <a:r>
              <a:rPr lang="nl-NL">
                <a:ea typeface="Verdana"/>
              </a:rPr>
              <a:t>Stages vervalsen</a:t>
            </a:r>
            <a:endParaRPr lang="nl-NL"/>
          </a:p>
          <a:p>
            <a:pPr marL="315595" indent="-315595"/>
            <a:r>
              <a:rPr lang="nl-NL"/>
              <a:t>Diploma kopen</a:t>
            </a:r>
            <a:endParaRPr lang="nl-NL">
              <a:ea typeface="Verdan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9FE4FC0-F436-19BB-A92E-23D39E05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Onderwijsinspectie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FE932D-8663-E3CD-983B-509B23A7F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8820AD-EA24-7CF2-01CC-662AAFF9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2D33E48-E8ED-6DE1-D4C1-52856B962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975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43235-6A6F-F25A-6BD4-E0E885536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EF932FC-3904-0436-8E24-5AE69DF1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49314"/>
            <a:ext cx="10923588" cy="689848"/>
          </a:xfrm>
        </p:spPr>
        <p:txBody>
          <a:bodyPr/>
          <a:lstStyle/>
          <a:p>
            <a:r>
              <a:rPr lang="nl-NL"/>
              <a:t>EVC – Belangrijkste constateringen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75B74E-78A9-3FBC-6478-DA8E5E0D4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E4DC4F-0A77-CC5C-61BE-E4F2A2440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49337B-98B7-7403-262D-EB040FA6C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737AF7D-E0DA-342A-0523-FB5BCE5BCA48}"/>
              </a:ext>
            </a:extLst>
          </p:cNvPr>
          <p:cNvSpPr txBox="1"/>
          <p:nvPr/>
        </p:nvSpPr>
        <p:spPr>
          <a:xfrm>
            <a:off x="1000850" y="2859961"/>
            <a:ext cx="9733472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nl-NL" sz="2400"/>
              <a:t>- Sterke groei van aantal EVC-aanbieders</a:t>
            </a:r>
          </a:p>
          <a:p>
            <a:pPr>
              <a:spcAft>
                <a:spcPts val="300"/>
              </a:spcAft>
            </a:pPr>
            <a:r>
              <a:rPr lang="nl-NL" sz="2400"/>
              <a:t>- Er zijn ook niet-gecertificeerde EVC-aanbieders actief</a:t>
            </a:r>
          </a:p>
          <a:p>
            <a:pPr>
              <a:spcAft>
                <a:spcPts val="300"/>
              </a:spcAft>
            </a:pPr>
            <a:r>
              <a:rPr lang="nl-NL" sz="2400"/>
              <a:t>- Kwaliteit van EVC-certificaten niet altijd op orde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8151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75B1DB-3C01-D07E-17F1-7638EAAD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C87261-2601-15B5-64E9-455030474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27E161-BF32-F5A4-C094-87C40BB4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A696A-20B6-45A4-B041-D3B1E3901037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A49765BD-B52B-D7F8-BA7D-DE67D4E5F357}"/>
              </a:ext>
            </a:extLst>
          </p:cNvPr>
          <p:cNvSpPr txBox="1">
            <a:spLocks/>
          </p:cNvSpPr>
          <p:nvPr/>
        </p:nvSpPr>
        <p:spPr bwMode="auto">
          <a:xfrm>
            <a:off x="519545" y="1524000"/>
            <a:ext cx="10923588" cy="70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A9006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nl-NL" sz="2400"/>
              <a:t>In analyse fase: eerste beelden examinering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B7D5687-4A78-B13F-689E-848FDABFC6AB}"/>
              </a:ext>
            </a:extLst>
          </p:cNvPr>
          <p:cNvSpPr txBox="1"/>
          <p:nvPr/>
        </p:nvSpPr>
        <p:spPr>
          <a:xfrm>
            <a:off x="519545" y="2549813"/>
            <a:ext cx="10561539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/>
              <a:t>Taken en verantwoordelijkheden in de examineringsketen.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/>
              <a:t>(Uitgewerkte) examens en opdrachten worden te koop aangeboden.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/>
              <a:t>Identiteitsfraude.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/>
              <a:t>Urgentie nog onvoldoende duidelijk, te weinig concrete voorbeelden, terwijl er wel veel signalen zijn.</a:t>
            </a:r>
          </a:p>
          <a:p>
            <a:endParaRPr lang="nl-NL"/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1D91C258-6E78-D921-C11E-0F8CEEC9345E}"/>
              </a:ext>
            </a:extLst>
          </p:cNvPr>
          <p:cNvSpPr txBox="1">
            <a:spLocks/>
          </p:cNvSpPr>
          <p:nvPr/>
        </p:nvSpPr>
        <p:spPr bwMode="auto">
          <a:xfrm>
            <a:off x="496977" y="865188"/>
            <a:ext cx="10923588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A9006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nl-NL"/>
              <a:t>Onderzoek Inspectie van het Onderwijs</a:t>
            </a:r>
          </a:p>
        </p:txBody>
      </p:sp>
    </p:spTree>
    <p:extLst>
      <p:ext uri="{BB962C8B-B14F-4D97-AF65-F5344CB8AC3E}">
        <p14:creationId xmlns:p14="http://schemas.microsoft.com/office/powerpoint/2010/main" val="2172008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jdelijke aanduiding voor inhoud 7"/>
          <p:cNvSpPr>
            <a:spLocks noGrp="1"/>
          </p:cNvSpPr>
          <p:nvPr>
            <p:ph sz="half" idx="1"/>
          </p:nvPr>
        </p:nvSpPr>
        <p:spPr bwMode="auto">
          <a:xfrm>
            <a:off x="1253066" y="2732882"/>
            <a:ext cx="10388600" cy="3944938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l-NL"/>
              <a:t>Spookzorginstelling / fictief leerbedrijf / lege BV </a:t>
            </a:r>
          </a:p>
          <a:p>
            <a:r>
              <a:rPr lang="nl-NL"/>
              <a:t>Aftekenstages / koopstages</a:t>
            </a:r>
          </a:p>
          <a:p>
            <a:r>
              <a:rPr lang="nl-NL"/>
              <a:t>Geen of zeer beperkte begeleiding</a:t>
            </a:r>
          </a:p>
          <a:p>
            <a:r>
              <a:rPr lang="nl-NL"/>
              <a:t>Veel stagiaires in bedrijf met weinig werknemers / cliënten </a:t>
            </a:r>
          </a:p>
          <a:p>
            <a:r>
              <a:rPr lang="nl-NL"/>
              <a:t>Risico’s bij examineren in de praktijk</a:t>
            </a:r>
          </a:p>
          <a:p>
            <a:r>
              <a:rPr lang="nl-NL"/>
              <a:t>Examens te koop</a:t>
            </a:r>
          </a:p>
          <a:p>
            <a:pPr eaLnBrk="1" hangingPunct="1"/>
            <a:endParaRPr lang="nl-NL" altLang="nl-NL"/>
          </a:p>
        </p:txBody>
      </p:sp>
      <p:sp>
        <p:nvSpPr>
          <p:cNvPr id="33796" name="Titel 6"/>
          <p:cNvSpPr>
            <a:spLocks noGrp="1"/>
          </p:cNvSpPr>
          <p:nvPr>
            <p:ph type="title"/>
          </p:nvPr>
        </p:nvSpPr>
        <p:spPr>
          <a:xfrm>
            <a:off x="279400" y="816768"/>
            <a:ext cx="10923588" cy="700087"/>
          </a:xfrm>
        </p:spPr>
        <p:txBody>
          <a:bodyPr/>
          <a:lstStyle/>
          <a:p>
            <a:pPr eaLnBrk="1" hangingPunct="1"/>
            <a:r>
              <a:rPr lang="nl-NL" altLang="nl-NL"/>
              <a:t>Stage en examineren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18-11-2025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MBO Congres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8F3B9-F9BE-437B-A672-6E06C95B605A}" type="slidenum">
              <a:rPr lang="nl-NL"/>
              <a:pPr>
                <a:defRPr/>
              </a:pPr>
              <a:t>9</a:t>
            </a:fld>
            <a:endParaRPr lang="nl-NL"/>
          </a:p>
        </p:txBody>
      </p:sp>
      <p:sp>
        <p:nvSpPr>
          <p:cNvPr id="2" name="Titel 6">
            <a:extLst>
              <a:ext uri="{FF2B5EF4-FFF2-40B4-BE49-F238E27FC236}">
                <a16:creationId xmlns:a16="http://schemas.microsoft.com/office/drawing/2014/main" id="{0FBD3453-81BA-B96F-9A83-0E9D11DA1AA8}"/>
              </a:ext>
            </a:extLst>
          </p:cNvPr>
          <p:cNvSpPr txBox="1">
            <a:spLocks/>
          </p:cNvSpPr>
          <p:nvPr/>
        </p:nvSpPr>
        <p:spPr bwMode="auto">
          <a:xfrm>
            <a:off x="342106" y="1914525"/>
            <a:ext cx="10923588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A9006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nl-NL" sz="2800"/>
              <a:t>Belangrijkste constateringen</a:t>
            </a:r>
            <a:endParaRPr lang="nl-NL" altLang="nl-NL" sz="2800"/>
          </a:p>
        </p:txBody>
      </p:sp>
      <p:pic>
        <p:nvPicPr>
          <p:cNvPr id="3" name="Tijdelijke aanduiding voor inhoud 11" descr="Afbeelding met schets, tekening, kleding, Menselijk gezicht&#10;&#10;Door AI gegenereerde inhoud is mogelijk onjuist.">
            <a:extLst>
              <a:ext uri="{FF2B5EF4-FFF2-40B4-BE49-F238E27FC236}">
                <a16:creationId xmlns:a16="http://schemas.microsoft.com/office/drawing/2014/main" id="{123CE0E2-97CA-3ECB-20B2-65AE03C18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850" y="1425575"/>
            <a:ext cx="2536204" cy="212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94194"/>
      </p:ext>
    </p:extLst>
  </p:cSld>
  <p:clrMapOvr>
    <a:masterClrMapping/>
  </p:clrMapOvr>
</p:sld>
</file>

<file path=ppt/theme/theme1.xml><?xml version="1.0" encoding="utf-8"?>
<a:theme xmlns:a="http://schemas.openxmlformats.org/drawingml/2006/main" name="18067 RIJK - Sjabloon 16x9 Mosgroen">
  <a:themeElements>
    <a:clrScheme name="Rijks Mosgroen">
      <a:dk1>
        <a:srgbClr val="000000"/>
      </a:dk1>
      <a:lt1>
        <a:srgbClr val="FFFFFF"/>
      </a:lt1>
      <a:dk2>
        <a:srgbClr val="777C00"/>
      </a:dk2>
      <a:lt2>
        <a:srgbClr val="EAEBD8"/>
      </a:lt2>
      <a:accent1>
        <a:srgbClr val="F9E11E"/>
      </a:accent1>
      <a:accent2>
        <a:srgbClr val="42145F"/>
      </a:accent2>
      <a:accent3>
        <a:srgbClr val="38870D"/>
      </a:accent3>
      <a:accent4>
        <a:srgbClr val="017BC6"/>
      </a:accent4>
      <a:accent5>
        <a:srgbClr val="75D1B5"/>
      </a:accent5>
      <a:accent6>
        <a:srgbClr val="8EC9E7"/>
      </a:accent6>
      <a:hlink>
        <a:srgbClr val="777C00"/>
      </a:hlink>
      <a:folHlink>
        <a:srgbClr val="D6D6B2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Presentatie49" id="{1606D76F-3E75-C74F-AB05-87BE35259D24}" vid="{D256EFCC-9B64-6F42-9E7D-AE13C7A3CD1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ijks Mosgroen">
    <a:dk1>
      <a:srgbClr val="000000"/>
    </a:dk1>
    <a:lt1>
      <a:srgbClr val="FFFFFF"/>
    </a:lt1>
    <a:dk2>
      <a:srgbClr val="777C00"/>
    </a:dk2>
    <a:lt2>
      <a:srgbClr val="EAEBD8"/>
    </a:lt2>
    <a:accent1>
      <a:srgbClr val="F9E11E"/>
    </a:accent1>
    <a:accent2>
      <a:srgbClr val="42145F"/>
    </a:accent2>
    <a:accent3>
      <a:srgbClr val="38870D"/>
    </a:accent3>
    <a:accent4>
      <a:srgbClr val="017BC6"/>
    </a:accent4>
    <a:accent5>
      <a:srgbClr val="75D1B5"/>
    </a:accent5>
    <a:accent6>
      <a:srgbClr val="8EC9E7"/>
    </a:accent6>
    <a:hlink>
      <a:srgbClr val="777C00"/>
    </a:hlink>
    <a:folHlink>
      <a:srgbClr val="D6D6B2"/>
    </a:folHlink>
  </a:clrScheme>
</a:themeOverride>
</file>

<file path=ppt/theme/themeOverride2.xml><?xml version="1.0" encoding="utf-8"?>
<a:themeOverride xmlns:a="http://schemas.openxmlformats.org/drawingml/2006/main">
  <a:clrScheme name="Rijks Mosgroen">
    <a:dk1>
      <a:srgbClr val="000000"/>
    </a:dk1>
    <a:lt1>
      <a:srgbClr val="FFFFFF"/>
    </a:lt1>
    <a:dk2>
      <a:srgbClr val="777C00"/>
    </a:dk2>
    <a:lt2>
      <a:srgbClr val="EAEBD8"/>
    </a:lt2>
    <a:accent1>
      <a:srgbClr val="F9E11E"/>
    </a:accent1>
    <a:accent2>
      <a:srgbClr val="42145F"/>
    </a:accent2>
    <a:accent3>
      <a:srgbClr val="38870D"/>
    </a:accent3>
    <a:accent4>
      <a:srgbClr val="017BC6"/>
    </a:accent4>
    <a:accent5>
      <a:srgbClr val="75D1B5"/>
    </a:accent5>
    <a:accent6>
      <a:srgbClr val="8EC9E7"/>
    </a:accent6>
    <a:hlink>
      <a:srgbClr val="777C00"/>
    </a:hlink>
    <a:folHlink>
      <a:srgbClr val="D6D6B2"/>
    </a:folHlink>
  </a:clrScheme>
</a:themeOverride>
</file>

<file path=ppt/theme/themeOverride3.xml><?xml version="1.0" encoding="utf-8"?>
<a:themeOverride xmlns:a="http://schemas.openxmlformats.org/drawingml/2006/main">
  <a:clrScheme name="Rijks Mosgroen">
    <a:dk1>
      <a:srgbClr val="000000"/>
    </a:dk1>
    <a:lt1>
      <a:srgbClr val="FFFFFF"/>
    </a:lt1>
    <a:dk2>
      <a:srgbClr val="777C00"/>
    </a:dk2>
    <a:lt2>
      <a:srgbClr val="EAEBD8"/>
    </a:lt2>
    <a:accent1>
      <a:srgbClr val="F9E11E"/>
    </a:accent1>
    <a:accent2>
      <a:srgbClr val="42145F"/>
    </a:accent2>
    <a:accent3>
      <a:srgbClr val="38870D"/>
    </a:accent3>
    <a:accent4>
      <a:srgbClr val="017BC6"/>
    </a:accent4>
    <a:accent5>
      <a:srgbClr val="75D1B5"/>
    </a:accent5>
    <a:accent6>
      <a:srgbClr val="8EC9E7"/>
    </a:accent6>
    <a:hlink>
      <a:srgbClr val="777C00"/>
    </a:hlink>
    <a:folHlink>
      <a:srgbClr val="D6D6B2"/>
    </a:folHlink>
  </a:clrScheme>
</a:themeOverride>
</file>

<file path=ppt/theme/themeOverride4.xml><?xml version="1.0" encoding="utf-8"?>
<a:themeOverride xmlns:a="http://schemas.openxmlformats.org/drawingml/2006/main">
  <a:clrScheme name="Rijks Mosgroen">
    <a:dk1>
      <a:srgbClr val="000000"/>
    </a:dk1>
    <a:lt1>
      <a:srgbClr val="FFFFFF"/>
    </a:lt1>
    <a:dk2>
      <a:srgbClr val="777C00"/>
    </a:dk2>
    <a:lt2>
      <a:srgbClr val="EAEBD8"/>
    </a:lt2>
    <a:accent1>
      <a:srgbClr val="F9E11E"/>
    </a:accent1>
    <a:accent2>
      <a:srgbClr val="42145F"/>
    </a:accent2>
    <a:accent3>
      <a:srgbClr val="38870D"/>
    </a:accent3>
    <a:accent4>
      <a:srgbClr val="017BC6"/>
    </a:accent4>
    <a:accent5>
      <a:srgbClr val="75D1B5"/>
    </a:accent5>
    <a:accent6>
      <a:srgbClr val="8EC9E7"/>
    </a:accent6>
    <a:hlink>
      <a:srgbClr val="777C00"/>
    </a:hlink>
    <a:folHlink>
      <a:srgbClr val="D6D6B2"/>
    </a:folHlink>
  </a:clrScheme>
</a:themeOverride>
</file>

<file path=ppt/theme/themeOverride5.xml><?xml version="1.0" encoding="utf-8"?>
<a:themeOverride xmlns:a="http://schemas.openxmlformats.org/drawingml/2006/main">
  <a:clrScheme name="Rijks Mosgroen">
    <a:dk1>
      <a:srgbClr val="000000"/>
    </a:dk1>
    <a:lt1>
      <a:srgbClr val="FFFFFF"/>
    </a:lt1>
    <a:dk2>
      <a:srgbClr val="777C00"/>
    </a:dk2>
    <a:lt2>
      <a:srgbClr val="EAEBD8"/>
    </a:lt2>
    <a:accent1>
      <a:srgbClr val="F9E11E"/>
    </a:accent1>
    <a:accent2>
      <a:srgbClr val="42145F"/>
    </a:accent2>
    <a:accent3>
      <a:srgbClr val="38870D"/>
    </a:accent3>
    <a:accent4>
      <a:srgbClr val="017BC6"/>
    </a:accent4>
    <a:accent5>
      <a:srgbClr val="75D1B5"/>
    </a:accent5>
    <a:accent6>
      <a:srgbClr val="8EC9E7"/>
    </a:accent6>
    <a:hlink>
      <a:srgbClr val="777C00"/>
    </a:hlink>
    <a:folHlink>
      <a:srgbClr val="D6D6B2"/>
    </a:folHlink>
  </a:clrScheme>
</a:themeOverride>
</file>

<file path=ppt/theme/themeOverride6.xml><?xml version="1.0" encoding="utf-8"?>
<a:themeOverride xmlns:a="http://schemas.openxmlformats.org/drawingml/2006/main">
  <a:clrScheme name="Rijks Mosgroen">
    <a:dk1>
      <a:srgbClr val="000000"/>
    </a:dk1>
    <a:lt1>
      <a:srgbClr val="FFFFFF"/>
    </a:lt1>
    <a:dk2>
      <a:srgbClr val="777C00"/>
    </a:dk2>
    <a:lt2>
      <a:srgbClr val="EAEBD8"/>
    </a:lt2>
    <a:accent1>
      <a:srgbClr val="F9E11E"/>
    </a:accent1>
    <a:accent2>
      <a:srgbClr val="42145F"/>
    </a:accent2>
    <a:accent3>
      <a:srgbClr val="38870D"/>
    </a:accent3>
    <a:accent4>
      <a:srgbClr val="017BC6"/>
    </a:accent4>
    <a:accent5>
      <a:srgbClr val="75D1B5"/>
    </a:accent5>
    <a:accent6>
      <a:srgbClr val="8EC9E7"/>
    </a:accent6>
    <a:hlink>
      <a:srgbClr val="777C00"/>
    </a:hlink>
    <a:folHlink>
      <a:srgbClr val="D6D6B2"/>
    </a:folHlink>
  </a:clrScheme>
</a:themeOverride>
</file>

<file path=ppt/theme/themeOverride7.xml><?xml version="1.0" encoding="utf-8"?>
<a:themeOverride xmlns:a="http://schemas.openxmlformats.org/drawingml/2006/main">
  <a:clrScheme name="Rijks Mosgroen">
    <a:dk1>
      <a:srgbClr val="000000"/>
    </a:dk1>
    <a:lt1>
      <a:srgbClr val="FFFFFF"/>
    </a:lt1>
    <a:dk2>
      <a:srgbClr val="777C00"/>
    </a:dk2>
    <a:lt2>
      <a:srgbClr val="EAEBD8"/>
    </a:lt2>
    <a:accent1>
      <a:srgbClr val="F9E11E"/>
    </a:accent1>
    <a:accent2>
      <a:srgbClr val="42145F"/>
    </a:accent2>
    <a:accent3>
      <a:srgbClr val="38870D"/>
    </a:accent3>
    <a:accent4>
      <a:srgbClr val="017BC6"/>
    </a:accent4>
    <a:accent5>
      <a:srgbClr val="75D1B5"/>
    </a:accent5>
    <a:accent6>
      <a:srgbClr val="8EC9E7"/>
    </a:accent6>
    <a:hlink>
      <a:srgbClr val="777C00"/>
    </a:hlink>
    <a:folHlink>
      <a:srgbClr val="D6D6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18067 RIJK - Sjabloon 16x9 Mosgroen</Template>
  <TotalTime>0</TotalTime>
  <Words>1730</Words>
  <Application>Microsoft Office PowerPoint</Application>
  <PresentationFormat>Breedbeeld</PresentationFormat>
  <Paragraphs>292</Paragraphs>
  <Slides>29</Slides>
  <Notes>18</Notes>
  <HiddenSlides>7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6" baseType="lpstr">
      <vt:lpstr>Arial</vt:lpstr>
      <vt:lpstr>Arial,Sans-Serif</vt:lpstr>
      <vt:lpstr>Calibri</vt:lpstr>
      <vt:lpstr>Verdana</vt:lpstr>
      <vt:lpstr>Wingdings</vt:lpstr>
      <vt:lpstr>Wingdings,Sans-Serif</vt:lpstr>
      <vt:lpstr>18067 RIJK - Sjabloon 16x9 Mosgroen</vt:lpstr>
      <vt:lpstr>Fraude in beeld; inzichten en aanpak van diploma- en stagefraude</vt:lpstr>
      <vt:lpstr>Fraude in beeld; algemene bevindingen</vt:lpstr>
      <vt:lpstr>Fraude in beeld; algemene bevindingen</vt:lpstr>
      <vt:lpstr>Fraude in de keten</vt:lpstr>
      <vt:lpstr>  Sarah’s reis naar een diploma.. </vt:lpstr>
      <vt:lpstr>Onderwijsinspectie</vt:lpstr>
      <vt:lpstr>EVC – Belangrijkste constateringen</vt:lpstr>
      <vt:lpstr>PowerPoint-presentatie</vt:lpstr>
      <vt:lpstr>Stage en examineren</vt:lpstr>
      <vt:lpstr>Beeld uit  onderzoek Inspectie van het Onderwijs</vt:lpstr>
      <vt:lpstr>Fraude in de bpv: via aftekenstages</vt:lpstr>
      <vt:lpstr>Mogelijk resultaat</vt:lpstr>
      <vt:lpstr>Malafide leerbedrijf/begeleider</vt:lpstr>
      <vt:lpstr>Bewustwording vergroten over aftekenstages/stagefraude</vt:lpstr>
      <vt:lpstr>MBO-onderwijs en stagebedrijven</vt:lpstr>
      <vt:lpstr>Praktijkvoorbeelden van een school</vt:lpstr>
      <vt:lpstr>Praktijkvoorbeelden van een school: Wat merk zij tijdens contactmomenten?</vt:lpstr>
      <vt:lpstr>Sarah heeft haar diploma behaald..</vt:lpstr>
      <vt:lpstr>DUO - Mijn diploma’s</vt:lpstr>
      <vt:lpstr>DUO – Mijn diploma’s </vt:lpstr>
      <vt:lpstr>DUO – Mijn diploma’s </vt:lpstr>
      <vt:lpstr>MBO Raad</vt:lpstr>
      <vt:lpstr>Vragen? </vt:lpstr>
      <vt:lpstr>Fieldlab 1 – Wicked problem</vt:lpstr>
      <vt:lpstr>Fieldlab actie: datarooms</vt:lpstr>
      <vt:lpstr>Resultaten: doel ruim behaald</vt:lpstr>
      <vt:lpstr>Resultaten</vt:lpstr>
      <vt:lpstr>PowerPoint-presentatie</vt:lpstr>
      <vt:lpstr>PowerPoint-presentatie</vt:lpstr>
    </vt:vector>
  </TitlesOfParts>
  <Company>Ministerie van OCW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Berg, Nick van den</dc:creator>
  <cp:lastModifiedBy>Anouk Vogelzang</cp:lastModifiedBy>
  <cp:revision>22</cp:revision>
  <cp:lastPrinted>2025-11-13T08:46:53Z</cp:lastPrinted>
  <dcterms:created xsi:type="dcterms:W3CDTF">2019-01-25T08:50:46Z</dcterms:created>
  <dcterms:modified xsi:type="dcterms:W3CDTF">2025-11-19T09:21:57Z</dcterms:modified>
</cp:coreProperties>
</file>