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60" r:id="rId2"/>
    <p:sldId id="263" r:id="rId3"/>
    <p:sldId id="282" r:id="rId4"/>
    <p:sldId id="265" r:id="rId5"/>
    <p:sldId id="272" r:id="rId6"/>
    <p:sldId id="281" r:id="rId7"/>
    <p:sldId id="273" r:id="rId8"/>
    <p:sldId id="275" r:id="rId9"/>
    <p:sldId id="278" r:id="rId10"/>
    <p:sldId id="283" r:id="rId11"/>
    <p:sldId id="279" r:id="rId12"/>
    <p:sldId id="257" r:id="rId13"/>
    <p:sldId id="258" r:id="rId14"/>
    <p:sldId id="259" r:id="rId15"/>
    <p:sldId id="277" r:id="rId1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26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tema, F. (Floris) (STAT_IBR)" userId="14574398-d0ab-42c4-8731-e9d30bc33b99" providerId="ADAL" clId="{82F1AC43-1C87-4F1C-AC7A-D4F75B7DA45D}"/>
    <pc:docChg chg="delSld modSld">
      <pc:chgData name="Statema, F. (Floris) (STAT_IBR)" userId="14574398-d0ab-42c4-8731-e9d30bc33b99" providerId="ADAL" clId="{82F1AC43-1C87-4F1C-AC7A-D4F75B7DA45D}" dt="2023-09-19T13:39:11.619" v="16" actId="2696"/>
      <pc:docMkLst>
        <pc:docMk/>
      </pc:docMkLst>
      <pc:sldChg chg="modSp mod">
        <pc:chgData name="Statema, F. (Floris) (STAT_IBR)" userId="14574398-d0ab-42c4-8731-e9d30bc33b99" providerId="ADAL" clId="{82F1AC43-1C87-4F1C-AC7A-D4F75B7DA45D}" dt="2023-09-19T13:37:58.351" v="11" actId="1076"/>
        <pc:sldMkLst>
          <pc:docMk/>
          <pc:sldMk cId="718994072" sldId="260"/>
        </pc:sldMkLst>
        <pc:spChg chg="mod">
          <ac:chgData name="Statema, F. (Floris) (STAT_IBR)" userId="14574398-d0ab-42c4-8731-e9d30bc33b99" providerId="ADAL" clId="{82F1AC43-1C87-4F1C-AC7A-D4F75B7DA45D}" dt="2023-09-19T13:37:58.351" v="11" actId="1076"/>
          <ac:spMkLst>
            <pc:docMk/>
            <pc:sldMk cId="718994072" sldId="260"/>
            <ac:spMk id="2" creationId="{16FAAB1A-E324-45A6-6110-5A00ABF160EC}"/>
          </ac:spMkLst>
        </pc:spChg>
      </pc:sldChg>
      <pc:sldChg chg="modSp mod">
        <pc:chgData name="Statema, F. (Floris) (STAT_IBR)" userId="14574398-d0ab-42c4-8731-e9d30bc33b99" providerId="ADAL" clId="{82F1AC43-1C87-4F1C-AC7A-D4F75B7DA45D}" dt="2023-09-19T13:38:44.410" v="15" actId="20577"/>
        <pc:sldMkLst>
          <pc:docMk/>
          <pc:sldMk cId="4098995304" sldId="272"/>
        </pc:sldMkLst>
        <pc:spChg chg="mod">
          <ac:chgData name="Statema, F. (Floris) (STAT_IBR)" userId="14574398-d0ab-42c4-8731-e9d30bc33b99" providerId="ADAL" clId="{82F1AC43-1C87-4F1C-AC7A-D4F75B7DA45D}" dt="2023-09-19T13:38:44.410" v="15" actId="20577"/>
          <ac:spMkLst>
            <pc:docMk/>
            <pc:sldMk cId="4098995304" sldId="272"/>
            <ac:spMk id="3" creationId="{E9B4D3ED-4521-90E4-285A-3487C4BD77E6}"/>
          </ac:spMkLst>
        </pc:spChg>
      </pc:sldChg>
      <pc:sldChg chg="del">
        <pc:chgData name="Statema, F. (Floris) (STAT_IBR)" userId="14574398-d0ab-42c4-8731-e9d30bc33b99" providerId="ADAL" clId="{82F1AC43-1C87-4F1C-AC7A-D4F75B7DA45D}" dt="2023-09-19T13:39:11.619" v="16" actId="2696"/>
        <pc:sldMkLst>
          <pc:docMk/>
          <pc:sldMk cId="1662763914" sldId="27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5F2100-172C-F239-CC11-DF54ED5052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965188E-4F28-9D4A-2D8C-4585E648D0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55357B1-FD8D-E608-F891-D8ECF5E1C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F9D6-3731-4107-B47E-000C5DD192BC}" type="datetimeFigureOut">
              <a:rPr lang="nl-NL" smtClean="0"/>
              <a:t>19-9-2023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8789D22-A95C-25E0-BEA6-7A695FFDA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F367947-04D2-C976-EBF0-48CD5AD10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1EA8C-F706-4317-8791-A21439332F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9982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C151EC-C27C-F299-E26D-D4E12A784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548A634-FE46-129B-77F5-BF51F940B4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ACAC403-D322-6EBE-4872-888D39C97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F9D6-3731-4107-B47E-000C5DD192BC}" type="datetimeFigureOut">
              <a:rPr lang="nl-NL" smtClean="0"/>
              <a:t>19-9-2023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C6EDC1C-EF92-3BA4-89C7-1DAC12E9A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B66C028-8532-A945-AB1C-2449FC332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1EA8C-F706-4317-8791-A21439332F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289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C7642DC-7713-0BD0-BC9C-C08D3188A0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13B2108-CA17-1AEF-CA19-A841820708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111C3BD-87B3-1F3B-8C2E-91CF547F6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F9D6-3731-4107-B47E-000C5DD192BC}" type="datetimeFigureOut">
              <a:rPr lang="nl-NL" smtClean="0"/>
              <a:t>19-9-2023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4640F3E-1161-D2B3-09B0-F19D628F4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8E550A8-5464-294A-728F-17D8027F7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1EA8C-F706-4317-8791-A21439332F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53884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8F27DE-139C-7D9E-2CAA-848469673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535EE42-ED19-66C8-0B31-59133DFF9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756DE8F-76AF-893A-3E47-833759559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F9D6-3731-4107-B47E-000C5DD192BC}" type="datetimeFigureOut">
              <a:rPr lang="nl-NL" smtClean="0"/>
              <a:t>19-9-2023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EC0B7D9-FC39-9A3B-F807-BF3052606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13C1B31-CBBC-69EB-CF62-B82AB1186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1EA8C-F706-4317-8791-A21439332F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0759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E75D31-D41E-0AA7-C5EE-F56FBBE47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B268B73-29C8-CCE5-5984-EAFB41A994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268EACE-09FC-41EF-24B5-D64652995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F9D6-3731-4107-B47E-000C5DD192BC}" type="datetimeFigureOut">
              <a:rPr lang="nl-NL" smtClean="0"/>
              <a:t>19-9-2023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8BEFE87-BCE5-E002-4E0B-13B424FDD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F1363BF-D837-41A2-7552-563C03FF7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1EA8C-F706-4317-8791-A21439332F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884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BEB75F-5364-A255-0FEA-8AAF9B5D2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24A17EF-5EE9-5385-FE99-2FCC90393E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0934C7D-4B28-1C3C-BE5B-EECE3C421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D2E9631-E6E2-006B-D7C9-B516E279D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F9D6-3731-4107-B47E-000C5DD192BC}" type="datetimeFigureOut">
              <a:rPr lang="nl-NL" smtClean="0"/>
              <a:t>19-9-2023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736CB27-91BA-DC7E-4D34-6006D5F17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FE637B2-477E-8AA7-AF4A-812D22E83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1EA8C-F706-4317-8791-A21439332F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2454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E45006-A8D1-2810-2316-D32C367C3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3869280-32FA-D430-4DFC-092D005490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50E2BCA-C3A3-0534-14E2-93842B4310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FA44A8F2-3805-7BBF-4512-C82A8055AC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C9937964-2D42-F867-550B-2C8834EEB2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42A4637C-9166-1DFE-8B35-1A7DBA85E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F9D6-3731-4107-B47E-000C5DD192BC}" type="datetimeFigureOut">
              <a:rPr lang="nl-NL" smtClean="0"/>
              <a:t>19-9-2023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D47A2085-98FE-C21E-C3DF-C7A5225E1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A0B5FD1-AB14-88FF-3AE0-BF83E03FA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1EA8C-F706-4317-8791-A21439332F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3026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22C384-A403-1874-3B4B-C0B41C088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50EED32-DDCD-21A7-CFE7-3F390D24D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F9D6-3731-4107-B47E-000C5DD192BC}" type="datetimeFigureOut">
              <a:rPr lang="nl-NL" smtClean="0"/>
              <a:t>19-9-2023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3BEE5AA-24FE-AAFD-5BE8-9189495BB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94BAD14-9423-5DBB-094F-3174E5EA3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1EA8C-F706-4317-8791-A21439332F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7031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BA5624F5-814E-7333-0940-52A57BFBA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F9D6-3731-4107-B47E-000C5DD192BC}" type="datetimeFigureOut">
              <a:rPr lang="nl-NL" smtClean="0"/>
              <a:t>19-9-2023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8351C441-E4F1-C5BE-EC6C-DBA9C79D8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B5DF609-DC51-ADEC-D63E-AEF01E738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1EA8C-F706-4317-8791-A21439332F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5588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8B596F-730C-D42A-1819-56A192323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0BF90AB-2166-1BA5-4FE0-BF0C11CF7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F9B3987-D529-85A5-EB85-8796469D5F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506EC0E-EA75-62A6-2FB9-29496AAFF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F9D6-3731-4107-B47E-000C5DD192BC}" type="datetimeFigureOut">
              <a:rPr lang="nl-NL" smtClean="0"/>
              <a:t>19-9-2023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B738147-BF5D-60F0-83AD-FA11FBA78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912F794-16E2-31F8-3DD2-94D5EC3E2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1EA8C-F706-4317-8791-A21439332F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7013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6C89BD-47D2-73F4-D0CB-321C99155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EE44439-C19F-5AC7-67A3-415157C6D7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AD65E65-B731-225E-2811-A3B9B4719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69D2812-DA88-FF66-1831-BEE4962FB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9F9D6-3731-4107-B47E-000C5DD192BC}" type="datetimeFigureOut">
              <a:rPr lang="nl-NL" smtClean="0"/>
              <a:t>19-9-2023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2A34A49-A443-E8AF-BDDF-3AD662B93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9DF5884-F8BA-4716-B6E3-7A15A1804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1EA8C-F706-4317-8791-A21439332F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1910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3CC6F0A4-6D2A-23AE-7FAC-324839FE3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3A58A7D-0FF7-9273-4B82-97B17DAF9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06C84CC-E5C3-0F9A-0283-B6EEE861BE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9F9D6-3731-4107-B47E-000C5DD192BC}" type="datetimeFigureOut">
              <a:rPr lang="nl-NL" smtClean="0"/>
              <a:t>19-9-2023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65345B2-B652-E842-E15A-7CD51759E0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7BBF435-5D3F-D069-DD10-EC509CDC3E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1EA8C-F706-4317-8791-A21439332F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8433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f.statema@dnb.nl" TargetMode="External"/><Relationship Id="rId4" Type="http://schemas.openxmlformats.org/officeDocument/2006/relationships/hyperlink" Target="mailto:hj.konen@cbs.n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1000">
              <a:srgbClr val="D2DDF0">
                <a:lumMod val="91000"/>
                <a:alpha val="48000"/>
              </a:srgbClr>
            </a:gs>
            <a:gs pos="9000">
              <a:schemeClr val="accent1">
                <a:lumMod val="5000"/>
                <a:lumOff val="95000"/>
              </a:schemeClr>
            </a:gs>
            <a:gs pos="81000">
              <a:schemeClr val="accent1">
                <a:lumMod val="45000"/>
                <a:lumOff val="55000"/>
              </a:schemeClr>
            </a:gs>
            <a:gs pos="9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EA22ACBD-78A7-CE4E-4144-7C3D879F35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42541"/>
            <a:ext cx="1232332" cy="1232332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831D961C-9EDF-E2D8-BF21-1B3F529553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6727" y="5895759"/>
            <a:ext cx="2355273" cy="879114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C62BE45E-3E0C-FD1F-2EBE-1D457B32F36A}"/>
              </a:ext>
            </a:extLst>
          </p:cNvPr>
          <p:cNvSpPr txBox="1"/>
          <p:nvPr/>
        </p:nvSpPr>
        <p:spPr>
          <a:xfrm>
            <a:off x="1232332" y="5978886"/>
            <a:ext cx="2099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Rico Konen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8D2AC47C-6BED-2A22-812D-2E693065D299}"/>
              </a:ext>
            </a:extLst>
          </p:cNvPr>
          <p:cNvSpPr txBox="1"/>
          <p:nvPr/>
        </p:nvSpPr>
        <p:spPr>
          <a:xfrm>
            <a:off x="7894059" y="5927874"/>
            <a:ext cx="19426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Floris Statema</a:t>
            </a: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3E1DA5F1-7552-C4D3-A623-1C8955527A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82962"/>
            <a:ext cx="9144000" cy="2387600"/>
          </a:xfrm>
        </p:spPr>
        <p:txBody>
          <a:bodyPr>
            <a:normAutofit/>
          </a:bodyPr>
          <a:lstStyle/>
          <a:p>
            <a:r>
              <a:rPr lang="nl-NL" sz="4000" dirty="0"/>
              <a:t>Memorandum Of Understanding </a:t>
            </a:r>
            <a:r>
              <a:rPr lang="nl-NL" sz="4000" dirty="0" err="1"/>
              <a:t>between</a:t>
            </a:r>
            <a:r>
              <a:rPr lang="nl-NL" sz="4000" dirty="0"/>
              <a:t> Statistics Netherlands </a:t>
            </a:r>
            <a:r>
              <a:rPr lang="nl-NL" sz="4000" dirty="0" err="1"/>
              <a:t>and</a:t>
            </a:r>
            <a:r>
              <a:rPr lang="nl-NL" sz="4000" dirty="0"/>
              <a:t> </a:t>
            </a:r>
            <a:br>
              <a:rPr lang="nl-NL" sz="4000" dirty="0"/>
            </a:br>
            <a:r>
              <a:rPr lang="nl-NL" sz="4000" dirty="0"/>
              <a:t>De Nederlandsche Bank</a:t>
            </a:r>
          </a:p>
        </p:txBody>
      </p:sp>
      <p:sp>
        <p:nvSpPr>
          <p:cNvPr id="14" name="Ondertitel 2">
            <a:extLst>
              <a:ext uri="{FF2B5EF4-FFF2-40B4-BE49-F238E27FC236}">
                <a16:creationId xmlns:a16="http://schemas.microsoft.com/office/drawing/2014/main" id="{0AC09AC6-653C-0ED0-4AC3-5078FF55B0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113895"/>
          </a:xfrm>
          <a:solidFill>
            <a:srgbClr val="1226A9"/>
          </a:solidFill>
        </p:spPr>
        <p:txBody>
          <a:bodyPr/>
          <a:lstStyle/>
          <a:p>
            <a:r>
              <a:rPr lang="nl-NL" dirty="0">
                <a:solidFill>
                  <a:schemeClr val="bg1"/>
                </a:solidFill>
              </a:rPr>
              <a:t>WBG </a:t>
            </a:r>
            <a:r>
              <a:rPr lang="nl-NL" dirty="0" err="1">
                <a:solidFill>
                  <a:schemeClr val="bg1"/>
                </a:solidFill>
              </a:rPr>
              <a:t>Session</a:t>
            </a:r>
            <a:r>
              <a:rPr lang="nl-NL" dirty="0">
                <a:solidFill>
                  <a:schemeClr val="bg1"/>
                </a:solidFill>
              </a:rPr>
              <a:t> 5: 04-10-2023</a:t>
            </a:r>
          </a:p>
          <a:p>
            <a:r>
              <a:rPr lang="en-US" dirty="0">
                <a:solidFill>
                  <a:schemeClr val="bg1"/>
                </a:solidFill>
              </a:rPr>
              <a:t>Session 5: Workshop SBR Maturity Model (SMM)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16FAAB1A-E324-45A6-6110-5A00ABF160EC}"/>
              </a:ext>
            </a:extLst>
          </p:cNvPr>
          <p:cNvSpPr txBox="1"/>
          <p:nvPr/>
        </p:nvSpPr>
        <p:spPr>
          <a:xfrm>
            <a:off x="5271630" y="6515592"/>
            <a:ext cx="49307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The views expressed in this presentation are solely from the authors.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718994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EA22ACBD-78A7-CE4E-4144-7C3D879F35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42541"/>
            <a:ext cx="1232332" cy="1232332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831D961C-9EDF-E2D8-BF21-1B3F529553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6727" y="5895759"/>
            <a:ext cx="2355273" cy="879114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C62BE45E-3E0C-FD1F-2EBE-1D457B32F36A}"/>
              </a:ext>
            </a:extLst>
          </p:cNvPr>
          <p:cNvSpPr txBox="1"/>
          <p:nvPr/>
        </p:nvSpPr>
        <p:spPr>
          <a:xfrm>
            <a:off x="1232332" y="5978886"/>
            <a:ext cx="2099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Rico Konen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8D2AC47C-6BED-2A22-812D-2E693065D299}"/>
              </a:ext>
            </a:extLst>
          </p:cNvPr>
          <p:cNvSpPr txBox="1"/>
          <p:nvPr/>
        </p:nvSpPr>
        <p:spPr>
          <a:xfrm>
            <a:off x="7894059" y="5927874"/>
            <a:ext cx="19426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Floris Statema</a:t>
            </a:r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556D5363-A62F-3D5E-6B23-C72C27482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Example</a:t>
            </a:r>
            <a:r>
              <a:rPr lang="nl-NL" dirty="0"/>
              <a:t> 2: </a:t>
            </a:r>
            <a:r>
              <a:rPr lang="nl-NL" dirty="0" err="1"/>
              <a:t>Unified</a:t>
            </a:r>
            <a:r>
              <a:rPr lang="nl-NL" dirty="0"/>
              <a:t> SBR </a:t>
            </a:r>
            <a:r>
              <a:rPr lang="nl-NL" dirty="0" err="1"/>
              <a:t>for</a:t>
            </a:r>
            <a:r>
              <a:rPr lang="nl-NL" dirty="0"/>
              <a:t> S.12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9B4D3ED-4521-90E4-285A-3487C4BD7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6880412" cy="3096000"/>
          </a:xfrm>
          <a:solidFill>
            <a:srgbClr val="1226A9"/>
          </a:solidFill>
        </p:spPr>
        <p:txBody>
          <a:bodyPr>
            <a:normAutofit/>
          </a:bodyPr>
          <a:lstStyle/>
          <a:p>
            <a:r>
              <a:rPr lang="nl-NL" sz="2400" dirty="0">
                <a:solidFill>
                  <a:schemeClr val="bg1"/>
                </a:solidFill>
              </a:rPr>
              <a:t>SN </a:t>
            </a:r>
            <a:r>
              <a:rPr lang="nl-NL" sz="2400" dirty="0" err="1">
                <a:solidFill>
                  <a:schemeClr val="bg1"/>
                </a:solidFill>
              </a:rPr>
              <a:t>and</a:t>
            </a:r>
            <a:r>
              <a:rPr lang="nl-NL" sz="2400" dirty="0">
                <a:solidFill>
                  <a:schemeClr val="bg1"/>
                </a:solidFill>
              </a:rPr>
              <a:t> DNB </a:t>
            </a:r>
            <a:r>
              <a:rPr lang="nl-NL" sz="2400" dirty="0" err="1">
                <a:solidFill>
                  <a:schemeClr val="bg1"/>
                </a:solidFill>
              </a:rPr>
              <a:t>both</a:t>
            </a:r>
            <a:r>
              <a:rPr lang="nl-NL" sz="2400" dirty="0">
                <a:solidFill>
                  <a:schemeClr val="bg1"/>
                </a:solidFill>
              </a:rPr>
              <a:t> produce </a:t>
            </a:r>
            <a:r>
              <a:rPr lang="nl-NL" sz="2400" dirty="0" err="1">
                <a:solidFill>
                  <a:schemeClr val="bg1"/>
                </a:solidFill>
              </a:rPr>
              <a:t>their</a:t>
            </a:r>
            <a:r>
              <a:rPr lang="nl-NL" sz="2400" dirty="0">
                <a:solidFill>
                  <a:schemeClr val="bg1"/>
                </a:solidFill>
              </a:rPr>
              <a:t> </a:t>
            </a:r>
            <a:r>
              <a:rPr lang="nl-NL" sz="2400" dirty="0" err="1">
                <a:solidFill>
                  <a:schemeClr val="bg1"/>
                </a:solidFill>
              </a:rPr>
              <a:t>own</a:t>
            </a:r>
            <a:r>
              <a:rPr lang="nl-NL" sz="2400" dirty="0">
                <a:solidFill>
                  <a:schemeClr val="bg1"/>
                </a:solidFill>
              </a:rPr>
              <a:t> </a:t>
            </a:r>
            <a:r>
              <a:rPr lang="nl-NL" sz="2400" dirty="0" err="1">
                <a:solidFill>
                  <a:schemeClr val="bg1"/>
                </a:solidFill>
              </a:rPr>
              <a:t>statistics</a:t>
            </a:r>
            <a:endParaRPr lang="nl-NL" sz="2400" dirty="0">
              <a:solidFill>
                <a:schemeClr val="bg1"/>
              </a:solidFill>
            </a:endParaRPr>
          </a:p>
          <a:p>
            <a:r>
              <a:rPr lang="nl-NL" sz="2400" dirty="0">
                <a:solidFill>
                  <a:schemeClr val="bg1"/>
                </a:solidFill>
              </a:rPr>
              <a:t>A </a:t>
            </a:r>
            <a:r>
              <a:rPr lang="nl-NL" sz="2400" dirty="0" err="1">
                <a:solidFill>
                  <a:schemeClr val="bg1"/>
                </a:solidFill>
              </a:rPr>
              <a:t>unified</a:t>
            </a:r>
            <a:r>
              <a:rPr lang="nl-NL" sz="2400" dirty="0">
                <a:solidFill>
                  <a:schemeClr val="bg1"/>
                </a:solidFill>
              </a:rPr>
              <a:t> register </a:t>
            </a:r>
            <a:r>
              <a:rPr lang="nl-NL" sz="2400" dirty="0" err="1">
                <a:solidFill>
                  <a:schemeClr val="bg1"/>
                </a:solidFill>
              </a:rPr>
              <a:t>to</a:t>
            </a:r>
            <a:r>
              <a:rPr lang="nl-NL" sz="2400" dirty="0">
                <a:solidFill>
                  <a:schemeClr val="bg1"/>
                </a:solidFill>
              </a:rPr>
              <a:t> </a:t>
            </a:r>
            <a:r>
              <a:rPr lang="nl-NL" sz="2400" dirty="0" err="1">
                <a:solidFill>
                  <a:schemeClr val="bg1"/>
                </a:solidFill>
              </a:rPr>
              <a:t>prevent</a:t>
            </a:r>
            <a:r>
              <a:rPr lang="nl-NL" sz="2400" dirty="0">
                <a:solidFill>
                  <a:schemeClr val="bg1"/>
                </a:solidFill>
              </a:rPr>
              <a:t> double or missing </a:t>
            </a:r>
            <a:r>
              <a:rPr lang="nl-NL" sz="2400" dirty="0" err="1">
                <a:solidFill>
                  <a:schemeClr val="bg1"/>
                </a:solidFill>
              </a:rPr>
              <a:t>observations</a:t>
            </a:r>
            <a:endParaRPr lang="nl-NL" sz="2400" dirty="0">
              <a:solidFill>
                <a:schemeClr val="bg1"/>
              </a:solidFill>
            </a:endParaRPr>
          </a:p>
          <a:p>
            <a:r>
              <a:rPr lang="nl-NL" sz="2400" dirty="0" err="1">
                <a:solidFill>
                  <a:schemeClr val="bg1"/>
                </a:solidFill>
              </a:rPr>
              <a:t>Exchanging</a:t>
            </a:r>
            <a:r>
              <a:rPr lang="nl-NL" sz="2400" dirty="0">
                <a:solidFill>
                  <a:schemeClr val="bg1"/>
                </a:solidFill>
              </a:rPr>
              <a:t> data </a:t>
            </a:r>
            <a:r>
              <a:rPr lang="nl-NL" sz="2400" dirty="0" err="1">
                <a:solidFill>
                  <a:schemeClr val="bg1"/>
                </a:solidFill>
              </a:rPr>
              <a:t>to</a:t>
            </a:r>
            <a:r>
              <a:rPr lang="nl-NL" sz="2400" dirty="0">
                <a:solidFill>
                  <a:schemeClr val="bg1"/>
                </a:solidFill>
              </a:rPr>
              <a:t> </a:t>
            </a:r>
            <a:r>
              <a:rPr lang="nl-NL" sz="2400" dirty="0" err="1">
                <a:solidFill>
                  <a:schemeClr val="bg1"/>
                </a:solidFill>
              </a:rPr>
              <a:t>reduce</a:t>
            </a:r>
            <a:r>
              <a:rPr lang="nl-NL" sz="2400" dirty="0">
                <a:solidFill>
                  <a:schemeClr val="bg1"/>
                </a:solidFill>
              </a:rPr>
              <a:t> </a:t>
            </a:r>
            <a:r>
              <a:rPr lang="nl-NL" sz="2400" dirty="0" err="1">
                <a:solidFill>
                  <a:schemeClr val="bg1"/>
                </a:solidFill>
              </a:rPr>
              <a:t>the</a:t>
            </a:r>
            <a:r>
              <a:rPr lang="nl-NL" sz="2400" dirty="0">
                <a:solidFill>
                  <a:schemeClr val="bg1"/>
                </a:solidFill>
              </a:rPr>
              <a:t> </a:t>
            </a:r>
            <a:r>
              <a:rPr lang="nl-NL" sz="2400" dirty="0" err="1">
                <a:solidFill>
                  <a:schemeClr val="bg1"/>
                </a:solidFill>
              </a:rPr>
              <a:t>administrative</a:t>
            </a:r>
            <a:r>
              <a:rPr lang="nl-NL" sz="2400" dirty="0">
                <a:solidFill>
                  <a:schemeClr val="bg1"/>
                </a:solidFill>
              </a:rPr>
              <a:t> </a:t>
            </a:r>
            <a:r>
              <a:rPr lang="nl-NL" sz="2400" dirty="0" err="1">
                <a:solidFill>
                  <a:schemeClr val="bg1"/>
                </a:solidFill>
              </a:rPr>
              <a:t>burden</a:t>
            </a:r>
            <a:endParaRPr lang="nl-NL" sz="2400" dirty="0">
              <a:solidFill>
                <a:schemeClr val="bg1"/>
              </a:solidFill>
            </a:endParaRPr>
          </a:p>
          <a:p>
            <a:r>
              <a:rPr lang="nl-NL" sz="2400" dirty="0" err="1">
                <a:solidFill>
                  <a:schemeClr val="bg1"/>
                </a:solidFill>
              </a:rPr>
              <a:t>Improve</a:t>
            </a:r>
            <a:r>
              <a:rPr lang="nl-NL" sz="2400" dirty="0">
                <a:solidFill>
                  <a:schemeClr val="bg1"/>
                </a:solidFill>
              </a:rPr>
              <a:t> </a:t>
            </a:r>
            <a:r>
              <a:rPr lang="nl-NL" sz="2400" dirty="0" err="1">
                <a:solidFill>
                  <a:schemeClr val="bg1"/>
                </a:solidFill>
              </a:rPr>
              <a:t>the</a:t>
            </a:r>
            <a:r>
              <a:rPr lang="nl-NL" sz="2400" dirty="0">
                <a:solidFill>
                  <a:schemeClr val="bg1"/>
                </a:solidFill>
              </a:rPr>
              <a:t> </a:t>
            </a:r>
            <a:r>
              <a:rPr lang="nl-NL" sz="2400" dirty="0" err="1">
                <a:solidFill>
                  <a:schemeClr val="bg1"/>
                </a:solidFill>
              </a:rPr>
              <a:t>quality</a:t>
            </a:r>
            <a:r>
              <a:rPr lang="nl-NL" sz="2400" dirty="0">
                <a:solidFill>
                  <a:schemeClr val="bg1"/>
                </a:solidFill>
              </a:rPr>
              <a:t> of </a:t>
            </a:r>
            <a:r>
              <a:rPr lang="nl-NL" sz="2400" dirty="0" err="1">
                <a:solidFill>
                  <a:schemeClr val="bg1"/>
                </a:solidFill>
              </a:rPr>
              <a:t>the</a:t>
            </a:r>
            <a:r>
              <a:rPr lang="nl-NL" sz="2400" dirty="0">
                <a:solidFill>
                  <a:schemeClr val="bg1"/>
                </a:solidFill>
              </a:rPr>
              <a:t> </a:t>
            </a:r>
            <a:r>
              <a:rPr lang="nl-NL" sz="2400" dirty="0" err="1">
                <a:solidFill>
                  <a:schemeClr val="bg1"/>
                </a:solidFill>
              </a:rPr>
              <a:t>unified</a:t>
            </a:r>
            <a:r>
              <a:rPr lang="nl-NL" sz="2400" dirty="0">
                <a:solidFill>
                  <a:schemeClr val="bg1"/>
                </a:solidFill>
              </a:rPr>
              <a:t> register </a:t>
            </a:r>
            <a:r>
              <a:rPr lang="nl-NL" sz="2400" dirty="0" err="1">
                <a:solidFill>
                  <a:schemeClr val="bg1"/>
                </a:solidFill>
              </a:rPr>
              <a:t>by</a:t>
            </a:r>
            <a:r>
              <a:rPr lang="nl-NL" sz="2400" dirty="0">
                <a:solidFill>
                  <a:schemeClr val="bg1"/>
                </a:solidFill>
              </a:rPr>
              <a:t> </a:t>
            </a:r>
            <a:r>
              <a:rPr lang="nl-NL" sz="2400" dirty="0" err="1">
                <a:solidFill>
                  <a:schemeClr val="bg1"/>
                </a:solidFill>
              </a:rPr>
              <a:t>using</a:t>
            </a:r>
            <a:r>
              <a:rPr lang="nl-NL" sz="2400" dirty="0">
                <a:solidFill>
                  <a:schemeClr val="bg1"/>
                </a:solidFill>
              </a:rPr>
              <a:t> input </a:t>
            </a:r>
            <a:r>
              <a:rPr lang="nl-NL" sz="2400" dirty="0" err="1">
                <a:solidFill>
                  <a:schemeClr val="bg1"/>
                </a:solidFill>
              </a:rPr>
              <a:t>from</a:t>
            </a:r>
            <a:r>
              <a:rPr lang="nl-NL" sz="2400" dirty="0">
                <a:solidFill>
                  <a:schemeClr val="bg1"/>
                </a:solidFill>
              </a:rPr>
              <a:t> </a:t>
            </a:r>
            <a:r>
              <a:rPr lang="nl-NL" sz="2400" dirty="0" err="1">
                <a:solidFill>
                  <a:schemeClr val="bg1"/>
                </a:solidFill>
              </a:rPr>
              <a:t>both</a:t>
            </a:r>
            <a:r>
              <a:rPr lang="nl-NL" sz="2400" dirty="0">
                <a:solidFill>
                  <a:schemeClr val="bg1"/>
                </a:solidFill>
              </a:rPr>
              <a:t> SN </a:t>
            </a:r>
            <a:r>
              <a:rPr lang="nl-NL" sz="2400" dirty="0" err="1">
                <a:solidFill>
                  <a:schemeClr val="bg1"/>
                </a:solidFill>
              </a:rPr>
              <a:t>and</a:t>
            </a:r>
            <a:r>
              <a:rPr lang="nl-NL" sz="2400" dirty="0">
                <a:solidFill>
                  <a:schemeClr val="bg1"/>
                </a:solidFill>
              </a:rPr>
              <a:t> DNB</a:t>
            </a:r>
          </a:p>
          <a:p>
            <a:endParaRPr lang="nl-NL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623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1000">
              <a:srgbClr val="D2DDF0">
                <a:lumMod val="91000"/>
                <a:alpha val="48000"/>
              </a:srgbClr>
            </a:gs>
            <a:gs pos="9000">
              <a:schemeClr val="accent1">
                <a:lumMod val="5000"/>
                <a:lumOff val="95000"/>
              </a:schemeClr>
            </a:gs>
            <a:gs pos="81000">
              <a:schemeClr val="accent1">
                <a:lumMod val="45000"/>
                <a:lumOff val="55000"/>
              </a:schemeClr>
            </a:gs>
            <a:gs pos="9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EA22ACBD-78A7-CE4E-4144-7C3D879F35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42541"/>
            <a:ext cx="1232332" cy="1232332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831D961C-9EDF-E2D8-BF21-1B3F529553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6727" y="5895759"/>
            <a:ext cx="2355273" cy="879114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C62BE45E-3E0C-FD1F-2EBE-1D457B32F36A}"/>
              </a:ext>
            </a:extLst>
          </p:cNvPr>
          <p:cNvSpPr txBox="1"/>
          <p:nvPr/>
        </p:nvSpPr>
        <p:spPr>
          <a:xfrm>
            <a:off x="138728" y="4920552"/>
            <a:ext cx="2099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Rico Konen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8D2AC47C-6BED-2A22-812D-2E693065D299}"/>
              </a:ext>
            </a:extLst>
          </p:cNvPr>
          <p:cNvSpPr txBox="1"/>
          <p:nvPr/>
        </p:nvSpPr>
        <p:spPr>
          <a:xfrm>
            <a:off x="9951459" y="5311708"/>
            <a:ext cx="19426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Floris Statema</a:t>
            </a: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2123804F-DF3B-F726-DAE8-173065257E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43457" y="91067"/>
            <a:ext cx="6007484" cy="6682967"/>
          </a:xfrm>
          <a:prstGeom prst="rect">
            <a:avLst/>
          </a:prstGeom>
          <a:ln w="66675">
            <a:solidFill>
              <a:srgbClr val="1226A9"/>
            </a:solidFill>
          </a:ln>
        </p:spPr>
      </p:pic>
    </p:spTree>
    <p:extLst>
      <p:ext uri="{BB962C8B-B14F-4D97-AF65-F5344CB8AC3E}">
        <p14:creationId xmlns:p14="http://schemas.microsoft.com/office/powerpoint/2010/main" val="19844564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4E1881C7-9027-7406-23B6-68F066717E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9570"/>
            <a:ext cx="12171675" cy="6877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3386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1A3258F9-3238-39CD-3088-44BECDF877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4" y="0"/>
            <a:ext cx="12185216" cy="6864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5136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C2B2A5A4-9D51-A7F5-18BF-08E78CE5E2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921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9415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1000">
              <a:srgbClr val="D2DDF0">
                <a:lumMod val="91000"/>
                <a:alpha val="48000"/>
              </a:srgbClr>
            </a:gs>
            <a:gs pos="9000">
              <a:schemeClr val="accent1">
                <a:lumMod val="5000"/>
                <a:lumOff val="95000"/>
              </a:schemeClr>
            </a:gs>
            <a:gs pos="81000">
              <a:schemeClr val="accent1">
                <a:lumMod val="45000"/>
                <a:lumOff val="55000"/>
              </a:schemeClr>
            </a:gs>
            <a:gs pos="9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EA22ACBD-78A7-CE4E-4144-7C3D879F35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42541"/>
            <a:ext cx="1232332" cy="1232332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831D961C-9EDF-E2D8-BF21-1B3F529553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6727" y="5895759"/>
            <a:ext cx="2355273" cy="879114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C62BE45E-3E0C-FD1F-2EBE-1D457B32F36A}"/>
              </a:ext>
            </a:extLst>
          </p:cNvPr>
          <p:cNvSpPr txBox="1"/>
          <p:nvPr/>
        </p:nvSpPr>
        <p:spPr>
          <a:xfrm>
            <a:off x="1232332" y="5978886"/>
            <a:ext cx="2099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Rico Konen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8D2AC47C-6BED-2A22-812D-2E693065D299}"/>
              </a:ext>
            </a:extLst>
          </p:cNvPr>
          <p:cNvSpPr txBox="1"/>
          <p:nvPr/>
        </p:nvSpPr>
        <p:spPr>
          <a:xfrm>
            <a:off x="7894059" y="5927874"/>
            <a:ext cx="19426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Floris Statema</a:t>
            </a:r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556D5363-A62F-3D5E-6B23-C72C27482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Thank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your</a:t>
            </a:r>
            <a:r>
              <a:rPr lang="nl-NL" dirty="0"/>
              <a:t> attention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9B4D3ED-4521-90E4-285A-3487C4BD7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84800"/>
          </a:xfrm>
        </p:spPr>
        <p:txBody>
          <a:bodyPr/>
          <a:lstStyle/>
          <a:p>
            <a:r>
              <a:rPr lang="nl-NL" dirty="0"/>
              <a:t>Rico Konen: </a:t>
            </a:r>
            <a:r>
              <a:rPr lang="nl-NL" dirty="0">
                <a:hlinkClick r:id="rId4"/>
              </a:rPr>
              <a:t>hj.konen@cbs.nl</a:t>
            </a:r>
            <a:endParaRPr lang="nl-NL" dirty="0"/>
          </a:p>
          <a:p>
            <a:r>
              <a:rPr lang="nl-NL" dirty="0"/>
              <a:t>Floris Statema: </a:t>
            </a:r>
            <a:r>
              <a:rPr lang="nl-NL" dirty="0">
                <a:hlinkClick r:id="rId5"/>
              </a:rPr>
              <a:t>f.statema@dnb.nl</a:t>
            </a:r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60931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1000">
              <a:srgbClr val="D2DDF0">
                <a:lumMod val="91000"/>
                <a:alpha val="48000"/>
              </a:srgbClr>
            </a:gs>
            <a:gs pos="9000">
              <a:schemeClr val="accent1">
                <a:lumMod val="5000"/>
                <a:lumOff val="95000"/>
              </a:schemeClr>
            </a:gs>
            <a:gs pos="81000">
              <a:schemeClr val="accent1">
                <a:lumMod val="45000"/>
                <a:lumOff val="55000"/>
              </a:schemeClr>
            </a:gs>
            <a:gs pos="9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EA22ACBD-78A7-CE4E-4144-7C3D879F35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42541"/>
            <a:ext cx="1232332" cy="1232332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831D961C-9EDF-E2D8-BF21-1B3F529553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6727" y="5895759"/>
            <a:ext cx="2355273" cy="879114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C62BE45E-3E0C-FD1F-2EBE-1D457B32F36A}"/>
              </a:ext>
            </a:extLst>
          </p:cNvPr>
          <p:cNvSpPr txBox="1"/>
          <p:nvPr/>
        </p:nvSpPr>
        <p:spPr>
          <a:xfrm>
            <a:off x="1232332" y="5978886"/>
            <a:ext cx="2099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Rico Konen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8D2AC47C-6BED-2A22-812D-2E693065D299}"/>
              </a:ext>
            </a:extLst>
          </p:cNvPr>
          <p:cNvSpPr txBox="1"/>
          <p:nvPr/>
        </p:nvSpPr>
        <p:spPr>
          <a:xfrm>
            <a:off x="7894059" y="5927874"/>
            <a:ext cx="19426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Floris Statema</a:t>
            </a:r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556D5363-A62F-3D5E-6B23-C72C27482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Contents</a:t>
            </a:r>
          </a:p>
        </p:txBody>
      </p:sp>
      <p:sp>
        <p:nvSpPr>
          <p:cNvPr id="11" name="Tijdelijke aanduiding voor inhoud 10">
            <a:extLst>
              <a:ext uri="{FF2B5EF4-FFF2-40B4-BE49-F238E27FC236}">
                <a16:creationId xmlns:a16="http://schemas.microsoft.com/office/drawing/2014/main" id="{46ADCDC9-17EF-53B1-4D3D-9DB3B717D8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39569"/>
            <a:ext cx="6396318" cy="3362737"/>
          </a:xfrm>
          <a:solidFill>
            <a:srgbClr val="1226A9"/>
          </a:solidFill>
        </p:spPr>
        <p:txBody>
          <a:bodyPr>
            <a:normAutofit/>
          </a:bodyPr>
          <a:lstStyle/>
          <a:p>
            <a:r>
              <a:rPr lang="nl-NL" sz="2400" dirty="0" err="1">
                <a:solidFill>
                  <a:schemeClr val="bg1"/>
                </a:solidFill>
              </a:rPr>
              <a:t>Characteristics</a:t>
            </a:r>
            <a:r>
              <a:rPr lang="nl-NL" sz="2400" dirty="0">
                <a:solidFill>
                  <a:schemeClr val="bg1"/>
                </a:solidFill>
              </a:rPr>
              <a:t> of a </a:t>
            </a:r>
            <a:r>
              <a:rPr lang="nl-NL" sz="2400" dirty="0" err="1">
                <a:solidFill>
                  <a:schemeClr val="bg1"/>
                </a:solidFill>
              </a:rPr>
              <a:t>mature</a:t>
            </a:r>
            <a:r>
              <a:rPr lang="nl-NL" sz="2400" dirty="0">
                <a:solidFill>
                  <a:schemeClr val="bg1"/>
                </a:solidFill>
              </a:rPr>
              <a:t> SBR</a:t>
            </a:r>
          </a:p>
          <a:p>
            <a:r>
              <a:rPr lang="nl-NL" sz="2400" dirty="0">
                <a:solidFill>
                  <a:schemeClr val="bg1"/>
                </a:solidFill>
              </a:rPr>
              <a:t>Cooperation</a:t>
            </a:r>
          </a:p>
          <a:p>
            <a:r>
              <a:rPr lang="nl-NL" sz="2400" dirty="0" err="1">
                <a:solidFill>
                  <a:schemeClr val="bg1"/>
                </a:solidFill>
              </a:rPr>
              <a:t>Legislation</a:t>
            </a:r>
            <a:endParaRPr lang="nl-NL" sz="2400" dirty="0">
              <a:solidFill>
                <a:schemeClr val="bg1"/>
              </a:solidFill>
            </a:endParaRPr>
          </a:p>
          <a:p>
            <a:r>
              <a:rPr lang="nl-NL" sz="2400" dirty="0">
                <a:solidFill>
                  <a:schemeClr val="bg1"/>
                </a:solidFill>
              </a:rPr>
              <a:t>Information shared</a:t>
            </a:r>
          </a:p>
          <a:p>
            <a:r>
              <a:rPr lang="nl-NL" sz="2400" dirty="0">
                <a:solidFill>
                  <a:schemeClr val="bg1"/>
                </a:solidFill>
              </a:rPr>
              <a:t>Communication </a:t>
            </a:r>
            <a:r>
              <a:rPr lang="nl-NL" sz="2400" dirty="0" err="1">
                <a:solidFill>
                  <a:schemeClr val="bg1"/>
                </a:solidFill>
              </a:rPr>
              <a:t>and</a:t>
            </a:r>
            <a:r>
              <a:rPr lang="nl-NL" sz="2400" dirty="0">
                <a:solidFill>
                  <a:schemeClr val="bg1"/>
                </a:solidFill>
              </a:rPr>
              <a:t> </a:t>
            </a:r>
            <a:r>
              <a:rPr lang="nl-NL" sz="2400" dirty="0" err="1">
                <a:solidFill>
                  <a:schemeClr val="bg1"/>
                </a:solidFill>
              </a:rPr>
              <a:t>governance</a:t>
            </a:r>
            <a:endParaRPr lang="nl-NL" sz="2400" dirty="0">
              <a:solidFill>
                <a:schemeClr val="bg1"/>
              </a:solidFill>
            </a:endParaRPr>
          </a:p>
          <a:p>
            <a:r>
              <a:rPr lang="nl-NL" sz="2400" dirty="0" err="1">
                <a:solidFill>
                  <a:schemeClr val="bg1"/>
                </a:solidFill>
              </a:rPr>
              <a:t>Example</a:t>
            </a:r>
            <a:r>
              <a:rPr lang="nl-NL" sz="2400" dirty="0">
                <a:solidFill>
                  <a:schemeClr val="bg1"/>
                </a:solidFill>
              </a:rPr>
              <a:t> 1: </a:t>
            </a:r>
            <a:r>
              <a:rPr lang="nl-NL" sz="2400" dirty="0" err="1">
                <a:solidFill>
                  <a:schemeClr val="bg1"/>
                </a:solidFill>
              </a:rPr>
              <a:t>Anacredit</a:t>
            </a:r>
            <a:endParaRPr lang="nl-NL" sz="2400" dirty="0">
              <a:solidFill>
                <a:schemeClr val="bg1"/>
              </a:solidFill>
            </a:endParaRPr>
          </a:p>
          <a:p>
            <a:r>
              <a:rPr lang="nl-NL" sz="2400" dirty="0" err="1">
                <a:solidFill>
                  <a:schemeClr val="bg1"/>
                </a:solidFill>
              </a:rPr>
              <a:t>Example</a:t>
            </a:r>
            <a:r>
              <a:rPr lang="nl-NL" sz="2400" dirty="0">
                <a:solidFill>
                  <a:schemeClr val="bg1"/>
                </a:solidFill>
              </a:rPr>
              <a:t> 2: </a:t>
            </a:r>
            <a:r>
              <a:rPr lang="nl-NL" sz="2400" dirty="0" err="1">
                <a:solidFill>
                  <a:schemeClr val="bg1"/>
                </a:solidFill>
              </a:rPr>
              <a:t>Unified</a:t>
            </a:r>
            <a:r>
              <a:rPr lang="nl-NL" sz="2400" dirty="0">
                <a:solidFill>
                  <a:schemeClr val="bg1"/>
                </a:solidFill>
              </a:rPr>
              <a:t> SBR </a:t>
            </a:r>
            <a:r>
              <a:rPr lang="nl-NL" sz="2400" dirty="0" err="1">
                <a:solidFill>
                  <a:schemeClr val="bg1"/>
                </a:solidFill>
              </a:rPr>
              <a:t>for</a:t>
            </a:r>
            <a:r>
              <a:rPr lang="nl-NL" sz="2400" dirty="0">
                <a:solidFill>
                  <a:schemeClr val="bg1"/>
                </a:solidFill>
              </a:rPr>
              <a:t> S.12</a:t>
            </a:r>
          </a:p>
          <a:p>
            <a:pPr marL="685800" lvl="2">
              <a:spcBef>
                <a:spcPts val="1000"/>
              </a:spcBef>
            </a:pPr>
            <a:endParaRPr lang="nl-NL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084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EA22ACBD-78A7-CE4E-4144-7C3D879F35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42541"/>
            <a:ext cx="1232332" cy="1232332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831D961C-9EDF-E2D8-BF21-1B3F529553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6727" y="5895759"/>
            <a:ext cx="2355273" cy="879114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C62BE45E-3E0C-FD1F-2EBE-1D457B32F36A}"/>
              </a:ext>
            </a:extLst>
          </p:cNvPr>
          <p:cNvSpPr txBox="1"/>
          <p:nvPr/>
        </p:nvSpPr>
        <p:spPr>
          <a:xfrm>
            <a:off x="1232332" y="5978886"/>
            <a:ext cx="2099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Rico Konen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8D2AC47C-6BED-2A22-812D-2E693065D299}"/>
              </a:ext>
            </a:extLst>
          </p:cNvPr>
          <p:cNvSpPr txBox="1"/>
          <p:nvPr/>
        </p:nvSpPr>
        <p:spPr>
          <a:xfrm>
            <a:off x="7894059" y="5927874"/>
            <a:ext cx="19426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Floris Statema</a:t>
            </a:r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556D5363-A62F-3D5E-6B23-C72C27482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Characteristics</a:t>
            </a:r>
            <a:r>
              <a:rPr lang="nl-NL" dirty="0"/>
              <a:t> of a </a:t>
            </a:r>
            <a:r>
              <a:rPr lang="nl-NL" dirty="0" err="1"/>
              <a:t>mature</a:t>
            </a:r>
            <a:r>
              <a:rPr lang="nl-NL" dirty="0"/>
              <a:t> SBR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9B4D3ED-4521-90E4-285A-3487C4BD7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6539754" cy="2405716"/>
          </a:xfrm>
          <a:solidFill>
            <a:srgbClr val="1226A9"/>
          </a:solidFill>
        </p:spPr>
        <p:txBody>
          <a:bodyPr>
            <a:noAutofit/>
          </a:bodyPr>
          <a:lstStyle/>
          <a:p>
            <a:r>
              <a:rPr lang="nl-NL" sz="2400" dirty="0" err="1">
                <a:solidFill>
                  <a:schemeClr val="bg1"/>
                </a:solidFill>
              </a:rPr>
              <a:t>Appropriate</a:t>
            </a:r>
            <a:r>
              <a:rPr lang="nl-NL" sz="2400" dirty="0">
                <a:solidFill>
                  <a:schemeClr val="bg1"/>
                </a:solidFill>
              </a:rPr>
              <a:t> </a:t>
            </a:r>
            <a:r>
              <a:rPr lang="nl-NL" sz="2400" dirty="0" err="1">
                <a:solidFill>
                  <a:schemeClr val="bg1"/>
                </a:solidFill>
              </a:rPr>
              <a:t>Legislation</a:t>
            </a:r>
            <a:r>
              <a:rPr lang="nl-NL" sz="2400" dirty="0">
                <a:solidFill>
                  <a:schemeClr val="bg1"/>
                </a:solidFill>
              </a:rPr>
              <a:t> </a:t>
            </a:r>
          </a:p>
          <a:p>
            <a:r>
              <a:rPr lang="nl-NL" sz="2400" dirty="0">
                <a:solidFill>
                  <a:schemeClr val="bg1"/>
                </a:solidFill>
              </a:rPr>
              <a:t>Cooperation </a:t>
            </a:r>
            <a:r>
              <a:rPr lang="nl-NL" sz="2400" dirty="0" err="1">
                <a:solidFill>
                  <a:schemeClr val="bg1"/>
                </a:solidFill>
              </a:rPr>
              <a:t>with</a:t>
            </a:r>
            <a:r>
              <a:rPr lang="nl-NL" sz="2400" dirty="0">
                <a:solidFill>
                  <a:schemeClr val="bg1"/>
                </a:solidFill>
              </a:rPr>
              <a:t> </a:t>
            </a:r>
            <a:r>
              <a:rPr lang="nl-NL" sz="2400" dirty="0" err="1">
                <a:solidFill>
                  <a:schemeClr val="bg1"/>
                </a:solidFill>
              </a:rPr>
              <a:t>external</a:t>
            </a:r>
            <a:r>
              <a:rPr lang="nl-NL" sz="2400" dirty="0">
                <a:solidFill>
                  <a:schemeClr val="bg1"/>
                </a:solidFill>
              </a:rPr>
              <a:t> </a:t>
            </a:r>
            <a:r>
              <a:rPr lang="nl-NL" sz="2400" dirty="0" err="1">
                <a:solidFill>
                  <a:schemeClr val="bg1"/>
                </a:solidFill>
              </a:rPr>
              <a:t>organisations</a:t>
            </a:r>
            <a:endParaRPr lang="nl-NL" sz="2400" dirty="0">
              <a:solidFill>
                <a:schemeClr val="bg1"/>
              </a:solidFill>
            </a:endParaRPr>
          </a:p>
          <a:p>
            <a:r>
              <a:rPr lang="nl-NL" sz="2400" dirty="0" err="1">
                <a:solidFill>
                  <a:schemeClr val="bg1"/>
                </a:solidFill>
              </a:rPr>
              <a:t>Agreements</a:t>
            </a:r>
            <a:r>
              <a:rPr lang="nl-NL" sz="2400" dirty="0">
                <a:solidFill>
                  <a:schemeClr val="bg1"/>
                </a:solidFill>
              </a:rPr>
              <a:t> </a:t>
            </a:r>
            <a:r>
              <a:rPr lang="nl-NL" sz="2400" dirty="0" err="1">
                <a:solidFill>
                  <a:schemeClr val="bg1"/>
                </a:solidFill>
              </a:rPr>
              <a:t>and</a:t>
            </a:r>
            <a:r>
              <a:rPr lang="nl-NL" sz="2400" dirty="0">
                <a:solidFill>
                  <a:schemeClr val="bg1"/>
                </a:solidFill>
              </a:rPr>
              <a:t> </a:t>
            </a:r>
            <a:r>
              <a:rPr lang="nl-NL" sz="2400" dirty="0" err="1">
                <a:solidFill>
                  <a:schemeClr val="bg1"/>
                </a:solidFill>
              </a:rPr>
              <a:t>understandings</a:t>
            </a:r>
            <a:endParaRPr lang="nl-NL" sz="2400" dirty="0">
              <a:solidFill>
                <a:schemeClr val="bg1"/>
              </a:solidFill>
            </a:endParaRPr>
          </a:p>
          <a:p>
            <a:r>
              <a:rPr lang="nl-NL" sz="2400" dirty="0" err="1">
                <a:solidFill>
                  <a:schemeClr val="bg1"/>
                </a:solidFill>
              </a:rPr>
              <a:t>Alligned</a:t>
            </a:r>
            <a:r>
              <a:rPr lang="nl-NL" sz="2400" dirty="0">
                <a:solidFill>
                  <a:schemeClr val="bg1"/>
                </a:solidFill>
              </a:rPr>
              <a:t> </a:t>
            </a:r>
            <a:r>
              <a:rPr lang="nl-NL" sz="2400" dirty="0" err="1">
                <a:solidFill>
                  <a:schemeClr val="bg1"/>
                </a:solidFill>
              </a:rPr>
              <a:t>processes</a:t>
            </a:r>
            <a:endParaRPr lang="nl-NL" sz="2400" dirty="0">
              <a:solidFill>
                <a:schemeClr val="bg1"/>
              </a:solidFill>
            </a:endParaRPr>
          </a:p>
          <a:p>
            <a:r>
              <a:rPr lang="nl-NL" sz="2400" dirty="0">
                <a:solidFill>
                  <a:schemeClr val="bg1"/>
                </a:solidFill>
              </a:rPr>
              <a:t>MOU</a:t>
            </a:r>
          </a:p>
          <a:p>
            <a:endParaRPr lang="nl-NL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268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1000">
              <a:srgbClr val="D2DDF0">
                <a:lumMod val="91000"/>
                <a:alpha val="48000"/>
              </a:srgbClr>
            </a:gs>
            <a:gs pos="9000">
              <a:schemeClr val="accent1">
                <a:lumMod val="5000"/>
                <a:lumOff val="95000"/>
              </a:schemeClr>
            </a:gs>
            <a:gs pos="81000">
              <a:schemeClr val="accent1">
                <a:lumMod val="45000"/>
                <a:lumOff val="55000"/>
              </a:schemeClr>
            </a:gs>
            <a:gs pos="9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EA22ACBD-78A7-CE4E-4144-7C3D879F35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42541"/>
            <a:ext cx="1232332" cy="1232332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831D961C-9EDF-E2D8-BF21-1B3F529553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6727" y="5895759"/>
            <a:ext cx="2355273" cy="879114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C62BE45E-3E0C-FD1F-2EBE-1D457B32F36A}"/>
              </a:ext>
            </a:extLst>
          </p:cNvPr>
          <p:cNvSpPr txBox="1"/>
          <p:nvPr/>
        </p:nvSpPr>
        <p:spPr>
          <a:xfrm>
            <a:off x="1232332" y="5978886"/>
            <a:ext cx="2099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Rico Konen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8D2AC47C-6BED-2A22-812D-2E693065D299}"/>
              </a:ext>
            </a:extLst>
          </p:cNvPr>
          <p:cNvSpPr txBox="1"/>
          <p:nvPr/>
        </p:nvSpPr>
        <p:spPr>
          <a:xfrm>
            <a:off x="7894059" y="5927874"/>
            <a:ext cx="19426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Floris Statema</a:t>
            </a:r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556D5363-A62F-3D5E-6B23-C72C27482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nl-NL" dirty="0"/>
              <a:t>Cooperation</a:t>
            </a:r>
          </a:p>
        </p:txBody>
      </p:sp>
      <p:sp>
        <p:nvSpPr>
          <p:cNvPr id="2" name="Tijdelijke aanduiding voor inhoud 5">
            <a:extLst>
              <a:ext uri="{FF2B5EF4-FFF2-40B4-BE49-F238E27FC236}">
                <a16:creationId xmlns:a16="http://schemas.microsoft.com/office/drawing/2014/main" id="{262EA5D1-56E0-C245-9B3E-F368CDB48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2670" y="1112076"/>
            <a:ext cx="6602506" cy="1964881"/>
          </a:xfrm>
          <a:solidFill>
            <a:srgbClr val="1226A9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bg1"/>
                </a:solidFill>
              </a:rPr>
              <a:t>Drivers for cooperation</a:t>
            </a:r>
          </a:p>
          <a:p>
            <a:r>
              <a:rPr lang="en-US" sz="2400" dirty="0">
                <a:solidFill>
                  <a:schemeClr val="bg1"/>
                </a:solidFill>
              </a:rPr>
              <a:t>Efficiency in terms of costs</a:t>
            </a:r>
          </a:p>
          <a:p>
            <a:r>
              <a:rPr lang="en-US" sz="2400" dirty="0">
                <a:solidFill>
                  <a:schemeClr val="bg1"/>
                </a:solidFill>
              </a:rPr>
              <a:t>Coordination of statistical processes</a:t>
            </a:r>
          </a:p>
          <a:p>
            <a:r>
              <a:rPr lang="en-US" sz="2400" dirty="0">
                <a:solidFill>
                  <a:schemeClr val="bg1"/>
                </a:solidFill>
              </a:rPr>
              <a:t>Coherence in Statistics</a:t>
            </a:r>
          </a:p>
        </p:txBody>
      </p:sp>
      <p:sp>
        <p:nvSpPr>
          <p:cNvPr id="11" name="Tijdelijke aanduiding voor inhoud 5">
            <a:extLst>
              <a:ext uri="{FF2B5EF4-FFF2-40B4-BE49-F238E27FC236}">
                <a16:creationId xmlns:a16="http://schemas.microsoft.com/office/drawing/2014/main" id="{262EA5D1-56E0-C245-9B3E-F368CDB48DC6}"/>
              </a:ext>
            </a:extLst>
          </p:cNvPr>
          <p:cNvSpPr txBox="1">
            <a:spLocks/>
          </p:cNvSpPr>
          <p:nvPr/>
        </p:nvSpPr>
        <p:spPr>
          <a:xfrm>
            <a:off x="972670" y="3363831"/>
            <a:ext cx="6602506" cy="2564043"/>
          </a:xfrm>
          <a:prstGeom prst="rect">
            <a:avLst/>
          </a:prstGeom>
          <a:solidFill>
            <a:srgbClr val="1226A9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chemeClr val="bg1"/>
                </a:solidFill>
              </a:rPr>
              <a:t>Requirements for cooperation</a:t>
            </a:r>
          </a:p>
          <a:p>
            <a:r>
              <a:rPr lang="en-US" sz="2400" dirty="0">
                <a:solidFill>
                  <a:schemeClr val="bg1"/>
                </a:solidFill>
              </a:rPr>
              <a:t>Legislation </a:t>
            </a:r>
          </a:p>
          <a:p>
            <a:r>
              <a:rPr lang="en-US" sz="2400" dirty="0">
                <a:solidFill>
                  <a:schemeClr val="bg1"/>
                </a:solidFill>
              </a:rPr>
              <a:t>Mutual understanding </a:t>
            </a:r>
          </a:p>
          <a:p>
            <a:r>
              <a:rPr lang="en-US" sz="2400" dirty="0">
                <a:solidFill>
                  <a:schemeClr val="bg1"/>
                </a:solidFill>
              </a:rPr>
              <a:t>Governance structure</a:t>
            </a:r>
          </a:p>
          <a:p>
            <a:r>
              <a:rPr lang="en-US" sz="2400" dirty="0">
                <a:solidFill>
                  <a:schemeClr val="bg1"/>
                </a:solidFill>
              </a:rPr>
              <a:t>MOU</a:t>
            </a:r>
            <a:endParaRPr lang="nl-NL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343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1000">
              <a:srgbClr val="D2DDF0">
                <a:lumMod val="91000"/>
                <a:alpha val="48000"/>
              </a:srgbClr>
            </a:gs>
            <a:gs pos="9000">
              <a:schemeClr val="accent1">
                <a:lumMod val="5000"/>
                <a:lumOff val="95000"/>
              </a:schemeClr>
            </a:gs>
            <a:gs pos="81000">
              <a:schemeClr val="accent1">
                <a:lumMod val="45000"/>
                <a:lumOff val="55000"/>
              </a:schemeClr>
            </a:gs>
            <a:gs pos="9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EA22ACBD-78A7-CE4E-4144-7C3D879F35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42541"/>
            <a:ext cx="1232332" cy="1232332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831D961C-9EDF-E2D8-BF21-1B3F529553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6727" y="5895759"/>
            <a:ext cx="2355273" cy="879114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C62BE45E-3E0C-FD1F-2EBE-1D457B32F36A}"/>
              </a:ext>
            </a:extLst>
          </p:cNvPr>
          <p:cNvSpPr txBox="1"/>
          <p:nvPr/>
        </p:nvSpPr>
        <p:spPr>
          <a:xfrm>
            <a:off x="1232332" y="5978886"/>
            <a:ext cx="2099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Rico Konen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8D2AC47C-6BED-2A22-812D-2E693065D299}"/>
              </a:ext>
            </a:extLst>
          </p:cNvPr>
          <p:cNvSpPr txBox="1"/>
          <p:nvPr/>
        </p:nvSpPr>
        <p:spPr>
          <a:xfrm>
            <a:off x="7894059" y="5927874"/>
            <a:ext cx="19426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Floris Statema</a:t>
            </a:r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556D5363-A62F-3D5E-6B23-C72C27482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Legislation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9B4D3ED-4521-90E4-285A-3487C4BD7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1530"/>
            <a:ext cx="6844554" cy="4001011"/>
          </a:xfrm>
          <a:solidFill>
            <a:srgbClr val="1226A9"/>
          </a:solidFill>
        </p:spPr>
        <p:txBody>
          <a:bodyPr>
            <a:noAutofit/>
          </a:bodyPr>
          <a:lstStyle/>
          <a:p>
            <a:r>
              <a:rPr lang="nl-NL" sz="2400" dirty="0">
                <a:solidFill>
                  <a:schemeClr val="bg1"/>
                </a:solidFill>
              </a:rPr>
              <a:t>SN: </a:t>
            </a:r>
            <a:r>
              <a:rPr lang="nl-NL" sz="2400" dirty="0" err="1">
                <a:solidFill>
                  <a:schemeClr val="bg1"/>
                </a:solidFill>
              </a:rPr>
              <a:t>Statistics</a:t>
            </a:r>
            <a:r>
              <a:rPr lang="nl-NL" sz="2400" dirty="0">
                <a:solidFill>
                  <a:schemeClr val="bg1"/>
                </a:solidFill>
              </a:rPr>
              <a:t> Netherlands Act</a:t>
            </a:r>
          </a:p>
          <a:p>
            <a:r>
              <a:rPr lang="nl-NL" sz="2400" dirty="0">
                <a:solidFill>
                  <a:schemeClr val="bg1"/>
                </a:solidFill>
              </a:rPr>
              <a:t>SN: EU-</a:t>
            </a:r>
            <a:r>
              <a:rPr lang="nl-NL" sz="2400" dirty="0" err="1">
                <a:solidFill>
                  <a:schemeClr val="bg1"/>
                </a:solidFill>
              </a:rPr>
              <a:t>regulation</a:t>
            </a:r>
            <a:r>
              <a:rPr lang="nl-NL" sz="2400" dirty="0">
                <a:solidFill>
                  <a:schemeClr val="bg1"/>
                </a:solidFill>
              </a:rPr>
              <a:t> 2019/2152 </a:t>
            </a:r>
            <a:r>
              <a:rPr lang="en-GB" sz="2400" dirty="0">
                <a:solidFill>
                  <a:schemeClr val="bg1"/>
                </a:solidFill>
              </a:rPr>
              <a:t>on European business statistics</a:t>
            </a:r>
          </a:p>
          <a:p>
            <a:r>
              <a:rPr lang="en-GB" sz="2400" dirty="0">
                <a:solidFill>
                  <a:schemeClr val="bg1"/>
                </a:solidFill>
              </a:rPr>
              <a:t>DNB: The ‘Wet </a:t>
            </a:r>
            <a:r>
              <a:rPr lang="en-GB" sz="2400" dirty="0" err="1">
                <a:solidFill>
                  <a:schemeClr val="bg1"/>
                </a:solidFill>
              </a:rPr>
              <a:t>Financiële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betrekkingen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dirty="0" err="1">
                <a:solidFill>
                  <a:schemeClr val="bg1"/>
                </a:solidFill>
              </a:rPr>
              <a:t>buitenland</a:t>
            </a:r>
            <a:r>
              <a:rPr lang="en-GB" sz="2400" dirty="0">
                <a:solidFill>
                  <a:schemeClr val="bg1"/>
                </a:solidFill>
              </a:rPr>
              <a:t> (</a:t>
            </a:r>
            <a:r>
              <a:rPr lang="en-GB" sz="2400" dirty="0" err="1">
                <a:solidFill>
                  <a:schemeClr val="bg1"/>
                </a:solidFill>
              </a:rPr>
              <a:t>Wfbb</a:t>
            </a:r>
            <a:r>
              <a:rPr lang="en-GB" sz="2400" dirty="0">
                <a:solidFill>
                  <a:schemeClr val="bg1"/>
                </a:solidFill>
              </a:rPr>
              <a:t>)’ provides rules relevant to the compilation of the Dutch balance of payments</a:t>
            </a:r>
            <a:r>
              <a:rPr lang="nl-NL" sz="2400" dirty="0">
                <a:solidFill>
                  <a:schemeClr val="bg1"/>
                </a:solidFill>
              </a:rPr>
              <a:t> </a:t>
            </a:r>
          </a:p>
          <a:p>
            <a:r>
              <a:rPr lang="en-GB" sz="2400" dirty="0">
                <a:solidFill>
                  <a:schemeClr val="bg1"/>
                </a:solidFill>
              </a:rPr>
              <a:t>DNB: The Financial Supervising Act (</a:t>
            </a:r>
            <a:r>
              <a:rPr lang="en-GB" sz="2400" dirty="0" err="1">
                <a:solidFill>
                  <a:schemeClr val="bg1"/>
                </a:solidFill>
              </a:rPr>
              <a:t>Wft</a:t>
            </a:r>
            <a:r>
              <a:rPr lang="en-GB" sz="2400" dirty="0">
                <a:solidFill>
                  <a:schemeClr val="bg1"/>
                </a:solidFill>
              </a:rPr>
              <a:t>) regulates supervision of almost the entire financial sector in the Netherlands.</a:t>
            </a:r>
            <a:r>
              <a:rPr lang="nl-NL" sz="2400" dirty="0">
                <a:solidFill>
                  <a:schemeClr val="bg1"/>
                </a:solidFill>
              </a:rPr>
              <a:t> </a:t>
            </a:r>
          </a:p>
          <a:p>
            <a:r>
              <a:rPr lang="en-GB" sz="2400" dirty="0">
                <a:solidFill>
                  <a:schemeClr val="bg1"/>
                </a:solidFill>
              </a:rPr>
              <a:t>DNB: ECB Regulation on </a:t>
            </a:r>
            <a:r>
              <a:rPr lang="en-GB" sz="2400" dirty="0" err="1">
                <a:solidFill>
                  <a:schemeClr val="bg1"/>
                </a:solidFill>
              </a:rPr>
              <a:t>AnaCredit</a:t>
            </a:r>
            <a:endParaRPr lang="nl-NL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995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EA22ACBD-78A7-CE4E-4144-7C3D879F35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42541"/>
            <a:ext cx="1232332" cy="1232332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831D961C-9EDF-E2D8-BF21-1B3F529553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6727" y="5895759"/>
            <a:ext cx="2355273" cy="879114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C62BE45E-3E0C-FD1F-2EBE-1D457B32F36A}"/>
              </a:ext>
            </a:extLst>
          </p:cNvPr>
          <p:cNvSpPr txBox="1"/>
          <p:nvPr/>
        </p:nvSpPr>
        <p:spPr>
          <a:xfrm>
            <a:off x="1232332" y="5978886"/>
            <a:ext cx="2099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Rico Konen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8D2AC47C-6BED-2A22-812D-2E693065D299}"/>
              </a:ext>
            </a:extLst>
          </p:cNvPr>
          <p:cNvSpPr txBox="1"/>
          <p:nvPr/>
        </p:nvSpPr>
        <p:spPr>
          <a:xfrm>
            <a:off x="7894059" y="5927874"/>
            <a:ext cx="19426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Floris Statema</a:t>
            </a:r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556D5363-A62F-3D5E-6B23-C72C27482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Information shared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9B4D3ED-4521-90E4-285A-3487C4BD7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592541"/>
            <a:ext cx="7041776" cy="2522259"/>
          </a:xfrm>
          <a:solidFill>
            <a:srgbClr val="1226A9"/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sz="2400" dirty="0">
                <a:solidFill>
                  <a:schemeClr val="bg1"/>
                </a:solidFill>
              </a:rPr>
              <a:t>Information on </a:t>
            </a:r>
          </a:p>
          <a:p>
            <a:r>
              <a:rPr lang="en-GB" sz="2400" dirty="0">
                <a:solidFill>
                  <a:schemeClr val="bg1"/>
                </a:solidFill>
              </a:rPr>
              <a:t>Cross-Border Transactions and Positions </a:t>
            </a:r>
            <a:endParaRPr lang="nl-NL" sz="2400" dirty="0">
              <a:solidFill>
                <a:schemeClr val="bg1"/>
              </a:solidFill>
            </a:endParaRPr>
          </a:p>
          <a:p>
            <a:r>
              <a:rPr lang="en-GB" sz="2400" dirty="0">
                <a:solidFill>
                  <a:schemeClr val="bg1"/>
                </a:solidFill>
              </a:rPr>
              <a:t>Pension Funds </a:t>
            </a:r>
          </a:p>
          <a:p>
            <a:r>
              <a:rPr lang="nl-NL" sz="2400" dirty="0">
                <a:solidFill>
                  <a:schemeClr val="bg1"/>
                </a:solidFill>
              </a:rPr>
              <a:t>Banks </a:t>
            </a:r>
            <a:r>
              <a:rPr lang="nl-NL" sz="2400" dirty="0" err="1">
                <a:solidFill>
                  <a:schemeClr val="bg1"/>
                </a:solidFill>
              </a:rPr>
              <a:t>and</a:t>
            </a:r>
            <a:r>
              <a:rPr lang="nl-NL" sz="2400" dirty="0">
                <a:solidFill>
                  <a:schemeClr val="bg1"/>
                </a:solidFill>
              </a:rPr>
              <a:t> </a:t>
            </a:r>
            <a:r>
              <a:rPr lang="nl-NL" sz="2400" dirty="0" err="1">
                <a:solidFill>
                  <a:schemeClr val="bg1"/>
                </a:solidFill>
              </a:rPr>
              <a:t>Insurers</a:t>
            </a:r>
            <a:endParaRPr lang="nl-NL" sz="2400" dirty="0">
              <a:solidFill>
                <a:schemeClr val="bg1"/>
              </a:solidFill>
            </a:endParaRPr>
          </a:p>
          <a:p>
            <a:r>
              <a:rPr lang="en-GB" sz="2400" dirty="0">
                <a:solidFill>
                  <a:schemeClr val="bg1"/>
                </a:solidFill>
              </a:rPr>
              <a:t>Analytical Credit Datasets</a:t>
            </a:r>
            <a:r>
              <a:rPr lang="nl-NL" sz="2400" dirty="0">
                <a:solidFill>
                  <a:schemeClr val="bg1"/>
                </a:solidFill>
              </a:rPr>
              <a:t> (</a:t>
            </a:r>
            <a:r>
              <a:rPr lang="nl-NL" sz="2400" dirty="0" err="1">
                <a:solidFill>
                  <a:schemeClr val="bg1"/>
                </a:solidFill>
              </a:rPr>
              <a:t>Anacredit</a:t>
            </a:r>
            <a:r>
              <a:rPr lang="nl-NL" sz="2400" dirty="0">
                <a:solidFill>
                  <a:schemeClr val="bg1"/>
                </a:solidFill>
              </a:rPr>
              <a:t>)</a:t>
            </a:r>
          </a:p>
          <a:p>
            <a:r>
              <a:rPr lang="nl-NL" sz="2400" dirty="0">
                <a:solidFill>
                  <a:schemeClr val="bg1"/>
                </a:solidFill>
              </a:rPr>
              <a:t>Counterpart Reference Data (</a:t>
            </a:r>
            <a:r>
              <a:rPr lang="nl-NL" sz="2400" dirty="0" err="1">
                <a:solidFill>
                  <a:schemeClr val="bg1"/>
                </a:solidFill>
              </a:rPr>
              <a:t>Anacredit</a:t>
            </a:r>
            <a:r>
              <a:rPr lang="nl-NL" sz="2400" dirty="0">
                <a:solidFill>
                  <a:schemeClr val="bg1"/>
                </a:solidFill>
              </a:rPr>
              <a:t>)</a:t>
            </a:r>
          </a:p>
          <a:p>
            <a:r>
              <a:rPr lang="en-GB" sz="2400" dirty="0">
                <a:solidFill>
                  <a:schemeClr val="bg1"/>
                </a:solidFill>
              </a:rPr>
              <a:t>Financial institutions maintained in the SBR (Sector S12)</a:t>
            </a:r>
            <a:endParaRPr lang="nl-NL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738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1000">
              <a:srgbClr val="D2DDF0">
                <a:lumMod val="91000"/>
                <a:alpha val="48000"/>
              </a:srgbClr>
            </a:gs>
            <a:gs pos="9000">
              <a:schemeClr val="accent1">
                <a:lumMod val="5000"/>
                <a:lumOff val="95000"/>
              </a:schemeClr>
            </a:gs>
            <a:gs pos="81000">
              <a:schemeClr val="accent1">
                <a:lumMod val="45000"/>
                <a:lumOff val="55000"/>
              </a:schemeClr>
            </a:gs>
            <a:gs pos="9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EA22ACBD-78A7-CE4E-4144-7C3D879F35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42541"/>
            <a:ext cx="1232332" cy="1232332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831D961C-9EDF-E2D8-BF21-1B3F529553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6727" y="5895759"/>
            <a:ext cx="2355273" cy="879114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C62BE45E-3E0C-FD1F-2EBE-1D457B32F36A}"/>
              </a:ext>
            </a:extLst>
          </p:cNvPr>
          <p:cNvSpPr txBox="1"/>
          <p:nvPr/>
        </p:nvSpPr>
        <p:spPr>
          <a:xfrm>
            <a:off x="1232332" y="5978886"/>
            <a:ext cx="2099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Rico Konen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8D2AC47C-6BED-2A22-812D-2E693065D299}"/>
              </a:ext>
            </a:extLst>
          </p:cNvPr>
          <p:cNvSpPr txBox="1"/>
          <p:nvPr/>
        </p:nvSpPr>
        <p:spPr>
          <a:xfrm>
            <a:off x="7894059" y="5927874"/>
            <a:ext cx="19426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Floris Statema</a:t>
            </a:r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556D5363-A62F-3D5E-6B23-C72C27482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Communication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governance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9B4D3ED-4521-90E4-285A-3487C4BD7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018" y="1804109"/>
            <a:ext cx="7380643" cy="3036831"/>
          </a:xfrm>
          <a:solidFill>
            <a:srgbClr val="1226A9"/>
          </a:solidFill>
        </p:spPr>
        <p:txBody>
          <a:bodyPr>
            <a:normAutofit/>
          </a:bodyPr>
          <a:lstStyle/>
          <a:p>
            <a:r>
              <a:rPr lang="nl-NL" sz="2400" dirty="0">
                <a:solidFill>
                  <a:schemeClr val="bg1"/>
                </a:solidFill>
              </a:rPr>
              <a:t>Project Leaders Forum</a:t>
            </a:r>
          </a:p>
          <a:p>
            <a:r>
              <a:rPr lang="nl-NL" sz="2400" dirty="0">
                <a:solidFill>
                  <a:schemeClr val="bg1"/>
                </a:solidFill>
              </a:rPr>
              <a:t>SN-DNB Chain Forum</a:t>
            </a:r>
          </a:p>
          <a:p>
            <a:r>
              <a:rPr lang="nl-NL" sz="2400" dirty="0" err="1">
                <a:solidFill>
                  <a:schemeClr val="bg1"/>
                </a:solidFill>
              </a:rPr>
              <a:t>Escalation</a:t>
            </a:r>
            <a:endParaRPr lang="nl-NL" sz="2400" dirty="0">
              <a:solidFill>
                <a:schemeClr val="bg1"/>
              </a:solidFill>
            </a:endParaRPr>
          </a:p>
          <a:p>
            <a:r>
              <a:rPr lang="nl-NL" sz="2400" dirty="0" err="1">
                <a:solidFill>
                  <a:schemeClr val="bg1"/>
                </a:solidFill>
              </a:rPr>
              <a:t>Quality</a:t>
            </a:r>
            <a:endParaRPr lang="nl-NL" sz="24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Questions and Explanations on Deliveries</a:t>
            </a:r>
          </a:p>
          <a:p>
            <a:r>
              <a:rPr lang="nl-NL" sz="2400" dirty="0">
                <a:solidFill>
                  <a:schemeClr val="bg1"/>
                </a:solidFill>
              </a:rPr>
              <a:t>Data Communication</a:t>
            </a:r>
          </a:p>
        </p:txBody>
      </p:sp>
    </p:spTree>
    <p:extLst>
      <p:ext uri="{BB962C8B-B14F-4D97-AF65-F5344CB8AC3E}">
        <p14:creationId xmlns:p14="http://schemas.microsoft.com/office/powerpoint/2010/main" val="877748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1000">
              <a:srgbClr val="D2DDF0">
                <a:lumMod val="91000"/>
                <a:alpha val="48000"/>
              </a:srgbClr>
            </a:gs>
            <a:gs pos="9000">
              <a:schemeClr val="accent1">
                <a:lumMod val="5000"/>
                <a:lumOff val="95000"/>
              </a:schemeClr>
            </a:gs>
            <a:gs pos="81000">
              <a:schemeClr val="accent1">
                <a:lumMod val="45000"/>
                <a:lumOff val="55000"/>
              </a:schemeClr>
            </a:gs>
            <a:gs pos="9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EA22ACBD-78A7-CE4E-4144-7C3D879F35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42541"/>
            <a:ext cx="1232332" cy="1232332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831D961C-9EDF-E2D8-BF21-1B3F529553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6727" y="5895759"/>
            <a:ext cx="2355273" cy="879114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C62BE45E-3E0C-FD1F-2EBE-1D457B32F36A}"/>
              </a:ext>
            </a:extLst>
          </p:cNvPr>
          <p:cNvSpPr txBox="1"/>
          <p:nvPr/>
        </p:nvSpPr>
        <p:spPr>
          <a:xfrm>
            <a:off x="1232332" y="5978886"/>
            <a:ext cx="2099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Rico Konen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8D2AC47C-6BED-2A22-812D-2E693065D299}"/>
              </a:ext>
            </a:extLst>
          </p:cNvPr>
          <p:cNvSpPr txBox="1"/>
          <p:nvPr/>
        </p:nvSpPr>
        <p:spPr>
          <a:xfrm>
            <a:off x="7894059" y="5927874"/>
            <a:ext cx="19426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Floris Statema</a:t>
            </a:r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556D5363-A62F-3D5E-6B23-C72C27482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Example</a:t>
            </a:r>
            <a:r>
              <a:rPr lang="nl-NL" dirty="0"/>
              <a:t> 1: </a:t>
            </a:r>
            <a:r>
              <a:rPr lang="nl-NL" dirty="0" err="1"/>
              <a:t>AnaCredit</a:t>
            </a:r>
            <a:endParaRPr lang="nl-NL" dirty="0"/>
          </a:p>
        </p:txBody>
      </p:sp>
      <p:pic>
        <p:nvPicPr>
          <p:cNvPr id="11" name="Picture 2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4391" y="1568825"/>
            <a:ext cx="8332692" cy="3941600"/>
          </a:xfrm>
          <a:prstGeom prst="rect">
            <a:avLst/>
          </a:prstGeom>
          <a:noFill/>
          <a:ln w="142875">
            <a:solidFill>
              <a:srgbClr val="1226A9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78778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1000">
              <a:srgbClr val="D2DDF0">
                <a:lumMod val="91000"/>
                <a:alpha val="48000"/>
              </a:srgbClr>
            </a:gs>
            <a:gs pos="9000">
              <a:schemeClr val="accent1">
                <a:lumMod val="5000"/>
                <a:lumOff val="95000"/>
              </a:schemeClr>
            </a:gs>
            <a:gs pos="81000">
              <a:schemeClr val="accent1">
                <a:lumMod val="45000"/>
                <a:lumOff val="55000"/>
              </a:schemeClr>
            </a:gs>
            <a:gs pos="9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EA22ACBD-78A7-CE4E-4144-7C3D879F35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42541"/>
            <a:ext cx="1232332" cy="1232332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831D961C-9EDF-E2D8-BF21-1B3F529553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6727" y="5895759"/>
            <a:ext cx="2355273" cy="879114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C62BE45E-3E0C-FD1F-2EBE-1D457B32F36A}"/>
              </a:ext>
            </a:extLst>
          </p:cNvPr>
          <p:cNvSpPr txBox="1"/>
          <p:nvPr/>
        </p:nvSpPr>
        <p:spPr>
          <a:xfrm>
            <a:off x="1232332" y="5978886"/>
            <a:ext cx="2099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Rico Konen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8D2AC47C-6BED-2A22-812D-2E693065D299}"/>
              </a:ext>
            </a:extLst>
          </p:cNvPr>
          <p:cNvSpPr txBox="1"/>
          <p:nvPr/>
        </p:nvSpPr>
        <p:spPr>
          <a:xfrm>
            <a:off x="7894059" y="5927874"/>
            <a:ext cx="19426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Floris Statema</a:t>
            </a:r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556D5363-A62F-3D5E-6B23-C72C27482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Anacredit</a:t>
            </a:r>
            <a:r>
              <a:rPr lang="nl-NL" dirty="0"/>
              <a:t> - Counterpart Reference Data SBR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9B4D3ED-4521-90E4-285A-3487C4BD7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3038" y="1527026"/>
            <a:ext cx="4864438" cy="4233688"/>
          </a:xfrm>
          <a:solidFill>
            <a:srgbClr val="1226A9"/>
          </a:solidFill>
        </p:spPr>
        <p:txBody>
          <a:bodyPr>
            <a:normAutofit fontScale="62500" lnSpcReduction="20000"/>
          </a:bodyPr>
          <a:lstStyle/>
          <a:p>
            <a:pPr lvl="0"/>
            <a:r>
              <a:rPr lang="en-GB" dirty="0">
                <a:solidFill>
                  <a:schemeClr val="bg1"/>
                </a:solidFill>
              </a:rPr>
              <a:t>National identifier (legal unit)</a:t>
            </a:r>
            <a:endParaRPr lang="nl-NL" dirty="0">
              <a:solidFill>
                <a:schemeClr val="bg1"/>
              </a:solidFill>
            </a:endParaRPr>
          </a:p>
          <a:p>
            <a:pPr lvl="0"/>
            <a:r>
              <a:rPr lang="en-GB" dirty="0">
                <a:solidFill>
                  <a:schemeClr val="bg1"/>
                </a:solidFill>
              </a:rPr>
              <a:t>Name</a:t>
            </a:r>
            <a:endParaRPr lang="nl-NL" dirty="0">
              <a:solidFill>
                <a:schemeClr val="bg1"/>
              </a:solidFill>
            </a:endParaRPr>
          </a:p>
          <a:p>
            <a:pPr lvl="0"/>
            <a:r>
              <a:rPr lang="en-GB" dirty="0">
                <a:solidFill>
                  <a:schemeClr val="bg1"/>
                </a:solidFill>
              </a:rPr>
              <a:t>Address</a:t>
            </a:r>
            <a:endParaRPr lang="nl-NL" dirty="0">
              <a:solidFill>
                <a:schemeClr val="bg1"/>
              </a:solidFill>
            </a:endParaRPr>
          </a:p>
          <a:p>
            <a:pPr lvl="0"/>
            <a:r>
              <a:rPr lang="en-GB" dirty="0">
                <a:solidFill>
                  <a:schemeClr val="bg1"/>
                </a:solidFill>
              </a:rPr>
              <a:t>Legal form</a:t>
            </a:r>
            <a:endParaRPr lang="nl-NL" dirty="0">
              <a:solidFill>
                <a:schemeClr val="bg1"/>
              </a:solidFill>
            </a:endParaRPr>
          </a:p>
          <a:p>
            <a:pPr lvl="0"/>
            <a:r>
              <a:rPr lang="en-GB" dirty="0">
                <a:solidFill>
                  <a:schemeClr val="bg1"/>
                </a:solidFill>
              </a:rPr>
              <a:t>Institutional sector</a:t>
            </a:r>
            <a:endParaRPr lang="nl-NL" dirty="0">
              <a:solidFill>
                <a:schemeClr val="bg1"/>
              </a:solidFill>
            </a:endParaRPr>
          </a:p>
          <a:p>
            <a:pPr lvl="0"/>
            <a:r>
              <a:rPr lang="en-GB" dirty="0">
                <a:solidFill>
                  <a:schemeClr val="bg1"/>
                </a:solidFill>
              </a:rPr>
              <a:t>Economic activity</a:t>
            </a:r>
            <a:endParaRPr lang="nl-NL" dirty="0">
              <a:solidFill>
                <a:schemeClr val="bg1"/>
              </a:solidFill>
            </a:endParaRPr>
          </a:p>
          <a:p>
            <a:pPr lvl="0"/>
            <a:r>
              <a:rPr lang="en-GB" dirty="0">
                <a:solidFill>
                  <a:schemeClr val="bg1"/>
                </a:solidFill>
              </a:rPr>
              <a:t>Status of legal proceedings</a:t>
            </a:r>
            <a:endParaRPr lang="nl-NL" dirty="0">
              <a:solidFill>
                <a:schemeClr val="bg1"/>
              </a:solidFill>
            </a:endParaRPr>
          </a:p>
          <a:p>
            <a:pPr lvl="0"/>
            <a:r>
              <a:rPr lang="en-GB" dirty="0">
                <a:solidFill>
                  <a:schemeClr val="bg1"/>
                </a:solidFill>
              </a:rPr>
              <a:t>Date of initiation of legal proceedings</a:t>
            </a:r>
            <a:endParaRPr lang="nl-NL" dirty="0">
              <a:solidFill>
                <a:schemeClr val="bg1"/>
              </a:solidFill>
            </a:endParaRPr>
          </a:p>
          <a:p>
            <a:pPr lvl="0"/>
            <a:r>
              <a:rPr lang="en-GB" dirty="0">
                <a:solidFill>
                  <a:schemeClr val="bg1"/>
                </a:solidFill>
              </a:rPr>
              <a:t>Enterprise size</a:t>
            </a:r>
            <a:endParaRPr lang="nl-NL" dirty="0">
              <a:solidFill>
                <a:schemeClr val="bg1"/>
              </a:solidFill>
            </a:endParaRPr>
          </a:p>
          <a:p>
            <a:pPr lvl="0"/>
            <a:r>
              <a:rPr lang="en-GB" dirty="0">
                <a:solidFill>
                  <a:schemeClr val="bg1"/>
                </a:solidFill>
              </a:rPr>
              <a:t>Date of enterprise size</a:t>
            </a:r>
            <a:endParaRPr lang="nl-NL" dirty="0">
              <a:solidFill>
                <a:schemeClr val="bg1"/>
              </a:solidFill>
            </a:endParaRPr>
          </a:p>
          <a:p>
            <a:pPr lvl="0"/>
            <a:r>
              <a:rPr lang="en-GB" dirty="0">
                <a:solidFill>
                  <a:schemeClr val="bg1"/>
                </a:solidFill>
              </a:rPr>
              <a:t>Number of employees</a:t>
            </a:r>
            <a:endParaRPr lang="nl-NL" dirty="0">
              <a:solidFill>
                <a:schemeClr val="bg1"/>
              </a:solidFill>
            </a:endParaRPr>
          </a:p>
          <a:p>
            <a:pPr lvl="0"/>
            <a:r>
              <a:rPr lang="en-GB" dirty="0">
                <a:solidFill>
                  <a:schemeClr val="bg1"/>
                </a:solidFill>
              </a:rPr>
              <a:t>Balance sheet total</a:t>
            </a:r>
            <a:endParaRPr lang="nl-NL" dirty="0">
              <a:solidFill>
                <a:schemeClr val="bg1"/>
              </a:solidFill>
            </a:endParaRPr>
          </a:p>
          <a:p>
            <a:pPr lvl="0"/>
            <a:r>
              <a:rPr lang="en-GB" dirty="0">
                <a:solidFill>
                  <a:schemeClr val="bg1"/>
                </a:solidFill>
              </a:rPr>
              <a:t>Annual turnover</a:t>
            </a:r>
            <a:endParaRPr lang="nl-NL" dirty="0">
              <a:solidFill>
                <a:schemeClr val="bg1"/>
              </a:solidFill>
            </a:endParaRPr>
          </a:p>
          <a:p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" name="Tijdelijke aanduiding voor inhoud 5">
            <a:extLst>
              <a:ext uri="{FF2B5EF4-FFF2-40B4-BE49-F238E27FC236}">
                <a16:creationId xmlns:a16="http://schemas.microsoft.com/office/drawing/2014/main" id="{262EA5D1-56E0-C245-9B3E-F368CDB48DC6}"/>
              </a:ext>
            </a:extLst>
          </p:cNvPr>
          <p:cNvSpPr txBox="1">
            <a:spLocks/>
          </p:cNvSpPr>
          <p:nvPr/>
        </p:nvSpPr>
        <p:spPr>
          <a:xfrm>
            <a:off x="6411570" y="3061120"/>
            <a:ext cx="3307196" cy="1390418"/>
          </a:xfrm>
          <a:prstGeom prst="rect">
            <a:avLst/>
          </a:prstGeom>
          <a:solidFill>
            <a:srgbClr val="1226A9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b="1" dirty="0">
                <a:solidFill>
                  <a:schemeClr val="bg1"/>
                </a:solidFill>
              </a:rPr>
              <a:t>Sources CRD on legal units provided by the NCB:</a:t>
            </a:r>
          </a:p>
          <a:p>
            <a:r>
              <a:rPr lang="en-US" sz="1000" dirty="0">
                <a:solidFill>
                  <a:schemeClr val="bg1"/>
                </a:solidFill>
              </a:rPr>
              <a:t>Statistical Business Register SN</a:t>
            </a:r>
          </a:p>
          <a:p>
            <a:r>
              <a:rPr lang="en-US" sz="1000" dirty="0">
                <a:solidFill>
                  <a:schemeClr val="bg1"/>
                </a:solidFill>
              </a:rPr>
              <a:t>Value Added Tax on turnover</a:t>
            </a:r>
          </a:p>
          <a:p>
            <a:r>
              <a:rPr lang="en-US" sz="1000" dirty="0">
                <a:solidFill>
                  <a:schemeClr val="bg1"/>
                </a:solidFill>
              </a:rPr>
              <a:t>Corporate tax on balance sheet totals</a:t>
            </a:r>
          </a:p>
          <a:p>
            <a:r>
              <a:rPr lang="en-US" sz="1000" dirty="0">
                <a:solidFill>
                  <a:schemeClr val="bg1"/>
                </a:solidFill>
              </a:rPr>
              <a:t>NUTS3 level on location</a:t>
            </a:r>
          </a:p>
        </p:txBody>
      </p:sp>
      <p:sp>
        <p:nvSpPr>
          <p:cNvPr id="14" name="Tijdelijke aanduiding voor inhoud 5">
            <a:extLst>
              <a:ext uri="{FF2B5EF4-FFF2-40B4-BE49-F238E27FC236}">
                <a16:creationId xmlns:a16="http://schemas.microsoft.com/office/drawing/2014/main" id="{262EA5D1-56E0-C245-9B3E-F368CDB48DC6}"/>
              </a:ext>
            </a:extLst>
          </p:cNvPr>
          <p:cNvSpPr txBox="1">
            <a:spLocks/>
          </p:cNvSpPr>
          <p:nvPr/>
        </p:nvSpPr>
        <p:spPr>
          <a:xfrm>
            <a:off x="6411571" y="1527026"/>
            <a:ext cx="3307195" cy="1068336"/>
          </a:xfrm>
          <a:prstGeom prst="rect">
            <a:avLst/>
          </a:prstGeom>
          <a:solidFill>
            <a:srgbClr val="1226A9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000" b="1" dirty="0">
                <a:solidFill>
                  <a:schemeClr val="bg1"/>
                </a:solidFill>
              </a:rPr>
              <a:t>Drivers for cooperation</a:t>
            </a:r>
          </a:p>
          <a:p>
            <a:r>
              <a:rPr lang="en-US" sz="1000" dirty="0">
                <a:solidFill>
                  <a:schemeClr val="bg1"/>
                </a:solidFill>
              </a:rPr>
              <a:t>Efficiency in terms of costs</a:t>
            </a:r>
          </a:p>
          <a:p>
            <a:r>
              <a:rPr lang="en-US" sz="1000" dirty="0">
                <a:solidFill>
                  <a:schemeClr val="bg1"/>
                </a:solidFill>
              </a:rPr>
              <a:t>Coordination of statistical processes</a:t>
            </a:r>
          </a:p>
          <a:p>
            <a:r>
              <a:rPr lang="en-US" sz="1000" dirty="0">
                <a:solidFill>
                  <a:schemeClr val="bg1"/>
                </a:solidFill>
              </a:rPr>
              <a:t>Coherence in Statistics</a:t>
            </a:r>
          </a:p>
        </p:txBody>
      </p:sp>
      <p:sp>
        <p:nvSpPr>
          <p:cNvPr id="15" name="Tijdelijke aanduiding voor inhoud 5">
            <a:extLst>
              <a:ext uri="{FF2B5EF4-FFF2-40B4-BE49-F238E27FC236}">
                <a16:creationId xmlns:a16="http://schemas.microsoft.com/office/drawing/2014/main" id="{262EA5D1-56E0-C245-9B3E-F368CDB48DC6}"/>
              </a:ext>
            </a:extLst>
          </p:cNvPr>
          <p:cNvSpPr txBox="1">
            <a:spLocks/>
          </p:cNvSpPr>
          <p:nvPr/>
        </p:nvSpPr>
        <p:spPr>
          <a:xfrm>
            <a:off x="6411571" y="4908713"/>
            <a:ext cx="3307195" cy="852001"/>
          </a:xfrm>
          <a:prstGeom prst="rect">
            <a:avLst/>
          </a:prstGeom>
          <a:solidFill>
            <a:srgbClr val="1226A9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b="1" dirty="0">
                <a:solidFill>
                  <a:schemeClr val="bg1"/>
                </a:solidFill>
              </a:rPr>
              <a:t>Quality checks by NCB</a:t>
            </a:r>
          </a:p>
          <a:p>
            <a:r>
              <a:rPr lang="en-US" sz="1000" dirty="0">
                <a:solidFill>
                  <a:schemeClr val="bg1"/>
                </a:solidFill>
              </a:rPr>
              <a:t>Data model checks, Variable formats, Plausibility checks</a:t>
            </a:r>
          </a:p>
          <a:p>
            <a:r>
              <a:rPr lang="en-US" sz="1000" dirty="0">
                <a:solidFill>
                  <a:schemeClr val="bg1"/>
                </a:solidFill>
              </a:rPr>
              <a:t>Information on ‘not linked’ legal units</a:t>
            </a:r>
          </a:p>
        </p:txBody>
      </p:sp>
    </p:spTree>
    <p:extLst>
      <p:ext uri="{BB962C8B-B14F-4D97-AF65-F5344CB8AC3E}">
        <p14:creationId xmlns:p14="http://schemas.microsoft.com/office/powerpoint/2010/main" val="137876305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9ecbd628-0072-405d-8567-32c6750b0d3e}" enabled="0" method="" siteId="{9ecbd628-0072-405d-8567-32c6750b0d3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457</Words>
  <Application>Microsoft Office PowerPoint</Application>
  <PresentationFormat>Breedbeeld</PresentationFormat>
  <Paragraphs>108</Paragraphs>
  <Slides>15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Kantoorthema</vt:lpstr>
      <vt:lpstr>Memorandum Of Understanding between Statistics Netherlands and  De Nederlandsche Bank</vt:lpstr>
      <vt:lpstr>Contents</vt:lpstr>
      <vt:lpstr>Characteristics of a mature SBR</vt:lpstr>
      <vt:lpstr>Cooperation</vt:lpstr>
      <vt:lpstr>Legislation</vt:lpstr>
      <vt:lpstr>Information shared</vt:lpstr>
      <vt:lpstr>Communication and governance</vt:lpstr>
      <vt:lpstr>Example 1: AnaCredit</vt:lpstr>
      <vt:lpstr>Anacredit - Counterpart Reference Data SBR</vt:lpstr>
      <vt:lpstr>Example 2: Unified SBR for S.12</vt:lpstr>
      <vt:lpstr>PowerPoint-presentatie</vt:lpstr>
      <vt:lpstr>PowerPoint-presentatie</vt:lpstr>
      <vt:lpstr>PowerPoint-presentatie</vt:lpstr>
      <vt:lpstr>PowerPoint-presentatie</vt:lpstr>
      <vt:lpstr>Thank you for your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Memorandum Of Understanding Between Statistics Netherlands and De Nederlandsche Bank</dc:title>
  <dc:creator>Statema, F. (Floris) (STAT_IBR)</dc:creator>
  <cp:lastModifiedBy>Statema, F. (Floris) (STAT_IBR)</cp:lastModifiedBy>
  <cp:revision>20</cp:revision>
  <dcterms:created xsi:type="dcterms:W3CDTF">2023-09-07T11:33:04Z</dcterms:created>
  <dcterms:modified xsi:type="dcterms:W3CDTF">2023-09-19T13:39:12Z</dcterms:modified>
</cp:coreProperties>
</file>