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292" r:id="rId3"/>
    <p:sldId id="279" r:id="rId4"/>
    <p:sldId id="294" r:id="rId5"/>
    <p:sldId id="295" r:id="rId6"/>
    <p:sldId id="296" r:id="rId7"/>
    <p:sldId id="297" r:id="rId8"/>
    <p:sldId id="298" r:id="rId9"/>
    <p:sldId id="268" r:id="rId10"/>
    <p:sldId id="301" r:id="rId11"/>
    <p:sldId id="30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7C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134" autoAdjust="0"/>
  </p:normalViewPr>
  <p:slideViewPr>
    <p:cSldViewPr snapToGrid="0">
      <p:cViewPr varScale="1">
        <p:scale>
          <a:sx n="81" d="100"/>
          <a:sy n="81" d="100"/>
        </p:scale>
        <p:origin x="17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E6BF9-6955-4995-99C0-90F08D178440}" type="datetimeFigureOut">
              <a:rPr lang="fr-BE" smtClean="0"/>
              <a:t>06/03/2024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D3456-4C17-4629-88E6-99781CCA911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1325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D3456-4C17-4629-88E6-99781CCA9116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0670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E4B365-11E2-652A-C8FF-D84BD198C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F8C025-E55B-A146-AB1F-55A960E3D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0CC5F8-83E0-D9DC-29C3-95A87B21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C209C-B75E-4549-A8C4-FC0B27D792A6}" type="datetime1">
              <a:rPr lang="fr-BE" smtClean="0"/>
              <a:t>06/03/2024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1EA1C6-8511-BD87-CF41-437CA22F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798E3-DBB0-698F-46C1-57482ABD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124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64990-93CA-F886-252B-D2D9E327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97EF3C-3B01-EC75-6E16-4496FCDEF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FC390B-F0BB-A708-64BD-9231CF7B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7E135-3F61-4BEB-B5EB-570E318D59CE}" type="datetime1">
              <a:rPr lang="fr-BE" smtClean="0"/>
              <a:t>06/03/2024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171FC8-02F3-5F6B-5F8C-B40D4FEB4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5AE108-9B23-5271-C50A-D105D60B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8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C82335-75F6-70EC-A724-8F9664F836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A75F1CA-717E-4B70-7FF5-89ACE49E8F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F1599A-689F-9834-70D0-70F9E18F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8C62E-A4E9-45F8-982C-C7D35DE14E6C}" type="datetime1">
              <a:rPr lang="fr-BE" smtClean="0"/>
              <a:t>06/03/2024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846A55-CE34-78FC-FF74-CE7A49B1F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BAA1D1-93FA-CC86-345F-8FFAAAF8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572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A5FEB-897B-30C4-AFE3-827CBD84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8BCA26-7539-A537-0E6F-477524282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0C203D-64A7-E375-42B1-EF187FD50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82E71-4ECD-48AA-9058-5B71CE4F8E54}" type="datetime1">
              <a:rPr lang="fr-BE" smtClean="0"/>
              <a:t>06/03/2024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19B4F0-B831-D4FF-F4C4-B162E783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B11CB2-5530-A40A-4789-67EAF74B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2874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3CA3A-AD8B-D4A9-0E2A-5BB471066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A7FAD-8092-0D68-420B-076AF8EE0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E4FD99-BF8B-D2EA-D364-EAB54378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5C5B-A54D-4A0E-94A4-5B5F5924D748}" type="datetime1">
              <a:rPr lang="fr-BE" smtClean="0"/>
              <a:t>06/03/2024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91BCAE-94E2-11DE-1C25-F59A874D1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86F448-0134-C656-D1A0-734A78D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8598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9169E4-8F0C-886B-D863-B788EA5D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AB1847-1968-7588-C9E4-CA9727F1A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9C7CDD-3A29-3661-30B2-F4BA93E56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3909C73-0435-41EF-B0F6-0C8A198A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F454C-1569-4AC8-B2E5-F67139C84E47}" type="datetime1">
              <a:rPr lang="fr-BE" smtClean="0"/>
              <a:t>06/03/2024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74731A-6F9D-CA7E-17DD-914ABCEE6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A3DE7D-CAE8-49D8-335C-6FFE25337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579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9E9BC0-F047-237B-CF90-592D0AEE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F51014-3E5B-C881-562A-20E3F8D0B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0350D86-1547-7FA7-3521-F332950E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0DFBC1-E94C-FAAD-9609-8A2BCB119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02C40BA-ACEF-B26A-B2D1-354CE24F6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E8F40B6-C944-1264-48FD-C2253803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C25C-3FA4-4443-94CF-3D2D0FE1EAD5}" type="datetime1">
              <a:rPr lang="fr-BE" smtClean="0"/>
              <a:t>06/03/2024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78A944-229A-B8C1-E848-3D960090A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D641A44-AA31-E744-C83A-6B171689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58586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1AC90-CE73-8300-7977-6181C4DA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0C646E-9813-AF0C-0601-2E6A0F09B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8A7A-91CC-4398-9B0B-ACBD7D70B79C}" type="datetime1">
              <a:rPr lang="fr-BE" smtClean="0"/>
              <a:t>06/03/2024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F42084-4F91-E5DA-7D9B-522862F3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5E9632-10B5-D705-2C0A-BA512B728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197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D1A6D53-27B3-D977-46BC-93E0A9DBD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0B89-FD42-4629-93F3-7D9E7F5F05F1}" type="datetime1">
              <a:rPr lang="fr-BE" smtClean="0"/>
              <a:t>06/03/2024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B144F7-325D-D831-E3BB-AF577BA6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0A5932-DA4D-4894-FE94-053F9A71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3378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C01C1-43EF-8DF5-6EC3-D7B4D476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32EEA9-3531-C745-A76F-F92FDCD20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E0D3A8-79A4-F0BD-D6C5-895DAA075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88FD93-8E25-CB44-7FBB-EAB92EE9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D350-A2D2-4507-A7B4-BA9FF04FF521}" type="datetime1">
              <a:rPr lang="fr-BE" smtClean="0"/>
              <a:t>06/03/2024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2CDED18-DB8A-E7B3-4247-460DFB39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081A6F-0376-8136-59F2-8F0652D9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129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551E8-B7D3-D1DD-4594-35B5A2F77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0BF4A1E-09FE-3B2A-92AB-2EC5C6708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F8E232-972D-53AE-66F4-7AE9BB14D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746603-8BF2-2F4D-2FFA-0157D1D2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C35F-A754-4870-A91D-E4A07034897D}" type="datetime1">
              <a:rPr lang="fr-BE" smtClean="0"/>
              <a:t>06/03/2024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A59F96-B1AE-1FD1-C39F-652FF151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152286-21C9-0672-9B70-0A48EDC4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409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BC3944-8359-4725-771A-878BCEE2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D4E712-6F85-9468-F961-8F32181EE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6AE313-5E67-0E78-8768-175BC71F2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AB270-951C-4A33-955C-06133A8F835D}" type="datetime1">
              <a:rPr lang="fr-BE" smtClean="0"/>
              <a:t>06/03/2024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757711-78B5-331E-ADDE-CAC3188B5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POEMSET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BAAE2E-7B71-0460-27EC-C6832B3F4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2B08A-4881-466A-8BAA-A62D02F9746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670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eferna.github.io/POEMSET_Scenario2_EN_ES_17nov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CGY2A8sFFMs" TargetMode="Externa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AEB2F34-1F71-C19C-CD72-72A665010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45" y="5827762"/>
            <a:ext cx="2002072" cy="7063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8B07C8-D0EF-09E9-299C-7BE91C7B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10" y="5596688"/>
            <a:ext cx="1075045" cy="10750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7FC294-6B84-5274-4CF4-8EE796DD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94" y="5806858"/>
            <a:ext cx="1534067" cy="6880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1D910F-2340-3A53-1736-51BF9303E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70" y="5881723"/>
            <a:ext cx="1534067" cy="538340"/>
          </a:xfrm>
          <a:prstGeom prst="rect">
            <a:avLst/>
          </a:prstGeom>
        </p:spPr>
      </p:pic>
      <p:pic>
        <p:nvPicPr>
          <p:cNvPr id="15" name="Picture 2" descr="Université Paris Cité | Bienvenue à Université Paris Cité">
            <a:extLst>
              <a:ext uri="{FF2B5EF4-FFF2-40B4-BE49-F238E27FC236}">
                <a16:creationId xmlns:a16="http://schemas.microsoft.com/office/drawing/2014/main" id="{91198E6E-45C0-5E58-76F2-DABC22FB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761" y="5819354"/>
            <a:ext cx="2173424" cy="6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045" y="2015392"/>
            <a:ext cx="7455875" cy="15514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7D0AE3-59DB-1266-9B8B-34FE45D83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00" y="358318"/>
            <a:ext cx="1608357" cy="11142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4AFD63-07FC-FCB5-D6F0-3DEA428C1B1D}"/>
              </a:ext>
            </a:extLst>
          </p:cNvPr>
          <p:cNvSpPr/>
          <p:nvPr/>
        </p:nvSpPr>
        <p:spPr>
          <a:xfrm>
            <a:off x="3898480" y="3649255"/>
            <a:ext cx="3973004" cy="107504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58952">
              <a:spcAft>
                <a:spcPts val="600"/>
              </a:spcAft>
            </a:pPr>
            <a:endParaRPr lang="fr-BE" sz="1992" kern="1200" dirty="0">
              <a:solidFill>
                <a:schemeClr val="dk1"/>
              </a:solidFill>
              <a:latin typeface="Century Gothic" panose="020B0502020202020204" pitchFamily="34" charset="0"/>
            </a:endParaRPr>
          </a:p>
          <a:p>
            <a:pPr algn="ctr" defTabSz="758952">
              <a:spcAft>
                <a:spcPts val="600"/>
              </a:spcAft>
            </a:pPr>
            <a:r>
              <a:rPr lang="fr-BE" sz="1992" kern="1200" dirty="0">
                <a:solidFill>
                  <a:schemeClr val="dk1"/>
                </a:solidFill>
                <a:latin typeface="Century Gothic" panose="020B0502020202020204" pitchFamily="34" charset="0"/>
              </a:rPr>
              <a:t>Van </a:t>
            </a:r>
            <a:r>
              <a:rPr lang="fr-BE" sz="1992" kern="120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Wilderode</a:t>
            </a:r>
            <a:r>
              <a:rPr lang="fr-BE" sz="1992" kern="1200" dirty="0">
                <a:solidFill>
                  <a:schemeClr val="dk1"/>
                </a:solidFill>
                <a:latin typeface="Century Gothic" panose="020B0502020202020204" pitchFamily="34" charset="0"/>
              </a:rPr>
              <a:t> Sandrine</a:t>
            </a:r>
          </a:p>
          <a:p>
            <a:pPr algn="ctr" defTabSz="758952">
              <a:spcAft>
                <a:spcPts val="600"/>
              </a:spcAft>
            </a:pPr>
            <a:r>
              <a:rPr lang="fr-BE" sz="1992" kern="120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Docent</a:t>
            </a:r>
            <a:r>
              <a:rPr lang="fr-BE" sz="1992" kern="1200" dirty="0">
                <a:solidFill>
                  <a:schemeClr val="dk1"/>
                </a:solidFill>
                <a:latin typeface="Century Gothic" panose="020B0502020202020204" pitchFamily="34" charset="0"/>
              </a:rPr>
              <a:t> </a:t>
            </a:r>
            <a:r>
              <a:rPr lang="fr-BE" sz="1992" kern="1200" dirty="0" err="1">
                <a:solidFill>
                  <a:schemeClr val="dk1"/>
                </a:solidFill>
                <a:latin typeface="Century Gothic" panose="020B0502020202020204" pitchFamily="34" charset="0"/>
              </a:rPr>
              <a:t>verloskunde</a:t>
            </a:r>
            <a:r>
              <a:rPr lang="fr-BE" sz="1992" kern="1200" dirty="0">
                <a:solidFill>
                  <a:schemeClr val="dk1"/>
                </a:solidFill>
                <a:latin typeface="Century Gothic" panose="020B0502020202020204" pitchFamily="34" charset="0"/>
              </a:rPr>
              <a:t> </a:t>
            </a:r>
          </a:p>
          <a:p>
            <a:pPr algn="ctr" defTabSz="758952">
              <a:spcAft>
                <a:spcPts val="600"/>
              </a:spcAft>
            </a:pPr>
            <a:r>
              <a:rPr lang="fr-BE" sz="1992" kern="1200" dirty="0">
                <a:solidFill>
                  <a:schemeClr val="dk1"/>
                </a:solidFill>
                <a:latin typeface="Century Gothic" panose="020B0502020202020204" pitchFamily="34" charset="0"/>
              </a:rPr>
              <a:t>Université Libre de Bruxelles </a:t>
            </a:r>
          </a:p>
          <a:p>
            <a:pPr algn="ctr" defTabSz="758952">
              <a:spcAft>
                <a:spcPts val="600"/>
              </a:spcAft>
            </a:pPr>
            <a:r>
              <a:rPr lang="fr-BE" sz="1992" kern="1200" dirty="0">
                <a:solidFill>
                  <a:schemeClr val="dk1"/>
                </a:solidFill>
                <a:latin typeface="Century Gothic" panose="020B0502020202020204" pitchFamily="34" charset="0"/>
              </a:rPr>
              <a:t> </a:t>
            </a:r>
            <a:endParaRPr lang="fr-BE" sz="2400" dirty="0">
              <a:latin typeface="Century Gothic" panose="020B0502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28" y="746387"/>
            <a:ext cx="2085714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7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"/>
            <a:ext cx="12192000" cy="685821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CBDE6ED-2CA7-88EB-1D04-F865455BD2C8}"/>
              </a:ext>
            </a:extLst>
          </p:cNvPr>
          <p:cNvSpPr txBox="1">
            <a:spLocks/>
          </p:cNvSpPr>
          <p:nvPr/>
        </p:nvSpPr>
        <p:spPr>
          <a:xfrm>
            <a:off x="1407265" y="428511"/>
            <a:ext cx="9141383" cy="10009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POEM-SET</a:t>
            </a:r>
          </a:p>
          <a:p>
            <a:r>
              <a:rPr lang="fr-BE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team: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5DDC996-D168-DA9B-D75F-DCBDC9793C9F}"/>
              </a:ext>
            </a:extLst>
          </p:cNvPr>
          <p:cNvSpPr txBox="1">
            <a:spLocks/>
          </p:cNvSpPr>
          <p:nvPr/>
        </p:nvSpPr>
        <p:spPr>
          <a:xfrm>
            <a:off x="4993623" y="929000"/>
            <a:ext cx="6118793" cy="49997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Castillo-Ocaña</a:t>
            </a:r>
            <a:r>
              <a:rPr lang="nl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Almudena</a:t>
            </a:r>
            <a:r>
              <a:rPr lang="nl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nl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de Navarra</a:t>
            </a:r>
            <a:endParaRPr lang="fr-BE" sz="1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Fernández</a:t>
            </a:r>
            <a:r>
              <a:rPr lang="nl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-Vallejo Inés, </a:t>
            </a:r>
            <a:r>
              <a:rPr lang="nl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nl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Carlos III de Madrid</a:t>
            </a:r>
            <a:endParaRPr lang="fr-BE" sz="1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Holmström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Emilia, Université de Paris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Ibáñez-Espiga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María Blanca,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Carlos III de Madrid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La Rosa Salas Virginia,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Navarra</a:t>
            </a:r>
            <a:endParaRPr lang="fr-BE" sz="1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Lizarbe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Chocarro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Marta,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Navarra</a:t>
            </a:r>
            <a:endParaRPr lang="fr-BE" sz="1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Pereira-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Sánchez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Miriam,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Navarra</a:t>
            </a:r>
            <a:endParaRPr lang="fr-BE" sz="18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Sand Renaud, Université Libre de Bruxelles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Van </a:t>
            </a: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Wilderode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Sandrine, Université Libre de Bruxelles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8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Vérot</a:t>
            </a:r>
            <a:r>
              <a:rPr lang="fr-BE" sz="18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Christèle, Université de Paris</a:t>
            </a:r>
          </a:p>
        </p:txBody>
      </p:sp>
    </p:spTree>
    <p:extLst>
      <p:ext uri="{BB962C8B-B14F-4D97-AF65-F5344CB8AC3E}">
        <p14:creationId xmlns:p14="http://schemas.microsoft.com/office/powerpoint/2010/main" val="324220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0AEB2F34-1F71-C19C-CD72-72A665010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45" y="5827762"/>
            <a:ext cx="2002072" cy="7063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8B07C8-D0EF-09E9-299C-7BE91C7B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10" y="5596688"/>
            <a:ext cx="1075045" cy="10750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7FC294-6B84-5274-4CF4-8EE796DD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94" y="5806858"/>
            <a:ext cx="1534067" cy="6880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A1D910F-2340-3A53-1736-51BF9303E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70" y="5881723"/>
            <a:ext cx="1534067" cy="538340"/>
          </a:xfrm>
          <a:prstGeom prst="rect">
            <a:avLst/>
          </a:prstGeom>
        </p:spPr>
      </p:pic>
      <p:pic>
        <p:nvPicPr>
          <p:cNvPr id="15" name="Picture 2" descr="Université Paris Cité | Bienvenue à Université Paris Cité">
            <a:extLst>
              <a:ext uri="{FF2B5EF4-FFF2-40B4-BE49-F238E27FC236}">
                <a16:creationId xmlns:a16="http://schemas.microsoft.com/office/drawing/2014/main" id="{91198E6E-45C0-5E58-76F2-DABC22FB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761" y="5819354"/>
            <a:ext cx="2173424" cy="6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829" y="2055618"/>
            <a:ext cx="7455875" cy="155148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97D0AE3-59DB-1266-9B8B-34FE45D833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800" y="358318"/>
            <a:ext cx="1068171" cy="7399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24AFD63-07FC-FCB5-D6F0-3DEA428C1B1D}"/>
              </a:ext>
            </a:extLst>
          </p:cNvPr>
          <p:cNvSpPr/>
          <p:nvPr/>
        </p:nvSpPr>
        <p:spPr>
          <a:xfrm>
            <a:off x="2707625" y="3550391"/>
            <a:ext cx="6237484" cy="201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758952">
              <a:spcAft>
                <a:spcPts val="600"/>
              </a:spcAft>
            </a:pPr>
            <a:r>
              <a:rPr lang="fr-BE" sz="2000" dirty="0">
                <a:latin typeface="Bahnschrift Light Condensed" panose="020B0502040204020203" pitchFamily="34" charset="0"/>
              </a:rPr>
              <a:t>Sandrine.vanwilderode@helb-prigogine.be</a:t>
            </a:r>
            <a:r>
              <a:rPr lang="fr-BE" sz="1992" kern="1200" dirty="0">
                <a:solidFill>
                  <a:schemeClr val="dk1"/>
                </a:solidFill>
                <a:latin typeface="Bahnschrift Light Condensed" panose="020B0502040204020203" pitchFamily="34" charset="0"/>
              </a:rPr>
              <a:t> </a:t>
            </a:r>
            <a:endParaRPr lang="fr-BE" sz="2400" dirty="0">
              <a:latin typeface="Bahnschrift Light Condensed" panose="020B0502040204020203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328" y="358318"/>
            <a:ext cx="2085714" cy="60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90643" y="3944933"/>
            <a:ext cx="2376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200" dirty="0" err="1">
                <a:latin typeface="Arial Black" panose="020B0A04020102020204" pitchFamily="34" charset="0"/>
              </a:rPr>
              <a:t>Vragen</a:t>
            </a:r>
            <a:r>
              <a:rPr lang="fr-BE" sz="3200" dirty="0">
                <a:latin typeface="Arial Black" panose="020B0A04020102020204" pitchFamily="34" charset="0"/>
              </a:rPr>
              <a:t> ?</a:t>
            </a:r>
            <a:endParaRPr lang="fr-FR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63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CBDE6ED-2CA7-88EB-1D04-F865455BD2C8}"/>
              </a:ext>
            </a:extLst>
          </p:cNvPr>
          <p:cNvSpPr txBox="1">
            <a:spLocks/>
          </p:cNvSpPr>
          <p:nvPr/>
        </p:nvSpPr>
        <p:spPr>
          <a:xfrm>
            <a:off x="528033" y="1599036"/>
            <a:ext cx="9141383" cy="10009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Project</a:t>
            </a:r>
            <a:r>
              <a:rPr lang="fr-BE" dirty="0">
                <a:solidFill>
                  <a:schemeClr val="tx1"/>
                </a:solidFill>
                <a:latin typeface="Arial Black" panose="020B0A04020102020204" pitchFamily="34" charset="0"/>
              </a:rPr>
              <a:t>: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699" b="-513"/>
          <a:stretch/>
        </p:blipFill>
        <p:spPr>
          <a:xfrm>
            <a:off x="6479192" y="0"/>
            <a:ext cx="5712808" cy="68931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5093" y="2122960"/>
            <a:ext cx="65766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Bahnschrift Light Condensed" panose="020B0502040204020203" pitchFamily="34" charset="0"/>
              </a:rPr>
              <a:t>Pan-European Obstetric Emergencies Management using Simulation Enhanced Training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600" y="32376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Interprofessioneel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serious game </a:t>
            </a:r>
          </a:p>
          <a:p>
            <a:pPr marL="285750" indent="-285750">
              <a:buFontTx/>
              <a:buChar char="-"/>
            </a:pP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Studenten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gezondheidswetenschappen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Niet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technische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vaardigheden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CRM</a:t>
            </a:r>
          </a:p>
          <a:p>
            <a:pPr marL="285750" indent="-285750">
              <a:buFontTx/>
              <a:buChar char="-"/>
            </a:pP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Persoonsgerichte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zorg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PCC</a:t>
            </a:r>
          </a:p>
          <a:p>
            <a:pPr marL="285750" indent="-285750">
              <a:buFontTx/>
              <a:buChar char="-"/>
            </a:pP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Timing van het project : </a:t>
            </a:r>
          </a:p>
          <a:p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	November 2021 – </a:t>
            </a:r>
            <a:r>
              <a:rPr lang="en-GB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Oktober</a:t>
            </a:r>
            <a:r>
              <a:rPr lang="en-GB" kern="100" dirty="0"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23" y="40587"/>
            <a:ext cx="1535891" cy="4418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114" y="97956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annex_1_project_management.png" descr="annex_1_project_management.png"/>
          <p:cNvPicPr>
            <a:picLocks noChangeAspect="1"/>
          </p:cNvPicPr>
          <p:nvPr/>
        </p:nvPicPr>
        <p:blipFill>
          <a:blip r:embed="rId2"/>
          <a:srcRect t="12370" b="48506"/>
          <a:stretch>
            <a:fillRect/>
          </a:stretch>
        </p:blipFill>
        <p:spPr>
          <a:xfrm>
            <a:off x="461159" y="367811"/>
            <a:ext cx="11730841" cy="6490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23" y="40587"/>
            <a:ext cx="1535891" cy="4418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114" y="97956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9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/>
              <a:t>POEMSET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199"/>
            <a:ext cx="12192000" cy="68596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1" y="1200050"/>
            <a:ext cx="5629971" cy="1419522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52A23B9-3140-B694-619C-F932226360C0}"/>
              </a:ext>
            </a:extLst>
          </p:cNvPr>
          <p:cNvSpPr txBox="1">
            <a:spLocks/>
          </p:cNvSpPr>
          <p:nvPr/>
        </p:nvSpPr>
        <p:spPr>
          <a:xfrm>
            <a:off x="5961513" y="1037978"/>
            <a:ext cx="7315200" cy="51206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000" dirty="0"/>
              <a:t>3 scenarios :</a:t>
            </a:r>
          </a:p>
          <a:p>
            <a:r>
              <a:rPr lang="fr-BE" sz="2000" dirty="0" err="1"/>
              <a:t>Rokende</a:t>
            </a:r>
            <a:r>
              <a:rPr lang="fr-BE" sz="2000" dirty="0"/>
              <a:t> </a:t>
            </a:r>
            <a:r>
              <a:rPr lang="fr-BE" sz="2000" dirty="0" err="1"/>
              <a:t>zwangere</a:t>
            </a:r>
            <a:endParaRPr lang="fr-BE" sz="2000" dirty="0"/>
          </a:p>
          <a:p>
            <a:r>
              <a:rPr lang="fr-BE" sz="2000" dirty="0" err="1"/>
              <a:t>Psychoemotioneelmanagement</a:t>
            </a:r>
            <a:endParaRPr lang="fr-BE" sz="2000" dirty="0"/>
          </a:p>
          <a:p>
            <a:r>
              <a:rPr lang="fr-BE" sz="2000" dirty="0" err="1"/>
              <a:t>Onvoorziene</a:t>
            </a:r>
            <a:r>
              <a:rPr lang="fr-BE" sz="2000" dirty="0"/>
              <a:t> </a:t>
            </a:r>
            <a:r>
              <a:rPr lang="fr-BE" sz="2000" dirty="0" err="1"/>
              <a:t>bevalling</a:t>
            </a:r>
            <a:r>
              <a:rPr lang="fr-BE" sz="20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9619113" y="103797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BE" sz="2000" dirty="0" err="1"/>
              <a:t>Observatieroosters</a:t>
            </a:r>
            <a:r>
              <a:rPr lang="fr-BE" sz="2000" dirty="0"/>
              <a:t>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PETRA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NURSE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SPIKE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ITEM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DASH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23" y="40587"/>
            <a:ext cx="1535891" cy="4418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0114" y="97956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15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31" y="326672"/>
            <a:ext cx="7430537" cy="15623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8587E0-3DB8-E0D8-D605-B4B8B9EC1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4246365"/>
            <a:ext cx="3659093" cy="209581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7AF8DC-CF8A-E491-6A9E-2564C09C1F29}"/>
              </a:ext>
            </a:extLst>
          </p:cNvPr>
          <p:cNvSpPr txBox="1"/>
          <p:nvPr/>
        </p:nvSpPr>
        <p:spPr>
          <a:xfrm>
            <a:off x="323331" y="1947543"/>
            <a:ext cx="609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>
                <a:hlinkClick r:id="rId4"/>
              </a:rPr>
              <a:t>https://www.youtube.com/watch?v=CGY2A8sFFMs</a:t>
            </a:r>
            <a:endParaRPr lang="fr-BE" dirty="0"/>
          </a:p>
          <a:p>
            <a:endParaRPr lang="fr-BE" dirty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1512EDCB-4E1E-18BF-A547-B4F9518EA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861" y="2560942"/>
            <a:ext cx="1670171" cy="1670171"/>
          </a:xfrm>
          <a:prstGeom prst="rect">
            <a:avLst/>
          </a:prstGeom>
        </p:spPr>
      </p:pic>
      <p:pic>
        <p:nvPicPr>
          <p:cNvPr id="9" name="Image 8" descr="Une image contenant plancher, intérieur, fenêtre, table&#10;&#10;Description générée automatiquement">
            <a:extLst>
              <a:ext uri="{FF2B5EF4-FFF2-40B4-BE49-F238E27FC236}">
                <a16:creationId xmlns:a16="http://schemas.microsoft.com/office/drawing/2014/main" id="{5954DCF6-D563-348C-DA41-53A004BC0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0017" y="2780318"/>
            <a:ext cx="4177278" cy="2353200"/>
          </a:xfrm>
          <a:prstGeom prst="rect">
            <a:avLst/>
          </a:prstGeom>
        </p:spPr>
      </p:pic>
      <p:pic>
        <p:nvPicPr>
          <p:cNvPr id="10" name="Picture 2" descr="Aperçu de l’image">
            <a:extLst>
              <a:ext uri="{FF2B5EF4-FFF2-40B4-BE49-F238E27FC236}">
                <a16:creationId xmlns:a16="http://schemas.microsoft.com/office/drawing/2014/main" id="{B7573D43-15D0-416C-AF90-51849BF6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082" y="2469910"/>
            <a:ext cx="3171463" cy="317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09BCA3F-3A54-A882-7623-562C9AD547ED}"/>
              </a:ext>
            </a:extLst>
          </p:cNvPr>
          <p:cNvSpPr txBox="1"/>
          <p:nvPr/>
        </p:nvSpPr>
        <p:spPr>
          <a:xfrm>
            <a:off x="7254399" y="5294274"/>
            <a:ext cx="6361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400" dirty="0">
                <a:hlinkClick r:id="rId8"/>
              </a:rPr>
              <a:t>https://ineferna.github.io/POEMSET_Scenario2_EN_ES_17nov/</a:t>
            </a:r>
            <a:endParaRPr lang="fr-BE" sz="1400" dirty="0"/>
          </a:p>
          <a:p>
            <a:endParaRPr lang="fr-BE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23" y="40587"/>
            <a:ext cx="1535891" cy="4418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20114" y="97956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9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38" y="610603"/>
            <a:ext cx="7365226" cy="2757036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6A0B6D24-7880-E639-0080-DD8C43A4BBFF}"/>
              </a:ext>
            </a:extLst>
          </p:cNvPr>
          <p:cNvSpPr txBox="1">
            <a:spLocks/>
          </p:cNvSpPr>
          <p:nvPr/>
        </p:nvSpPr>
        <p:spPr>
          <a:xfrm>
            <a:off x="668122" y="3564074"/>
            <a:ext cx="7377042" cy="37870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500" dirty="0" err="1"/>
              <a:t>Verschillende</a:t>
            </a:r>
            <a:r>
              <a:rPr lang="fr-BE" sz="2500" dirty="0"/>
              <a:t> </a:t>
            </a:r>
            <a:r>
              <a:rPr lang="fr-BE" sz="2500" dirty="0" err="1"/>
              <a:t>groepen</a:t>
            </a:r>
            <a:r>
              <a:rPr lang="fr-BE" sz="2500" dirty="0"/>
              <a:t> :</a:t>
            </a:r>
          </a:p>
          <a:p>
            <a:pPr lvl="1"/>
            <a:r>
              <a:rPr lang="fr-BE" sz="2500" dirty="0"/>
              <a:t> </a:t>
            </a:r>
            <a:r>
              <a:rPr lang="fr-BE" sz="2500" dirty="0" err="1"/>
              <a:t>Enkel</a:t>
            </a:r>
            <a:r>
              <a:rPr lang="fr-BE" sz="2500" dirty="0"/>
              <a:t> COIL</a:t>
            </a:r>
          </a:p>
          <a:p>
            <a:pPr lvl="1"/>
            <a:r>
              <a:rPr lang="fr-BE" sz="2500" dirty="0"/>
              <a:t>COIL en scenario</a:t>
            </a:r>
          </a:p>
          <a:p>
            <a:pPr lvl="1"/>
            <a:r>
              <a:rPr lang="fr-BE" sz="2500" dirty="0"/>
              <a:t>COIL, scenario en </a:t>
            </a:r>
            <a:r>
              <a:rPr lang="fr-BE" sz="2500" dirty="0" err="1"/>
              <a:t>serious</a:t>
            </a:r>
            <a:r>
              <a:rPr lang="fr-BE" sz="2500" dirty="0"/>
              <a:t> </a:t>
            </a:r>
            <a:r>
              <a:rPr lang="fr-BE" sz="2500" dirty="0" err="1"/>
              <a:t>game</a:t>
            </a:r>
            <a:endParaRPr lang="fr-BE" sz="2500" dirty="0"/>
          </a:p>
          <a:p>
            <a:pPr lvl="1"/>
            <a:r>
              <a:rPr lang="fr-BE" sz="2500" dirty="0"/>
              <a:t>COIL en </a:t>
            </a:r>
            <a:r>
              <a:rPr lang="fr-BE" sz="2500" dirty="0" err="1"/>
              <a:t>serious</a:t>
            </a:r>
            <a:r>
              <a:rPr lang="fr-BE" sz="2500" dirty="0"/>
              <a:t> </a:t>
            </a:r>
            <a:r>
              <a:rPr lang="fr-BE" sz="2500" dirty="0" err="1"/>
              <a:t>game</a:t>
            </a:r>
            <a:endParaRPr lang="fr-BE" sz="2500" dirty="0"/>
          </a:p>
          <a:p>
            <a:pPr lvl="1"/>
            <a:r>
              <a:rPr lang="fr-BE" sz="2500" dirty="0"/>
              <a:t> Feedback </a:t>
            </a:r>
            <a:r>
              <a:rPr lang="fr-BE" sz="2500" dirty="0" err="1"/>
              <a:t>docenten</a:t>
            </a:r>
            <a:r>
              <a:rPr lang="fr-BE" sz="2500" dirty="0"/>
              <a:t> </a:t>
            </a:r>
            <a:r>
              <a:rPr lang="fr-BE" sz="2500" dirty="0" err="1"/>
              <a:t>tijdens</a:t>
            </a:r>
            <a:r>
              <a:rPr lang="fr-BE" sz="2500" dirty="0"/>
              <a:t> </a:t>
            </a:r>
            <a:r>
              <a:rPr lang="fr-BE" sz="2500" dirty="0" err="1"/>
              <a:t>summercamp</a:t>
            </a:r>
            <a:endParaRPr lang="fr-BE" sz="25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9688" b="-2079"/>
          <a:stretch/>
        </p:blipFill>
        <p:spPr>
          <a:xfrm>
            <a:off x="8473440" y="0"/>
            <a:ext cx="3694176" cy="69982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5891" cy="4418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891" y="57369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20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1" y="1007332"/>
            <a:ext cx="6466536" cy="1310437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EA03CFC-D033-9448-DF67-A2EFFFFBCC67}"/>
              </a:ext>
            </a:extLst>
          </p:cNvPr>
          <p:cNvSpPr txBox="1">
            <a:spLocks/>
          </p:cNvSpPr>
          <p:nvPr/>
        </p:nvSpPr>
        <p:spPr>
          <a:xfrm>
            <a:off x="832992" y="2552231"/>
            <a:ext cx="7315200" cy="51206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2400" dirty="0"/>
              <a:t>Collaborative Online International Learning</a:t>
            </a:r>
          </a:p>
          <a:p>
            <a:pPr lvl="1"/>
            <a:r>
              <a:rPr lang="fr-BE" dirty="0" err="1"/>
              <a:t>Presentaties</a:t>
            </a:r>
            <a:endParaRPr lang="fr-BE" dirty="0"/>
          </a:p>
          <a:p>
            <a:pPr lvl="1"/>
            <a:r>
              <a:rPr lang="fr-BE" dirty="0" err="1"/>
              <a:t>Hoorcolleges</a:t>
            </a:r>
            <a:endParaRPr lang="fr-BE" dirty="0"/>
          </a:p>
          <a:p>
            <a:pPr lvl="1"/>
            <a:r>
              <a:rPr lang="fr-BE" dirty="0" err="1"/>
              <a:t>Ontmoetingen</a:t>
            </a:r>
            <a:r>
              <a:rPr lang="fr-BE" dirty="0"/>
              <a:t> </a:t>
            </a:r>
          </a:p>
          <a:p>
            <a:pPr lvl="1"/>
            <a:r>
              <a:rPr lang="fr-BE" dirty="0" err="1"/>
              <a:t>videos</a:t>
            </a:r>
            <a:endParaRPr lang="fr-BE" dirty="0"/>
          </a:p>
          <a:p>
            <a:pPr lvl="1"/>
            <a:r>
              <a:rPr lang="fr-BE" dirty="0"/>
              <a:t>Quiz</a:t>
            </a:r>
          </a:p>
          <a:p>
            <a:pPr marL="0" indent="0">
              <a:buNone/>
            </a:pPr>
            <a:r>
              <a:rPr lang="fr-BE" sz="2400" dirty="0"/>
              <a:t>Kick off  </a:t>
            </a:r>
            <a:r>
              <a:rPr lang="fr-BE" sz="2400" dirty="0" err="1"/>
              <a:t>mei</a:t>
            </a:r>
            <a:r>
              <a:rPr lang="fr-BE" sz="2400" dirty="0"/>
              <a:t> 2024</a:t>
            </a:r>
          </a:p>
          <a:p>
            <a:endParaRPr lang="fr-BE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651" b="-3077"/>
          <a:stretch/>
        </p:blipFill>
        <p:spPr>
          <a:xfrm>
            <a:off x="6539130" y="0"/>
            <a:ext cx="5652870" cy="70690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35891" cy="4418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5891" y="57369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8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129">
            <a:off x="-2226984" y="2765476"/>
            <a:ext cx="5895691" cy="589569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4404" y="537023"/>
            <a:ext cx="3089165" cy="21676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686" y="540065"/>
            <a:ext cx="2909828" cy="2040658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D821C4B-0800-85E0-B23D-B5400146AE8A}"/>
              </a:ext>
            </a:extLst>
          </p:cNvPr>
          <p:cNvSpPr txBox="1">
            <a:spLocks/>
          </p:cNvSpPr>
          <p:nvPr/>
        </p:nvSpPr>
        <p:spPr>
          <a:xfrm>
            <a:off x="2438400" y="2704631"/>
            <a:ext cx="7315200" cy="51206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/>
              <a:t>Juni 2023 Brussel</a:t>
            </a:r>
          </a:p>
          <a:p>
            <a:r>
              <a:rPr lang="fr-BE" sz="2000" dirty="0"/>
              <a:t>April 2024 </a:t>
            </a:r>
            <a:r>
              <a:rPr lang="fr-BE" sz="2000" dirty="0" err="1"/>
              <a:t>Parijs</a:t>
            </a:r>
            <a:endParaRPr lang="fr-BE" sz="2000" dirty="0"/>
          </a:p>
          <a:p>
            <a:r>
              <a:rPr lang="fr-BE" sz="2000" dirty="0" err="1"/>
              <a:t>Docenten</a:t>
            </a:r>
            <a:r>
              <a:rPr lang="fr-BE" sz="2000" dirty="0"/>
              <a:t> </a:t>
            </a:r>
            <a:r>
              <a:rPr lang="fr-BE" sz="2000" dirty="0" err="1"/>
              <a:t>verpleegkunde</a:t>
            </a:r>
            <a:r>
              <a:rPr lang="fr-BE" sz="2000" dirty="0"/>
              <a:t>, </a:t>
            </a:r>
            <a:r>
              <a:rPr lang="fr-BE" sz="2000" dirty="0" err="1"/>
              <a:t>verloskunde</a:t>
            </a:r>
            <a:r>
              <a:rPr lang="fr-BE" sz="2000" dirty="0"/>
              <a:t> en</a:t>
            </a:r>
          </a:p>
          <a:p>
            <a:pPr marL="0" indent="0">
              <a:buNone/>
            </a:pPr>
            <a:r>
              <a:rPr lang="fr-BE" sz="2000" dirty="0"/>
              <a:t>     </a:t>
            </a:r>
            <a:r>
              <a:rPr lang="fr-BE" sz="2000" dirty="0" err="1"/>
              <a:t>geneeskunde</a:t>
            </a:r>
            <a:endParaRPr lang="fr-BE" sz="2000" dirty="0"/>
          </a:p>
          <a:p>
            <a:r>
              <a:rPr lang="fr-BE" sz="2000" dirty="0"/>
              <a:t>3 </a:t>
            </a:r>
            <a:r>
              <a:rPr lang="fr-BE" sz="2000" dirty="0" err="1"/>
              <a:t>dagen</a:t>
            </a:r>
            <a:r>
              <a:rPr lang="fr-BE" sz="2000" dirty="0"/>
              <a:t>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BE" sz="2000" dirty="0"/>
              <a:t>        </a:t>
            </a:r>
            <a:r>
              <a:rPr lang="fr-BE" sz="2000" dirty="0" err="1"/>
              <a:t>Testing</a:t>
            </a:r>
            <a:r>
              <a:rPr lang="fr-BE" sz="2000" dirty="0"/>
              <a:t> scenarios en </a:t>
            </a:r>
            <a:r>
              <a:rPr lang="fr-BE" sz="2000" dirty="0" err="1"/>
              <a:t>serious</a:t>
            </a:r>
            <a:r>
              <a:rPr lang="fr-BE" sz="2000" dirty="0"/>
              <a:t> </a:t>
            </a:r>
            <a:r>
              <a:rPr lang="fr-BE" sz="2000" dirty="0" err="1"/>
              <a:t>game</a:t>
            </a:r>
            <a:endParaRPr lang="fr-BE" sz="200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3DE7F0F-FE2C-40DE-F563-85862515FC66}"/>
              </a:ext>
            </a:extLst>
          </p:cNvPr>
          <p:cNvSpPr txBox="1">
            <a:spLocks/>
          </p:cNvSpPr>
          <p:nvPr/>
        </p:nvSpPr>
        <p:spPr>
          <a:xfrm>
            <a:off x="7081391" y="2704631"/>
            <a:ext cx="7315200" cy="51206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err="1"/>
              <a:t>September</a:t>
            </a:r>
            <a:r>
              <a:rPr lang="fr-BE" sz="2000" dirty="0"/>
              <a:t> 2023 Brussel</a:t>
            </a:r>
          </a:p>
          <a:p>
            <a:r>
              <a:rPr lang="fr-BE" sz="2000" dirty="0" err="1"/>
              <a:t>September</a:t>
            </a:r>
            <a:r>
              <a:rPr lang="fr-BE" sz="2000" dirty="0"/>
              <a:t> 2024 </a:t>
            </a:r>
            <a:r>
              <a:rPr lang="fr-BE" sz="2000" dirty="0" err="1"/>
              <a:t>Parijs</a:t>
            </a:r>
            <a:endParaRPr lang="fr-BE" sz="2000" dirty="0"/>
          </a:p>
          <a:p>
            <a:r>
              <a:rPr lang="fr-BE" sz="2000" dirty="0" err="1"/>
              <a:t>Studenten</a:t>
            </a:r>
            <a:r>
              <a:rPr lang="fr-BE" sz="2000" dirty="0"/>
              <a:t> </a:t>
            </a:r>
            <a:r>
              <a:rPr lang="fr-BE" sz="2000" dirty="0" err="1"/>
              <a:t>verpleegkunde</a:t>
            </a:r>
            <a:r>
              <a:rPr lang="fr-BE" sz="2000" dirty="0"/>
              <a:t>, </a:t>
            </a:r>
            <a:r>
              <a:rPr lang="fr-BE" sz="2000" dirty="0" err="1"/>
              <a:t>verloskunde</a:t>
            </a:r>
            <a:endParaRPr lang="fr-BE" sz="2000" dirty="0"/>
          </a:p>
          <a:p>
            <a:pPr marL="0" indent="0">
              <a:buNone/>
            </a:pPr>
            <a:r>
              <a:rPr lang="fr-BE" sz="2000" dirty="0"/>
              <a:t> en </a:t>
            </a:r>
            <a:r>
              <a:rPr lang="fr-BE" sz="2000" dirty="0" err="1"/>
              <a:t>geneeskunde</a:t>
            </a:r>
            <a:endParaRPr lang="fr-BE" sz="2000" dirty="0"/>
          </a:p>
          <a:p>
            <a:r>
              <a:rPr lang="fr-BE" sz="2000" dirty="0" err="1"/>
              <a:t>Spanje</a:t>
            </a:r>
            <a:r>
              <a:rPr lang="fr-BE" sz="2000" dirty="0"/>
              <a:t>, </a:t>
            </a:r>
            <a:r>
              <a:rPr lang="fr-BE" sz="2000" dirty="0" err="1"/>
              <a:t>Frankrijk</a:t>
            </a:r>
            <a:r>
              <a:rPr lang="fr-BE" sz="2000" dirty="0"/>
              <a:t> en </a:t>
            </a:r>
            <a:r>
              <a:rPr lang="fr-BE" sz="2000" dirty="0" err="1"/>
              <a:t>België</a:t>
            </a:r>
            <a:endParaRPr lang="fr-BE" sz="2000" dirty="0"/>
          </a:p>
          <a:p>
            <a:r>
              <a:rPr lang="fr-BE" sz="2000" dirty="0"/>
              <a:t>27 </a:t>
            </a:r>
            <a:r>
              <a:rPr lang="fr-BE" sz="2000" dirty="0" err="1"/>
              <a:t>deelnemers</a:t>
            </a:r>
            <a:r>
              <a:rPr lang="fr-BE" sz="2000" dirty="0"/>
              <a:t> – 2 </a:t>
            </a:r>
            <a:r>
              <a:rPr lang="fr-BE" sz="2000" dirty="0" err="1"/>
              <a:t>dagen</a:t>
            </a:r>
            <a:endParaRPr lang="fr-BE" sz="2000" dirty="0"/>
          </a:p>
          <a:p>
            <a:r>
              <a:rPr lang="fr-BE" sz="2000" dirty="0"/>
              <a:t> </a:t>
            </a:r>
            <a:r>
              <a:rPr lang="fr-BE" sz="2000" dirty="0" err="1"/>
              <a:t>Deelname</a:t>
            </a:r>
            <a:r>
              <a:rPr lang="fr-BE" sz="2000" dirty="0"/>
              <a:t> COIL </a:t>
            </a:r>
            <a:r>
              <a:rPr lang="fr-BE" sz="2000" dirty="0" err="1"/>
              <a:t>vooraf</a:t>
            </a:r>
            <a:endParaRPr lang="fr-BE" sz="2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23" y="40587"/>
            <a:ext cx="1535891" cy="4418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0B9A5D-97F5-52F4-1DBD-8B0FE2CBF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0114" y="97956"/>
            <a:ext cx="1571886" cy="3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112;p3"/>
          <p:cNvSpPr txBox="1"/>
          <p:nvPr/>
        </p:nvSpPr>
        <p:spPr>
          <a:xfrm>
            <a:off x="102811" y="1209202"/>
            <a:ext cx="1615683" cy="584735"/>
          </a:xfrm>
          <a:prstGeom prst="rect">
            <a:avLst/>
          </a:prstGeom>
          <a:solidFill>
            <a:schemeClr val="accent6"/>
          </a:solidFill>
          <a:ln w="12700">
            <a:solidFill>
              <a:srgbClr val="517E33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sz="1600" dirty="0"/>
              <a:t>WP1: adapting methodology</a:t>
            </a:r>
          </a:p>
        </p:txBody>
      </p:sp>
      <p:sp>
        <p:nvSpPr>
          <p:cNvPr id="426" name="Google Shape;110;p3"/>
          <p:cNvSpPr txBox="1"/>
          <p:nvPr/>
        </p:nvSpPr>
        <p:spPr>
          <a:xfrm>
            <a:off x="102812" y="4242007"/>
            <a:ext cx="1615683" cy="830956"/>
          </a:xfrm>
          <a:prstGeom prst="rect">
            <a:avLst/>
          </a:prstGeom>
          <a:solidFill>
            <a:schemeClr val="accent1"/>
          </a:solidFill>
          <a:ln w="12700">
            <a:solidFill>
              <a:srgbClr val="31538F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sz="1600"/>
              <a:t>WP3: relevance blended-training course</a:t>
            </a:r>
          </a:p>
        </p:txBody>
      </p:sp>
      <p:sp>
        <p:nvSpPr>
          <p:cNvPr id="427" name="Google Shape;111;p3"/>
          <p:cNvSpPr txBox="1"/>
          <p:nvPr/>
        </p:nvSpPr>
        <p:spPr>
          <a:xfrm>
            <a:off x="102812" y="2706412"/>
            <a:ext cx="1615683" cy="584735"/>
          </a:xfrm>
          <a:prstGeom prst="rect">
            <a:avLst/>
          </a:prstGeom>
          <a:solidFill>
            <a:schemeClr val="accent2"/>
          </a:solidFill>
          <a:ln w="12700">
            <a:solidFill>
              <a:srgbClr val="AC5B23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sz="1600"/>
              <a:t>WP2: serious game</a:t>
            </a:r>
          </a:p>
        </p:txBody>
      </p:sp>
      <p:sp>
        <p:nvSpPr>
          <p:cNvPr id="428" name="Google Shape;110;p3"/>
          <p:cNvSpPr txBox="1"/>
          <p:nvPr/>
        </p:nvSpPr>
        <p:spPr>
          <a:xfrm>
            <a:off x="102811" y="5777605"/>
            <a:ext cx="1615683" cy="830956"/>
          </a:xfrm>
          <a:prstGeom prst="rect">
            <a:avLst/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r>
              <a:rPr sz="1600"/>
              <a:t>WP4: strengthen interpro for students</a:t>
            </a:r>
          </a:p>
        </p:txBody>
      </p:sp>
      <p:grpSp>
        <p:nvGrpSpPr>
          <p:cNvPr id="438" name="Diagramme 8"/>
          <p:cNvGrpSpPr/>
          <p:nvPr/>
        </p:nvGrpSpPr>
        <p:grpSpPr>
          <a:xfrm>
            <a:off x="1721440" y="504556"/>
            <a:ext cx="10084432" cy="489551"/>
            <a:chOff x="-1" y="-2"/>
            <a:chExt cx="7563323" cy="367162"/>
          </a:xfrm>
        </p:grpSpPr>
        <p:grpSp>
          <p:nvGrpSpPr>
            <p:cNvPr id="431" name="Grouper"/>
            <p:cNvGrpSpPr/>
            <p:nvPr/>
          </p:nvGrpSpPr>
          <p:grpSpPr>
            <a:xfrm>
              <a:off x="-1" y="-2"/>
              <a:ext cx="2701189" cy="367162"/>
              <a:chOff x="0" y="-1"/>
              <a:chExt cx="2701188" cy="367160"/>
            </a:xfrm>
          </p:grpSpPr>
          <p:sp>
            <p:nvSpPr>
              <p:cNvPr id="429" name="Chevron"/>
              <p:cNvSpPr/>
              <p:nvPr/>
            </p:nvSpPr>
            <p:spPr>
              <a:xfrm>
                <a:off x="0" y="-1"/>
                <a:ext cx="2701188" cy="367160"/>
              </a:xfrm>
              <a:prstGeom prst="chevron">
                <a:avLst>
                  <a:gd name="adj" fmla="val 50000"/>
                </a:avLst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 defTabSz="1303834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430" name="Year 1"/>
              <p:cNvSpPr txBox="1"/>
              <p:nvPr/>
            </p:nvSpPr>
            <p:spPr>
              <a:xfrm>
                <a:off x="242249" y="1628"/>
                <a:ext cx="2275365" cy="363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9115" tIns="39115" rIns="39115" bIns="39115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2933"/>
                  <a:t>Year 1</a:t>
                </a:r>
              </a:p>
            </p:txBody>
          </p:sp>
        </p:grpSp>
        <p:grpSp>
          <p:nvGrpSpPr>
            <p:cNvPr id="434" name="Grouper"/>
            <p:cNvGrpSpPr/>
            <p:nvPr/>
          </p:nvGrpSpPr>
          <p:grpSpPr>
            <a:xfrm>
              <a:off x="2431064" y="-2"/>
              <a:ext cx="2701192" cy="367162"/>
              <a:chOff x="-1" y="-1"/>
              <a:chExt cx="2701190" cy="367160"/>
            </a:xfrm>
          </p:grpSpPr>
          <p:sp>
            <p:nvSpPr>
              <p:cNvPr id="432" name="Chevron"/>
              <p:cNvSpPr/>
              <p:nvPr/>
            </p:nvSpPr>
            <p:spPr>
              <a:xfrm>
                <a:off x="-1" y="-1"/>
                <a:ext cx="2701190" cy="367160"/>
              </a:xfrm>
              <a:prstGeom prst="chevron">
                <a:avLst>
                  <a:gd name="adj" fmla="val 50000"/>
                </a:avLst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 defTabSz="1303834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433" name="Year 2"/>
              <p:cNvSpPr txBox="1"/>
              <p:nvPr/>
            </p:nvSpPr>
            <p:spPr>
              <a:xfrm>
                <a:off x="242249" y="1628"/>
                <a:ext cx="2275365" cy="363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9115" tIns="39115" rIns="39115" bIns="39115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2933"/>
                  <a:t>Year 2</a:t>
                </a:r>
              </a:p>
            </p:txBody>
          </p:sp>
        </p:grpSp>
        <p:grpSp>
          <p:nvGrpSpPr>
            <p:cNvPr id="437" name="Grouper"/>
            <p:cNvGrpSpPr/>
            <p:nvPr/>
          </p:nvGrpSpPr>
          <p:grpSpPr>
            <a:xfrm>
              <a:off x="4862133" y="-2"/>
              <a:ext cx="2701189" cy="367162"/>
              <a:chOff x="0" y="-1"/>
              <a:chExt cx="2701188" cy="367160"/>
            </a:xfrm>
          </p:grpSpPr>
          <p:sp>
            <p:nvSpPr>
              <p:cNvPr id="435" name="Chevron"/>
              <p:cNvSpPr/>
              <p:nvPr/>
            </p:nvSpPr>
            <p:spPr>
              <a:xfrm>
                <a:off x="0" y="-1"/>
                <a:ext cx="2701188" cy="367160"/>
              </a:xfrm>
              <a:prstGeom prst="chevron">
                <a:avLst>
                  <a:gd name="adj" fmla="val 50000"/>
                </a:avLst>
              </a:prstGeom>
              <a:solidFill>
                <a:schemeClr val="accent3"/>
              </a:solidFill>
              <a:ln w="1270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60957" tIns="60957" rIns="60957" bIns="60957" numCol="1" anchor="ctr">
                <a:noAutofit/>
              </a:bodyPr>
              <a:lstStyle/>
              <a:p>
                <a:pPr algn="ctr" defTabSz="1303834">
                  <a:lnSpc>
                    <a:spcPct val="90000"/>
                  </a:lnSpc>
                  <a:spcBef>
                    <a:spcPts val="667"/>
                  </a:spcBef>
                  <a:defRPr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436" name="Year 3"/>
              <p:cNvSpPr txBox="1"/>
              <p:nvPr/>
            </p:nvSpPr>
            <p:spPr>
              <a:xfrm>
                <a:off x="242249" y="1628"/>
                <a:ext cx="2275365" cy="363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39115" tIns="39115" rIns="39115" bIns="39115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</a:defRPr>
                </a:lvl1pPr>
              </a:lstStyle>
              <a:p>
                <a:r>
                  <a:rPr sz="2933"/>
                  <a:t>Year 3</a:t>
                </a:r>
              </a:p>
            </p:txBody>
          </p:sp>
        </p:grpSp>
      </p:grpSp>
      <p:sp>
        <p:nvSpPr>
          <p:cNvPr id="439" name="Google Shape;117;p3"/>
          <p:cNvSpPr/>
          <p:nvPr/>
        </p:nvSpPr>
        <p:spPr>
          <a:xfrm>
            <a:off x="1814811" y="2620406"/>
            <a:ext cx="1615679" cy="3822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>
            <a:solidFill>
              <a:srgbClr val="AC5B2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40" name="Google Shape;117;p3"/>
          <p:cNvSpPr/>
          <p:nvPr/>
        </p:nvSpPr>
        <p:spPr>
          <a:xfrm>
            <a:off x="3526807" y="2620406"/>
            <a:ext cx="1615679" cy="3822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>
            <a:solidFill>
              <a:srgbClr val="AC5B2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41" name="Google Shape;115;p3"/>
          <p:cNvSpPr txBox="1"/>
          <p:nvPr/>
        </p:nvSpPr>
        <p:spPr>
          <a:xfrm>
            <a:off x="1860537" y="2968166"/>
            <a:ext cx="1524231" cy="50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3D environment creation</a:t>
            </a:r>
          </a:p>
        </p:txBody>
      </p:sp>
      <p:sp>
        <p:nvSpPr>
          <p:cNvPr id="442" name="Google Shape;115;p3"/>
          <p:cNvSpPr txBox="1"/>
          <p:nvPr/>
        </p:nvSpPr>
        <p:spPr>
          <a:xfrm>
            <a:off x="3413348" y="2973804"/>
            <a:ext cx="1663411" cy="70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/>
          <a:p>
            <a:pPr algn="ctr">
              <a:defRPr sz="1000"/>
            </a:pPr>
            <a:r>
              <a:rPr sz="1333"/>
              <a:t>Implementing the 1</a:t>
            </a:r>
            <a:r>
              <a:rPr sz="1333" baseline="30000"/>
              <a:t>st</a:t>
            </a:r>
            <a:r>
              <a:rPr sz="1333"/>
              <a:t> scenario into the serious game</a:t>
            </a:r>
          </a:p>
        </p:txBody>
      </p:sp>
      <p:sp>
        <p:nvSpPr>
          <p:cNvPr id="443" name="Google Shape;115;p3"/>
          <p:cNvSpPr txBox="1"/>
          <p:nvPr/>
        </p:nvSpPr>
        <p:spPr>
          <a:xfrm>
            <a:off x="7686809" y="3588758"/>
            <a:ext cx="1663411" cy="50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 b="1"/>
            </a:lvl1pPr>
          </a:lstStyle>
          <a:p>
            <a:r>
              <a:rPr sz="1333"/>
              <a:t>The complete serious game is delivered.</a:t>
            </a:r>
          </a:p>
        </p:txBody>
      </p:sp>
      <p:sp>
        <p:nvSpPr>
          <p:cNvPr id="444" name="Google Shape;117;p3"/>
          <p:cNvSpPr/>
          <p:nvPr/>
        </p:nvSpPr>
        <p:spPr>
          <a:xfrm>
            <a:off x="5223223" y="2610819"/>
            <a:ext cx="3334399" cy="3822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>
            <a:solidFill>
              <a:srgbClr val="AC5B2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45" name="Google Shape;115;p3"/>
          <p:cNvSpPr txBox="1"/>
          <p:nvPr/>
        </p:nvSpPr>
        <p:spPr>
          <a:xfrm>
            <a:off x="5931950" y="2973804"/>
            <a:ext cx="1663413" cy="70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/>
          <a:p>
            <a:pPr algn="ctr">
              <a:defRPr sz="1000"/>
            </a:pPr>
            <a:r>
              <a:rPr sz="1333"/>
              <a:t>Implementing the 2</a:t>
            </a:r>
            <a:r>
              <a:rPr sz="1333" baseline="30000"/>
              <a:t>nd</a:t>
            </a:r>
            <a:r>
              <a:rPr sz="1333"/>
              <a:t> and 3</a:t>
            </a:r>
            <a:r>
              <a:rPr sz="1333" baseline="30000"/>
              <a:t>rd</a:t>
            </a:r>
            <a:r>
              <a:rPr sz="1333"/>
              <a:t> scenario into the serious game</a:t>
            </a:r>
          </a:p>
        </p:txBody>
      </p:sp>
      <p:sp>
        <p:nvSpPr>
          <p:cNvPr id="446" name="Étoile à 5 branches 18"/>
          <p:cNvSpPr/>
          <p:nvPr/>
        </p:nvSpPr>
        <p:spPr>
          <a:xfrm>
            <a:off x="4974978" y="2624367"/>
            <a:ext cx="394788" cy="39391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47" name="Étoile à 5 branches 13"/>
          <p:cNvSpPr/>
          <p:nvPr/>
        </p:nvSpPr>
        <p:spPr>
          <a:xfrm>
            <a:off x="8384555" y="2601145"/>
            <a:ext cx="394791" cy="39391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19050">
            <a:solidFill>
              <a:srgbClr val="FFFFFF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48" name="Google Shape;115;p3"/>
          <p:cNvSpPr txBox="1"/>
          <p:nvPr/>
        </p:nvSpPr>
        <p:spPr>
          <a:xfrm>
            <a:off x="4310779" y="3588758"/>
            <a:ext cx="1663411" cy="50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 b="1"/>
            </a:lvl1pPr>
          </a:lstStyle>
          <a:p>
            <a:r>
              <a:rPr sz="1333"/>
              <a:t>The 1st serious game is delivered.</a:t>
            </a:r>
          </a:p>
        </p:txBody>
      </p:sp>
      <p:sp>
        <p:nvSpPr>
          <p:cNvPr id="449" name="Google Shape;113;p3"/>
          <p:cNvSpPr/>
          <p:nvPr/>
        </p:nvSpPr>
        <p:spPr>
          <a:xfrm>
            <a:off x="1796995" y="5707792"/>
            <a:ext cx="3307675" cy="3998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50" name="Google Shape;115;p3"/>
          <p:cNvSpPr txBox="1"/>
          <p:nvPr/>
        </p:nvSpPr>
        <p:spPr>
          <a:xfrm>
            <a:off x="2605511" y="4531411"/>
            <a:ext cx="1524231" cy="50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Creation of the evaluation protocol</a:t>
            </a:r>
          </a:p>
        </p:txBody>
      </p:sp>
      <p:sp>
        <p:nvSpPr>
          <p:cNvPr id="451" name="Google Shape;113;p3"/>
          <p:cNvSpPr/>
          <p:nvPr/>
        </p:nvSpPr>
        <p:spPr>
          <a:xfrm>
            <a:off x="5153550" y="4518596"/>
            <a:ext cx="3307677" cy="3998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1538F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52" name="Google Shape;113;p3"/>
          <p:cNvSpPr/>
          <p:nvPr/>
        </p:nvSpPr>
        <p:spPr>
          <a:xfrm>
            <a:off x="8512275" y="4518593"/>
            <a:ext cx="3307675" cy="3998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1538F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53" name="Google Shape;144;p3"/>
          <p:cNvSpPr/>
          <p:nvPr/>
        </p:nvSpPr>
        <p:spPr>
          <a:xfrm rot="16200000" flipH="1">
            <a:off x="5079947" y="4405479"/>
            <a:ext cx="241133" cy="156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chemeClr val="accent1"/>
            </a:solidFill>
            <a:miter/>
            <a:tailEnd type="triangle"/>
          </a:ln>
        </p:spPr>
        <p:txBody>
          <a:bodyPr lIns="60957" tIns="60957" rIns="60957" bIns="60957" anchor="ctr"/>
          <a:lstStyle/>
          <a:p>
            <a:endParaRPr sz="2400"/>
          </a:p>
        </p:txBody>
      </p:sp>
      <p:sp>
        <p:nvSpPr>
          <p:cNvPr id="454" name="Google Shape;123;p3"/>
          <p:cNvSpPr txBox="1"/>
          <p:nvPr/>
        </p:nvSpPr>
        <p:spPr>
          <a:xfrm>
            <a:off x="5168208" y="4859240"/>
            <a:ext cx="2921277" cy="70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/>
          <a:p>
            <a:pPr algn="ctr">
              <a:defRPr sz="1000"/>
            </a:pPr>
            <a:r>
              <a:rPr sz="1333"/>
              <a:t>-Group control: on-site simulation only</a:t>
            </a:r>
          </a:p>
          <a:p>
            <a:pPr algn="ctr">
              <a:defRPr sz="1000"/>
            </a:pPr>
            <a:r>
              <a:rPr sz="1333"/>
              <a:t>-Group test: serious game + on-site simulation in each partner university</a:t>
            </a:r>
          </a:p>
        </p:txBody>
      </p:sp>
      <p:sp>
        <p:nvSpPr>
          <p:cNvPr id="455" name="Google Shape;123;p3"/>
          <p:cNvSpPr txBox="1"/>
          <p:nvPr/>
        </p:nvSpPr>
        <p:spPr>
          <a:xfrm>
            <a:off x="8558000" y="4859237"/>
            <a:ext cx="3054149" cy="70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/>
          <a:p>
            <a:pPr algn="ctr">
              <a:defRPr sz="1000"/>
            </a:pPr>
            <a:r>
              <a:rPr sz="1333"/>
              <a:t>-Group control: on-site simulation only</a:t>
            </a:r>
          </a:p>
          <a:p>
            <a:pPr algn="ctr">
              <a:defRPr sz="1000"/>
            </a:pPr>
            <a:r>
              <a:rPr sz="1333"/>
              <a:t>-Group test: serious game + on-site simulation in each partner university</a:t>
            </a:r>
          </a:p>
        </p:txBody>
      </p:sp>
      <p:sp>
        <p:nvSpPr>
          <p:cNvPr id="456" name="Google Shape;126;p3"/>
          <p:cNvSpPr/>
          <p:nvPr/>
        </p:nvSpPr>
        <p:spPr>
          <a:xfrm rot="16200000" flipH="1">
            <a:off x="4350201" y="3602249"/>
            <a:ext cx="1809084" cy="224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chemeClr val="accent2"/>
            </a:solidFill>
            <a:miter/>
            <a:tailEnd type="triangle"/>
          </a:ln>
        </p:spPr>
        <p:txBody>
          <a:bodyPr lIns="60957" tIns="60957" rIns="60957" bIns="60957" anchor="ctr"/>
          <a:lstStyle/>
          <a:p>
            <a:endParaRPr sz="2400"/>
          </a:p>
        </p:txBody>
      </p:sp>
      <p:sp>
        <p:nvSpPr>
          <p:cNvPr id="457" name="Google Shape;126;p3"/>
          <p:cNvSpPr/>
          <p:nvPr/>
        </p:nvSpPr>
        <p:spPr>
          <a:xfrm rot="16200000" flipH="1">
            <a:off x="7699720" y="3673691"/>
            <a:ext cx="1824461" cy="119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chemeClr val="accent2"/>
            </a:solidFill>
            <a:miter/>
            <a:tailEnd type="triangle"/>
          </a:ln>
        </p:spPr>
        <p:txBody>
          <a:bodyPr lIns="60957" tIns="60957" rIns="60957" bIns="60957" anchor="ctr"/>
          <a:lstStyle/>
          <a:p>
            <a:endParaRPr sz="2400"/>
          </a:p>
        </p:txBody>
      </p:sp>
      <p:sp>
        <p:nvSpPr>
          <p:cNvPr id="458" name="Google Shape;133;p3"/>
          <p:cNvSpPr/>
          <p:nvPr/>
        </p:nvSpPr>
        <p:spPr>
          <a:xfrm>
            <a:off x="8298996" y="6068397"/>
            <a:ext cx="332001" cy="364904"/>
          </a:xfrm>
          <a:prstGeom prst="triangle">
            <a:avLst/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59" name="Google Shape;134;p3"/>
          <p:cNvSpPr/>
          <p:nvPr/>
        </p:nvSpPr>
        <p:spPr>
          <a:xfrm>
            <a:off x="11740633" y="6068397"/>
            <a:ext cx="331999" cy="364904"/>
          </a:xfrm>
          <a:prstGeom prst="triangle">
            <a:avLst/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60" name="Google Shape;113;p3"/>
          <p:cNvSpPr/>
          <p:nvPr/>
        </p:nvSpPr>
        <p:spPr>
          <a:xfrm>
            <a:off x="1820437" y="4168269"/>
            <a:ext cx="3307676" cy="3998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>
            <a:solidFill>
              <a:srgbClr val="31538F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61" name="Google Shape;115;p3"/>
          <p:cNvSpPr txBox="1"/>
          <p:nvPr/>
        </p:nvSpPr>
        <p:spPr>
          <a:xfrm>
            <a:off x="2553937" y="6102108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COIL</a:t>
            </a:r>
          </a:p>
        </p:txBody>
      </p:sp>
      <p:sp>
        <p:nvSpPr>
          <p:cNvPr id="462" name="Google Shape;113;p3"/>
          <p:cNvSpPr/>
          <p:nvPr/>
        </p:nvSpPr>
        <p:spPr>
          <a:xfrm>
            <a:off x="5157319" y="5707792"/>
            <a:ext cx="3307677" cy="3998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63" name="Google Shape;113;p3"/>
          <p:cNvSpPr/>
          <p:nvPr/>
        </p:nvSpPr>
        <p:spPr>
          <a:xfrm>
            <a:off x="8531975" y="5696429"/>
            <a:ext cx="3307677" cy="3998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>
            <a:solidFill>
              <a:srgbClr val="BA8C00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64" name="Google Shape;115;p3"/>
          <p:cNvSpPr txBox="1"/>
          <p:nvPr/>
        </p:nvSpPr>
        <p:spPr>
          <a:xfrm>
            <a:off x="9483517" y="5998755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COIL</a:t>
            </a:r>
          </a:p>
        </p:txBody>
      </p:sp>
      <p:sp>
        <p:nvSpPr>
          <p:cNvPr id="465" name="Google Shape;115;p3"/>
          <p:cNvSpPr txBox="1"/>
          <p:nvPr/>
        </p:nvSpPr>
        <p:spPr>
          <a:xfrm>
            <a:off x="6056209" y="6102108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COIL</a:t>
            </a:r>
          </a:p>
        </p:txBody>
      </p:sp>
      <p:sp>
        <p:nvSpPr>
          <p:cNvPr id="466" name="Google Shape;115;p3"/>
          <p:cNvSpPr txBox="1"/>
          <p:nvPr/>
        </p:nvSpPr>
        <p:spPr>
          <a:xfrm>
            <a:off x="7699110" y="6499263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Summer school</a:t>
            </a:r>
          </a:p>
        </p:txBody>
      </p:sp>
      <p:sp>
        <p:nvSpPr>
          <p:cNvPr id="467" name="Google Shape;115;p3"/>
          <p:cNvSpPr txBox="1"/>
          <p:nvPr/>
        </p:nvSpPr>
        <p:spPr>
          <a:xfrm>
            <a:off x="10895762" y="6468264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Summer school</a:t>
            </a:r>
          </a:p>
        </p:txBody>
      </p:sp>
      <p:sp>
        <p:nvSpPr>
          <p:cNvPr id="468" name="Google Shape;133;p3"/>
          <p:cNvSpPr/>
          <p:nvPr/>
        </p:nvSpPr>
        <p:spPr>
          <a:xfrm>
            <a:off x="8239441" y="1633971"/>
            <a:ext cx="332001" cy="364904"/>
          </a:xfrm>
          <a:prstGeom prst="triangle">
            <a:avLst/>
          </a:prstGeom>
          <a:solidFill>
            <a:schemeClr val="accent6"/>
          </a:solidFill>
          <a:ln w="12700">
            <a:solidFill>
              <a:srgbClr val="517E3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69" name="Google Shape;134;p3"/>
          <p:cNvSpPr/>
          <p:nvPr/>
        </p:nvSpPr>
        <p:spPr>
          <a:xfrm>
            <a:off x="11377229" y="1633971"/>
            <a:ext cx="331999" cy="364904"/>
          </a:xfrm>
          <a:prstGeom prst="triangle">
            <a:avLst/>
          </a:prstGeom>
          <a:solidFill>
            <a:schemeClr val="accent6"/>
          </a:solidFill>
          <a:ln w="12700">
            <a:solidFill>
              <a:srgbClr val="517E3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70" name="Google Shape;137;p3"/>
          <p:cNvSpPr/>
          <p:nvPr/>
        </p:nvSpPr>
        <p:spPr>
          <a:xfrm>
            <a:off x="1814811" y="1118407"/>
            <a:ext cx="1711997" cy="38226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517E3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71" name="Google Shape;139;p3"/>
          <p:cNvSpPr/>
          <p:nvPr/>
        </p:nvSpPr>
        <p:spPr>
          <a:xfrm>
            <a:off x="4946540" y="1634619"/>
            <a:ext cx="332001" cy="363604"/>
          </a:xfrm>
          <a:prstGeom prst="triangle">
            <a:avLst/>
          </a:prstGeom>
          <a:solidFill>
            <a:schemeClr val="accent6"/>
          </a:solidFill>
          <a:ln w="12700">
            <a:solidFill>
              <a:srgbClr val="517E3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72" name="Google Shape;115;p3"/>
          <p:cNvSpPr txBox="1"/>
          <p:nvPr/>
        </p:nvSpPr>
        <p:spPr>
          <a:xfrm>
            <a:off x="1860537" y="1518929"/>
            <a:ext cx="1524231" cy="707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Adapting scenarios for on-site simulation</a:t>
            </a:r>
          </a:p>
        </p:txBody>
      </p:sp>
      <p:sp>
        <p:nvSpPr>
          <p:cNvPr id="473" name="Google Shape;139;p3"/>
          <p:cNvSpPr/>
          <p:nvPr/>
        </p:nvSpPr>
        <p:spPr>
          <a:xfrm>
            <a:off x="1796995" y="3234841"/>
            <a:ext cx="332000" cy="363604"/>
          </a:xfrm>
          <a:prstGeom prst="triangle">
            <a:avLst/>
          </a:prstGeom>
          <a:solidFill>
            <a:schemeClr val="accent2"/>
          </a:solidFill>
          <a:ln w="12700">
            <a:solidFill>
              <a:srgbClr val="AD5B24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74" name="Google Shape;115;p3"/>
          <p:cNvSpPr txBox="1"/>
          <p:nvPr/>
        </p:nvSpPr>
        <p:spPr>
          <a:xfrm>
            <a:off x="1226103" y="3658952"/>
            <a:ext cx="1524231" cy="50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 dirty="0"/>
              <a:t>Online training on </a:t>
            </a:r>
            <a:endParaRPr lang="fr-BE" sz="1333" dirty="0"/>
          </a:p>
          <a:p>
            <a:r>
              <a:rPr lang="fr-BE" sz="1333" dirty="0"/>
              <a:t>VTS</a:t>
            </a:r>
            <a:endParaRPr sz="1333" dirty="0"/>
          </a:p>
        </p:txBody>
      </p:sp>
      <p:sp>
        <p:nvSpPr>
          <p:cNvPr id="475" name="Google Shape;137;p3"/>
          <p:cNvSpPr/>
          <p:nvPr/>
        </p:nvSpPr>
        <p:spPr>
          <a:xfrm>
            <a:off x="3623125" y="1112051"/>
            <a:ext cx="8034752" cy="38227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12700">
            <a:solidFill>
              <a:srgbClr val="517E33"/>
            </a:solidFill>
            <a:miter/>
          </a:ln>
        </p:spPr>
        <p:txBody>
          <a:bodyPr lIns="60957" tIns="60957" rIns="60957" bIns="6095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76" name="Google Shape;115;p3"/>
          <p:cNvSpPr txBox="1"/>
          <p:nvPr/>
        </p:nvSpPr>
        <p:spPr>
          <a:xfrm>
            <a:off x="6350983" y="1386487"/>
            <a:ext cx="3213756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Working on the methodology </a:t>
            </a:r>
          </a:p>
        </p:txBody>
      </p:sp>
      <p:sp>
        <p:nvSpPr>
          <p:cNvPr id="477" name="Google Shape;115;p3"/>
          <p:cNvSpPr txBox="1"/>
          <p:nvPr/>
        </p:nvSpPr>
        <p:spPr>
          <a:xfrm>
            <a:off x="4346638" y="2024601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Summer camp</a:t>
            </a:r>
          </a:p>
        </p:txBody>
      </p:sp>
      <p:sp>
        <p:nvSpPr>
          <p:cNvPr id="478" name="Google Shape;115;p3"/>
          <p:cNvSpPr txBox="1"/>
          <p:nvPr/>
        </p:nvSpPr>
        <p:spPr>
          <a:xfrm>
            <a:off x="7643327" y="2006819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Summer camp</a:t>
            </a:r>
          </a:p>
        </p:txBody>
      </p:sp>
      <p:sp>
        <p:nvSpPr>
          <p:cNvPr id="479" name="Google Shape;115;p3"/>
          <p:cNvSpPr txBox="1"/>
          <p:nvPr/>
        </p:nvSpPr>
        <p:spPr>
          <a:xfrm>
            <a:off x="10812517" y="2006819"/>
            <a:ext cx="1524231" cy="29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0" tIns="45700" rIns="45700" bIns="45700">
            <a:spAutoFit/>
          </a:bodyPr>
          <a:lstStyle>
            <a:lvl1pPr algn="ctr">
              <a:defRPr sz="1000"/>
            </a:lvl1pPr>
          </a:lstStyle>
          <a:p>
            <a:r>
              <a:rPr sz="1333"/>
              <a:t>Summer camp</a:t>
            </a:r>
          </a:p>
        </p:txBody>
      </p:sp>
      <p:sp>
        <p:nvSpPr>
          <p:cNvPr id="480" name="Google Shape;126;p3"/>
          <p:cNvSpPr/>
          <p:nvPr/>
        </p:nvSpPr>
        <p:spPr>
          <a:xfrm rot="16200000" flipH="1">
            <a:off x="2869600" y="1968137"/>
            <a:ext cx="1496011" cy="163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700">
            <a:solidFill>
              <a:schemeClr val="accent6"/>
            </a:solidFill>
            <a:miter/>
            <a:tailEnd type="triangle"/>
          </a:ln>
        </p:spPr>
        <p:txBody>
          <a:bodyPr lIns="60957" tIns="60957" rIns="60957" bIns="60957" anchor="ctr"/>
          <a:lstStyle/>
          <a:p>
            <a:endParaRPr sz="24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BF69E1-DED7-C2D4-919E-D9658E77F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00" y="2887556"/>
            <a:ext cx="3000837" cy="6244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80909D9C0E154F93C449883263FE17" ma:contentTypeVersion="18" ma:contentTypeDescription="Create a new document." ma:contentTypeScope="" ma:versionID="ce720d9c87970257c638f89f4539b830">
  <xsd:schema xmlns:xsd="http://www.w3.org/2001/XMLSchema" xmlns:xs="http://www.w3.org/2001/XMLSchema" xmlns:p="http://schemas.microsoft.com/office/2006/metadata/properties" xmlns:ns2="2593b74e-c902-4125-8da6-d12868de266c" xmlns:ns3="5ac423f9-4965-4f04-96a2-b8f2f9cf0091" targetNamespace="http://schemas.microsoft.com/office/2006/metadata/properties" ma:root="true" ma:fieldsID="ba119464706096dcd08679e6eec67308" ns2:_="" ns3:_="">
    <xsd:import namespace="2593b74e-c902-4125-8da6-d12868de266c"/>
    <xsd:import namespace="5ac423f9-4965-4f04-96a2-b8f2f9cf00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3b74e-c902-4125-8da6-d12868de26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35eabb5-a18a-4215-84c6-3aa8d4454c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423f9-4965-4f04-96a2-b8f2f9cf009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92b8e08-7e04-4e8f-a4a7-28a2304eae3a}" ma:internalName="TaxCatchAll" ma:showField="CatchAllData" ma:web="5ac423f9-4965-4f04-96a2-b8f2f9cf00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c423f9-4965-4f04-96a2-b8f2f9cf0091" xsi:nil="true"/>
    <lcf76f155ced4ddcb4097134ff3c332f xmlns="2593b74e-c902-4125-8da6-d12868de26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687348-FF54-4C14-A182-638410E41DF5}"/>
</file>

<file path=customXml/itemProps2.xml><?xml version="1.0" encoding="utf-8"?>
<ds:datastoreItem xmlns:ds="http://schemas.openxmlformats.org/officeDocument/2006/customXml" ds:itemID="{3326A886-876C-4248-B98B-9E09D6C5BAE2}"/>
</file>

<file path=customXml/itemProps3.xml><?xml version="1.0" encoding="utf-8"?>
<ds:datastoreItem xmlns:ds="http://schemas.openxmlformats.org/officeDocument/2006/customXml" ds:itemID="{066DA3AF-E676-4DBE-A1A8-BF14BA33F6AC}"/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392</Words>
  <Application>Microsoft Office PowerPoint</Application>
  <PresentationFormat>Grand écran</PresentationFormat>
  <Paragraphs>96</Paragraphs>
  <Slides>11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Aptos</vt:lpstr>
      <vt:lpstr>Arial</vt:lpstr>
      <vt:lpstr>Arial Black</vt:lpstr>
      <vt:lpstr>Bahnschrift Light Condensed</vt:lpstr>
      <vt:lpstr>Calibri</vt:lpstr>
      <vt:lpstr>Calibri Light</vt:lpstr>
      <vt:lpstr>Century 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POEM-SET</dc:title>
  <dc:creator>sandrine van wilderode</dc:creator>
  <cp:lastModifiedBy>VAN WILDERODE Sandrine</cp:lastModifiedBy>
  <cp:revision>22</cp:revision>
  <dcterms:created xsi:type="dcterms:W3CDTF">2022-12-03T08:28:18Z</dcterms:created>
  <dcterms:modified xsi:type="dcterms:W3CDTF">2024-03-06T14:49:41Z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0x0101009580909D9C0E154F93C449883263FE17</vt:lpwstr>
  </property>
</Properties>
</file>