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6" r:id="rId5"/>
    <p:sldId id="257" r:id="rId6"/>
    <p:sldId id="401" r:id="rId7"/>
    <p:sldId id="314" r:id="rId8"/>
    <p:sldId id="332" r:id="rId9"/>
    <p:sldId id="328" r:id="rId10"/>
    <p:sldId id="333" r:id="rId11"/>
    <p:sldId id="331" r:id="rId12"/>
    <p:sldId id="349" r:id="rId13"/>
    <p:sldId id="341" r:id="rId14"/>
    <p:sldId id="421" r:id="rId15"/>
    <p:sldId id="265" r:id="rId16"/>
    <p:sldId id="273" r:id="rId17"/>
    <p:sldId id="424" r:id="rId18"/>
    <p:sldId id="299" r:id="rId19"/>
    <p:sldId id="427" r:id="rId20"/>
    <p:sldId id="419" r:id="rId21"/>
    <p:sldId id="276" r:id="rId22"/>
    <p:sldId id="277" r:id="rId23"/>
    <p:sldId id="425" r:id="rId24"/>
    <p:sldId id="429" r:id="rId25"/>
    <p:sldId id="426" r:id="rId26"/>
    <p:sldId id="428" r:id="rId27"/>
    <p:sldId id="430" r:id="rId28"/>
    <p:sldId id="420" r:id="rId29"/>
    <p:sldId id="377" r:id="rId30"/>
    <p:sldId id="378" r:id="rId31"/>
    <p:sldId id="422" r:id="rId32"/>
    <p:sldId id="423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2FB310-F8B2-4E73-BCEF-02574212F00D}" v="714" dt="2023-04-20T08:36:22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0" autoAdjust="0"/>
    <p:restoredTop sz="80676" autoAdjust="0"/>
  </p:normalViewPr>
  <p:slideViewPr>
    <p:cSldViewPr snapToGrid="0">
      <p:cViewPr>
        <p:scale>
          <a:sx n="78" d="100"/>
          <a:sy n="78" d="100"/>
        </p:scale>
        <p:origin x="1656" y="1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7F235-0AEF-4809-9E1F-34596315526D}" type="datetimeFigureOut">
              <a:rPr lang="LID4096" smtClean="0"/>
              <a:t>04/19/2023</a:t>
            </a:fld>
            <a:endParaRPr lang="LID4096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LID4096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519A-0061-43E5-97D3-0F1E76016922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1825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841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769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1991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4368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01270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9249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396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506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740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256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488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770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32562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3519A-0061-43E5-97D3-0F1E76016922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147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21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34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78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14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26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78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380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90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72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13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5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79099-BA42-4699-8959-3E04FE731847}" type="datetimeFigureOut">
              <a:rPr lang="nl-NL" smtClean="0"/>
              <a:t>19-4-2023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7987-B0DD-4F76-B60D-A89CA50B81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26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.jp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MuPfh2LlvA?feature=oembed" TargetMode="Externa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1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linkedin.com/in/jakovanmiddelkoop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69582" y="229254"/>
            <a:ext cx="69871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>
                <a:latin typeface="Swis721 BT" panose="020B0704020202020204"/>
                <a:ea typeface="Microsoft Sans Serif" panose="020B0604020202020204" pitchFamily="34" charset="0"/>
                <a:cs typeface="Helvetica" panose="020B0604020202020204" pitchFamily="34" charset="0"/>
              </a:rPr>
              <a:t>Welkom</a:t>
            </a:r>
          </a:p>
          <a:p>
            <a:r>
              <a:rPr lang="nl-NL" sz="2800" b="1" dirty="0">
                <a:latin typeface="Swis721 BT" panose="020B0704020202020204"/>
                <a:ea typeface="Microsoft Sans Serif" panose="020B0604020202020204" pitchFamily="34" charset="0"/>
                <a:cs typeface="Helvetica" panose="020B0604020202020204" pitchFamily="34" charset="0"/>
              </a:rPr>
              <a:t>Themabijeenkomst recruitment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68E90E7-D842-4032-A89E-0D171778A8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25EBA55-B276-AF4E-EA19-91CA06DC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689" y="-1"/>
            <a:ext cx="1425421" cy="1063425"/>
          </a:xfrm>
          <a:prstGeom prst="rect">
            <a:avLst/>
          </a:prstGeom>
        </p:spPr>
      </p:pic>
      <p:pic>
        <p:nvPicPr>
          <p:cNvPr id="1028" name="Picture 4" descr="Digitale hooiberg | Jan Willem Boissevain">
            <a:extLst>
              <a:ext uri="{FF2B5EF4-FFF2-40B4-BE49-F238E27FC236}">
                <a16:creationId xmlns:a16="http://schemas.microsoft.com/office/drawing/2014/main" id="{EB29DBAC-066F-7A39-2CDF-F612B77A3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1200"/>
            <a:ext cx="91440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4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Antwoorden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2977295E-7EC4-47AC-B80E-D311A1FC926F}"/>
              </a:ext>
            </a:extLst>
          </p:cNvPr>
          <p:cNvSpPr txBox="1"/>
          <p:nvPr/>
        </p:nvSpPr>
        <p:spPr>
          <a:xfrm>
            <a:off x="443454" y="1970649"/>
            <a:ext cx="8316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>
                <a:latin typeface="Swis721 BT" panose="020B0504020202020204" pitchFamily="34" charset="0"/>
              </a:rPr>
              <a:t>C, 13.000 vacaturewebsites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latin typeface="Swis721 BT" panose="020B0504020202020204" pitchFamily="34" charset="0"/>
              </a:rPr>
              <a:t>B, maandagochtend wordt het meest gezocht naar vacatures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latin typeface="Swis721 BT" panose="020B0504020202020204" pitchFamily="34" charset="0"/>
              </a:rPr>
              <a:t>A, beloftes niet nagekomen #1 reden wissel van werkgever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latin typeface="Swis721 BT" panose="020B0504020202020204" pitchFamily="34" charset="0"/>
              </a:rPr>
              <a:t>C, LinkedIn eerste </a:t>
            </a:r>
            <a:r>
              <a:rPr lang="nl-NL" sz="2400" dirty="0" err="1">
                <a:latin typeface="Swis721 BT" panose="020B0504020202020204" pitchFamily="34" charset="0"/>
              </a:rPr>
              <a:t>social</a:t>
            </a:r>
            <a:r>
              <a:rPr lang="nl-NL" sz="2400" dirty="0">
                <a:latin typeface="Swis721 BT" panose="020B0504020202020204" pitchFamily="34" charset="0"/>
              </a:rPr>
              <a:t> media platform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latin typeface="Swis721 BT" panose="020B0504020202020204" pitchFamily="34" charset="0"/>
              </a:rPr>
              <a:t>C, 100 minuten spendeert men gemiddeld op </a:t>
            </a:r>
            <a:r>
              <a:rPr lang="nl-NL" sz="2400" dirty="0" err="1">
                <a:latin typeface="Swis721 BT" panose="020B0504020202020204" pitchFamily="34" charset="0"/>
              </a:rPr>
              <a:t>social</a:t>
            </a:r>
            <a:r>
              <a:rPr lang="nl-NL" sz="2400" dirty="0">
                <a:latin typeface="Swis721 BT" panose="020B0504020202020204" pitchFamily="34" charset="0"/>
              </a:rPr>
              <a:t> media </a:t>
            </a:r>
          </a:p>
          <a:p>
            <a:endParaRPr lang="nl-NL" sz="2400" dirty="0">
              <a:latin typeface="Swis721 BT" panose="020B05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D1B3DF7-A320-1933-8C29-F73A99765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>
                <a:solidFill>
                  <a:schemeClr val="bg1"/>
                </a:solidFill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Employer</a:t>
            </a:r>
            <a:r>
              <a:rPr lang="nl-NL" sz="4800" b="1" dirty="0">
                <a:solidFill>
                  <a:schemeClr val="bg1"/>
                </a:solidFill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 branding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7" y="2621280"/>
            <a:ext cx="8139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Swis721 BT" panose="020B0504020202020204" pitchFamily="34" charset="0"/>
              </a:rPr>
              <a:t>“Het verkrijgen van een voorkeurspositie op de arbeidsmarkt onder de beroepsbevolking”</a:t>
            </a:r>
          </a:p>
          <a:p>
            <a:endParaRPr lang="nl-NL" sz="2400" dirty="0">
              <a:latin typeface="Swis721 BT" panose="020B0504020202020204" pitchFamily="34" charset="0"/>
            </a:endParaRPr>
          </a:p>
        </p:txBody>
      </p:sp>
      <p:pic>
        <p:nvPicPr>
          <p:cNvPr id="3074" name="Picture 2" descr="FICA Consulting">
            <a:extLst>
              <a:ext uri="{FF2B5EF4-FFF2-40B4-BE49-F238E27FC236}">
                <a16:creationId xmlns:a16="http://schemas.microsoft.com/office/drawing/2014/main" id="{0F620AAF-1DC9-48C4-AF75-A0FB9CEE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3" y="3875544"/>
            <a:ext cx="4008587" cy="22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9B20B3BD-0DB0-0D61-2357-32FFC63FA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0"/>
            <a:ext cx="2038677" cy="15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4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Recruitment </a:t>
            </a:r>
            <a:r>
              <a:rPr lang="nl-NL" sz="4800" b="1" dirty="0" err="1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vs</a:t>
            </a:r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l-NL" sz="4800" b="1" dirty="0" err="1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employer</a:t>
            </a:r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 branding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Untertitel 12">
            <a:extLst>
              <a:ext uri="{FF2B5EF4-FFF2-40B4-BE49-F238E27FC236}">
                <a16:creationId xmlns:a16="http://schemas.microsoft.com/office/drawing/2014/main" id="{6058C132-1A8E-4087-ADAA-826418B5E3CE}"/>
              </a:ext>
            </a:extLst>
          </p:cNvPr>
          <p:cNvSpPr txBox="1">
            <a:spLocks/>
          </p:cNvSpPr>
          <p:nvPr/>
        </p:nvSpPr>
        <p:spPr bwMode="auto">
          <a:xfrm>
            <a:off x="4420286" y="2383821"/>
            <a:ext cx="4456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85161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400" baseline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marL="493733" indent="0" algn="ctr" defTabSz="485161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None/>
              <a:defRPr sz="18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2pPr>
            <a:lvl3pPr marL="987465" indent="0" algn="ctr" defTabSz="485161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3pPr>
            <a:lvl4pPr marL="1481199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621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4pPr>
            <a:lvl5pPr marL="1974931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5pPr>
            <a:lvl6pPr marL="2468664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6pPr>
            <a:lvl7pPr marL="2962398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7pPr>
            <a:lvl8pPr marL="3456130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8pPr>
            <a:lvl9pPr marL="3949863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nl-NL" sz="1800" b="1" kern="0" dirty="0" err="1">
                <a:latin typeface="Swis721 BT" panose="020B0704020202020204"/>
              </a:rPr>
              <a:t>Employer</a:t>
            </a:r>
            <a:r>
              <a:rPr lang="nl-NL" sz="1800" b="1" kern="0" dirty="0">
                <a:latin typeface="Swis721 BT" panose="020B0704020202020204"/>
              </a:rPr>
              <a:t> branding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BEFCEC4-68E8-293B-A152-513E75DF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86" y="2796209"/>
            <a:ext cx="381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9056AE1-9055-E7E5-80AF-5DC9C8A3B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82" r="5083"/>
          <a:stretch/>
        </p:blipFill>
        <p:spPr>
          <a:xfrm>
            <a:off x="4420286" y="2796209"/>
            <a:ext cx="4460124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E87DB4-0A74-E3CA-747B-7BA47F439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sp>
        <p:nvSpPr>
          <p:cNvPr id="10" name="Untertitel 12">
            <a:extLst>
              <a:ext uri="{FF2B5EF4-FFF2-40B4-BE49-F238E27FC236}">
                <a16:creationId xmlns:a16="http://schemas.microsoft.com/office/drawing/2014/main" id="{E836B742-194F-5246-7279-50FA7CF74130}"/>
              </a:ext>
            </a:extLst>
          </p:cNvPr>
          <p:cNvSpPr txBox="1">
            <a:spLocks/>
          </p:cNvSpPr>
          <p:nvPr/>
        </p:nvSpPr>
        <p:spPr bwMode="auto">
          <a:xfrm>
            <a:off x="220286" y="2383821"/>
            <a:ext cx="3810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85161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400" baseline="0">
                <a:solidFill>
                  <a:srgbClr val="000000"/>
                </a:solidFill>
                <a:latin typeface="+mj-lt"/>
                <a:ea typeface="ＭＳ Ｐゴシック" charset="0"/>
                <a:cs typeface="ＭＳ Ｐゴシック" pitchFamily="34" charset="-128"/>
              </a:defRPr>
            </a:lvl1pPr>
            <a:lvl2pPr marL="493733" indent="0" algn="ctr" defTabSz="485161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None/>
              <a:defRPr sz="18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2pPr>
            <a:lvl3pPr marL="987465" indent="0" algn="ctr" defTabSz="485161" rtl="0" eaLnBrk="1" fontAlgn="base" hangingPunct="1">
              <a:lnSpc>
                <a:spcPts val="2000"/>
              </a:lnSpc>
              <a:spcBef>
                <a:spcPct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3pPr>
            <a:lvl4pPr marL="1481199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621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4pPr>
            <a:lvl5pPr marL="1974931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rgbClr val="000000"/>
                </a:solidFill>
                <a:latin typeface="+mn-lt"/>
                <a:ea typeface="Arial Unicode MS" charset="0"/>
                <a:cs typeface="+mn-cs"/>
              </a:defRPr>
            </a:lvl5pPr>
            <a:lvl6pPr marL="2468664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6pPr>
            <a:lvl7pPr marL="2962398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7pPr>
            <a:lvl8pPr marL="3456130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8pPr>
            <a:lvl9pPr marL="3949863" indent="0" algn="ctr" defTabSz="485161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11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sz="21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nl-NL" sz="1800" b="1" kern="0" dirty="0">
                <a:latin typeface="Swis721 BT" panose="020B0704020202020204"/>
              </a:rPr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40832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5" y="291175"/>
            <a:ext cx="5504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Alles is </a:t>
            </a:r>
            <a:r>
              <a:rPr lang="nl-NL" sz="4800" b="1" dirty="0" err="1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employer</a:t>
            </a:r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 branding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6" name="Picture 6" descr="Afbeeldingsresultaat voor kantoor">
            <a:extLst>
              <a:ext uri="{FF2B5EF4-FFF2-40B4-BE49-F238E27FC236}">
                <a16:creationId xmlns:a16="http://schemas.microsoft.com/office/drawing/2014/main" id="{4A40695C-B76F-44B5-BF3C-F9E6F17A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2" y="2008941"/>
            <a:ext cx="6330580" cy="30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ontevreden">
            <a:extLst>
              <a:ext uri="{FF2B5EF4-FFF2-40B4-BE49-F238E27FC236}">
                <a16:creationId xmlns:a16="http://schemas.microsoft.com/office/drawing/2014/main" id="{49BBDDEA-6536-44CB-A82F-7F2A548A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2" y="2803527"/>
            <a:ext cx="4732084" cy="320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fbeeldingsresultaat voor koffie vies">
            <a:extLst>
              <a:ext uri="{FF2B5EF4-FFF2-40B4-BE49-F238E27FC236}">
                <a16:creationId xmlns:a16="http://schemas.microsoft.com/office/drawing/2014/main" id="{7D511989-F2E8-4203-97F3-8ACC34F9F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7"/>
          <a:stretch/>
        </p:blipFill>
        <p:spPr bwMode="auto">
          <a:xfrm>
            <a:off x="4363345" y="1750518"/>
            <a:ext cx="2930661" cy="33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5004720-8CA2-67F7-17AE-4D4767E45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1026" name="Picture 2" descr="9 Megahandige trucs bij Moeilijke Collega's - Mynd">
            <a:extLst>
              <a:ext uri="{FF2B5EF4-FFF2-40B4-BE49-F238E27FC236}">
                <a16:creationId xmlns:a16="http://schemas.microsoft.com/office/drawing/2014/main" id="{09EFBB7C-6313-F240-89DC-EA48771E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75" y="2761611"/>
            <a:ext cx="6393718" cy="30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5" y="291175"/>
            <a:ext cx="6394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Wat doet jullie bedrijf aan employer branding?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C5004720-8CA2-67F7-17AE-4D4767E45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3074" name="Picture 2" descr="Wat doen jullie nu eigenlijk? - GROENEWEGEN">
            <a:extLst>
              <a:ext uri="{FF2B5EF4-FFF2-40B4-BE49-F238E27FC236}">
                <a16:creationId xmlns:a16="http://schemas.microsoft.com/office/drawing/2014/main" id="{A0714B84-C33B-C225-5C4A-7BE8C46B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82606"/>
            <a:ext cx="54864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5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481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Voorbeeld SEW Eurodrive 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3986755" y="2624375"/>
            <a:ext cx="48143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Sportschool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Yoga/</a:t>
            </a:r>
            <a:r>
              <a:rPr lang="nl-NL" sz="2400" dirty="0" err="1">
                <a:latin typeface="Swis721 BT" panose="020B0704020202020204"/>
              </a:rPr>
              <a:t>Krav</a:t>
            </a:r>
            <a:r>
              <a:rPr lang="nl-NL" sz="2400" dirty="0">
                <a:latin typeface="Swis721 BT" panose="020B0704020202020204"/>
              </a:rPr>
              <a:t> </a:t>
            </a:r>
            <a:r>
              <a:rPr lang="nl-NL" sz="2400" dirty="0" err="1">
                <a:latin typeface="Swis721 BT" panose="020B0704020202020204"/>
              </a:rPr>
              <a:t>Maga</a:t>
            </a:r>
            <a:r>
              <a:rPr lang="nl-NL" sz="2400" dirty="0">
                <a:latin typeface="Swis721 BT" panose="020B0704020202020204"/>
              </a:rPr>
              <a:t>/boksen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Fysio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Kantine met uitsluitend gezond en voordelig eten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Eén opleiding per jaar niet werk gerelateerd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D183294-D8C8-A75C-7803-7BA12E4FA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2050" name="Picture 2" descr="Yoga voor mannen bij Yogi Heroes - Gooische Nieuwe">
            <a:extLst>
              <a:ext uri="{FF2B5EF4-FFF2-40B4-BE49-F238E27FC236}">
                <a16:creationId xmlns:a16="http://schemas.microsoft.com/office/drawing/2014/main" id="{B927040B-CC36-1F0E-F6C8-B63F55A07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5" y="2754640"/>
            <a:ext cx="2907300" cy="16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ortschool ZUMMITT Veldhoven - High end Fitness Budget Price">
            <a:extLst>
              <a:ext uri="{FF2B5EF4-FFF2-40B4-BE49-F238E27FC236}">
                <a16:creationId xmlns:a16="http://schemas.microsoft.com/office/drawing/2014/main" id="{8FD46EE1-511E-0F6B-C599-6B3E9A01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2754640"/>
            <a:ext cx="2971934" cy="14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uud leert gitaar spelen - Devani Magazine">
            <a:extLst>
              <a:ext uri="{FF2B5EF4-FFF2-40B4-BE49-F238E27FC236}">
                <a16:creationId xmlns:a16="http://schemas.microsoft.com/office/drawing/2014/main" id="{727D0FD8-DFDA-9C77-2682-5071C73C4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 bwMode="auto">
          <a:xfrm>
            <a:off x="974760" y="2711679"/>
            <a:ext cx="1844690" cy="25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00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Video recruitment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2" name="Onlinemedia 1" title="Hoe is het om te werken bij SEW?">
            <a:hlinkClick r:id="" action="ppaction://media"/>
            <a:extLst>
              <a:ext uri="{FF2B5EF4-FFF2-40B4-BE49-F238E27FC236}">
                <a16:creationId xmlns:a16="http://schemas.microsoft.com/office/drawing/2014/main" id="{BC81F5F0-E943-99DF-C62B-8DEAF45998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9114" y="1224004"/>
            <a:ext cx="8527420" cy="48179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9BC7621-D47B-D1C3-28BD-C63795B4D107}"/>
              </a:ext>
            </a:extLst>
          </p:cNvPr>
          <p:cNvSpPr txBox="1"/>
          <p:nvPr/>
        </p:nvSpPr>
        <p:spPr>
          <a:xfrm>
            <a:off x="443454" y="6041999"/>
            <a:ext cx="6103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Voorbeeld https://www.youtube.com/watch?v=AMuPfh2LlvA</a:t>
            </a:r>
          </a:p>
        </p:txBody>
      </p:sp>
    </p:spTree>
    <p:extLst>
      <p:ext uri="{BB962C8B-B14F-4D97-AF65-F5344CB8AC3E}">
        <p14:creationId xmlns:p14="http://schemas.microsoft.com/office/powerpoint/2010/main" val="3787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Trends in recruitment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2" descr="SEA trends in 2022 - Alle ins en outs voor het nieuwe jaar - Travyk">
            <a:extLst>
              <a:ext uri="{FF2B5EF4-FFF2-40B4-BE49-F238E27FC236}">
                <a16:creationId xmlns:a16="http://schemas.microsoft.com/office/drawing/2014/main" id="{8223F90F-5F00-7248-D577-97E0FE2C7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7" y="2735083"/>
            <a:ext cx="2668764" cy="23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20E0886-9B9A-F38C-C76E-475A1EE4C8FD}"/>
              </a:ext>
            </a:extLst>
          </p:cNvPr>
          <p:cNvSpPr txBox="1"/>
          <p:nvPr/>
        </p:nvSpPr>
        <p:spPr>
          <a:xfrm>
            <a:off x="4631775" y="2624375"/>
            <a:ext cx="406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Kandidaat ervaring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Swis721 BT" panose="020B0704020202020204"/>
              </a:rPr>
              <a:t>Social</a:t>
            </a:r>
            <a:r>
              <a:rPr lang="nl-NL" sz="2400" dirty="0">
                <a:latin typeface="Swis721 BT" panose="020B0704020202020204"/>
              </a:rPr>
              <a:t>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AI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02F6461-43D7-FCF0-AB8D-00FEC9D13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538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Kandidaat ervaring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631775" y="2624375"/>
            <a:ext cx="4244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Verwachtingen = correct gedrag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Werkgeversimago (</a:t>
            </a:r>
            <a:r>
              <a:rPr lang="nl-NL" sz="2400" dirty="0" err="1">
                <a:latin typeface="Swis721 BT" panose="020B0704020202020204"/>
              </a:rPr>
              <a:t>employer</a:t>
            </a:r>
            <a:r>
              <a:rPr lang="nl-NL" sz="2400" dirty="0">
                <a:latin typeface="Swis721 BT" panose="020B0704020202020204"/>
              </a:rPr>
              <a:t> brand)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Het </a:t>
            </a:r>
            <a:r>
              <a:rPr lang="nl-NL" sz="2400" u="sng" dirty="0">
                <a:latin typeface="Swis721 BT" panose="020B0704020202020204"/>
              </a:rPr>
              <a:t>totale</a:t>
            </a:r>
            <a:r>
              <a:rPr lang="nl-NL" sz="2400" dirty="0">
                <a:latin typeface="Swis721 BT" panose="020B0704020202020204"/>
              </a:rPr>
              <a:t> recruitment proces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Reviews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7258E23D-8828-4022-B573-CEA5CDAA93A9}"/>
              </a:ext>
            </a:extLst>
          </p:cNvPr>
          <p:cNvPicPr/>
          <p:nvPr/>
        </p:nvPicPr>
        <p:blipFill rotWithShape="1">
          <a:blip r:embed="rId2"/>
          <a:srcRect l="13151" t="2001" r="11229" b="5326"/>
          <a:stretch/>
        </p:blipFill>
        <p:spPr>
          <a:xfrm>
            <a:off x="443454" y="2195544"/>
            <a:ext cx="4068772" cy="4137110"/>
          </a:xfrm>
          <a:prstGeom prst="rect">
            <a:avLst/>
          </a:prstGeom>
        </p:spPr>
      </p:pic>
      <p:pic>
        <p:nvPicPr>
          <p:cNvPr id="3074" name="Picture 2" descr="Afbeeldingsresultaat voor ervaringen">
            <a:extLst>
              <a:ext uri="{FF2B5EF4-FFF2-40B4-BE49-F238E27FC236}">
                <a16:creationId xmlns:a16="http://schemas.microsoft.com/office/drawing/2014/main" id="{87926E25-EC8E-456F-8A71-B58B89A4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83" y="5247414"/>
            <a:ext cx="3162301" cy="87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novatie-flats-Boxtel-1">
            <a:extLst>
              <a:ext uri="{FF2B5EF4-FFF2-40B4-BE49-F238E27FC236}">
                <a16:creationId xmlns:a16="http://schemas.microsoft.com/office/drawing/2014/main" id="{283D2755-59AD-2365-8800-17CA7F36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2705833"/>
            <a:ext cx="3858915" cy="2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F6CAB9C-A820-46FD-E618-00285AD0E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11" name="Picture 2" descr="Schaarse doelgroepen werven? Dat kun je toch prima zelf? - Werf&amp;">
            <a:extLst>
              <a:ext uri="{FF2B5EF4-FFF2-40B4-BE49-F238E27FC236}">
                <a16:creationId xmlns:a16="http://schemas.microsoft.com/office/drawing/2014/main" id="{A98AA626-CEDB-1681-5037-D6D93372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8" y="2950036"/>
            <a:ext cx="3649756" cy="25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EC94E34-23C2-2212-BCE8-85EC92DEA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634" y="1618462"/>
            <a:ext cx="7316466" cy="35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40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err="1">
                <a:cs typeface="Aparajita" panose="020B0502040204020203" pitchFamily="18" charset="0"/>
              </a:rPr>
              <a:t>Social</a:t>
            </a:r>
            <a:r>
              <a:rPr lang="nl-NL" sz="4800" b="1" dirty="0">
                <a:cs typeface="Aparajita" panose="020B0502040204020203" pitchFamily="18" charset="0"/>
              </a:rPr>
              <a:t> Media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F8C50D84-2507-48CD-AADC-B17078F282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1123138"/>
            <a:ext cx="3463157" cy="510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BC965B-10A6-4E84-AB79-E08E28B487D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88209" y="1082926"/>
            <a:ext cx="3547447" cy="518394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F04755C-514A-4FF7-978D-32F676569A4A}"/>
              </a:ext>
            </a:extLst>
          </p:cNvPr>
          <p:cNvSpPr txBox="1"/>
          <p:nvPr/>
        </p:nvSpPr>
        <p:spPr>
          <a:xfrm>
            <a:off x="4631775" y="2624375"/>
            <a:ext cx="41679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704020202020204"/>
              </a:rPr>
              <a:t>Nieuwe wervingsmogelijkheden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96% van werkzoekende gebruik </a:t>
            </a:r>
            <a:r>
              <a:rPr lang="nl-NL" sz="2400" dirty="0" err="1">
                <a:latin typeface="Swis721 BT" panose="020B0704020202020204"/>
              </a:rPr>
              <a:t>social</a:t>
            </a:r>
            <a:r>
              <a:rPr lang="nl-NL" sz="2400" dirty="0">
                <a:latin typeface="Swis721 BT" panose="020B0704020202020204"/>
              </a:rPr>
              <a:t>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Ontsluiting tot 14 miljoen Nederlanders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Generatie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Aangaan van interactie en gesprek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Swis721 BT" panose="020B07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Swis721 BT" panose="020B0704020202020204"/>
            </a:endParaRPr>
          </a:p>
        </p:txBody>
      </p:sp>
      <p:pic>
        <p:nvPicPr>
          <p:cNvPr id="11" name="Tiktok video recruitment">
            <a:hlinkClick r:id="" action="ppaction://media"/>
            <a:extLst>
              <a:ext uri="{FF2B5EF4-FFF2-40B4-BE49-F238E27FC236}">
                <a16:creationId xmlns:a16="http://schemas.microsoft.com/office/drawing/2014/main" id="{F64988BB-C62A-68F8-EF76-0F6D7AB04B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614" y="1236405"/>
            <a:ext cx="3556635" cy="517362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2EB3862-9722-1D03-E790-67195325D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22" y="1235439"/>
            <a:ext cx="3556634" cy="51575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0F3CBCB-CFF7-19E2-2530-8DB22A3B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04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Even voorstellen</a:t>
            </a:r>
            <a:endParaRPr lang="nl-NL" sz="4800" b="1" dirty="0">
              <a:cs typeface="Aparajita" panose="020B0502040204020203" pitchFamily="18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9502090-0F4B-4785-B594-A7DD65B596D1}"/>
              </a:ext>
            </a:extLst>
          </p:cNvPr>
          <p:cNvSpPr txBox="1"/>
          <p:nvPr/>
        </p:nvSpPr>
        <p:spPr>
          <a:xfrm>
            <a:off x="443454" y="5674861"/>
            <a:ext cx="412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Naam: Jako van Middelkoop</a:t>
            </a:r>
            <a:r>
              <a:rPr lang="nl-NL" sz="2000" b="1" dirty="0">
                <a:cs typeface="Aparajita" panose="020B0502040204020203" pitchFamily="18" charset="0"/>
              </a:rPr>
              <a:t> </a:t>
            </a:r>
          </a:p>
          <a:p>
            <a:r>
              <a:rPr lang="nl-NL" sz="2000" b="1" dirty="0">
                <a:cs typeface="Aparajita" panose="020B0502040204020203" pitchFamily="18" charset="0"/>
              </a:rPr>
              <a:t>Bedrijf: Team Legend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DC14C00-3070-4B01-96D7-D6A45505836D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24CE4F0B-866F-4E99-A547-1176F3EB4B4C}"/>
              </a:ext>
            </a:extLst>
          </p:cNvPr>
          <p:cNvSpPr txBox="1"/>
          <p:nvPr/>
        </p:nvSpPr>
        <p:spPr>
          <a:xfrm>
            <a:off x="469050" y="2075330"/>
            <a:ext cx="2038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Ondernemer in de wereld van recruitment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0321FFD1-7B5C-4D87-966B-0B89F5919932}"/>
              </a:ext>
            </a:extLst>
          </p:cNvPr>
          <p:cNvSpPr/>
          <p:nvPr/>
        </p:nvSpPr>
        <p:spPr>
          <a:xfrm rot="10800000">
            <a:off x="2254159" y="2476987"/>
            <a:ext cx="936068" cy="2123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Picture 2" descr="profielafbeelding">
            <a:extLst>
              <a:ext uri="{FF2B5EF4-FFF2-40B4-BE49-F238E27FC236}">
                <a16:creationId xmlns:a16="http://schemas.microsoft.com/office/drawing/2014/main" id="{F7CD98F3-969A-4400-B1F2-DB3B4272D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8" r="17282"/>
          <a:stretch/>
        </p:blipFill>
        <p:spPr bwMode="auto">
          <a:xfrm>
            <a:off x="3562803" y="1691347"/>
            <a:ext cx="1614518" cy="17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4DA7782-63EE-4B73-998B-E42835D7DF41}"/>
              </a:ext>
            </a:extLst>
          </p:cNvPr>
          <p:cNvSpPr txBox="1"/>
          <p:nvPr/>
        </p:nvSpPr>
        <p:spPr>
          <a:xfrm>
            <a:off x="4324871" y="4416807"/>
            <a:ext cx="4551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wis721 BT" panose="020B0704020202020204"/>
              </a:rPr>
              <a:t>13 jaar werkzaam in de werktuigbouwkunde, elektrotechniek, installatietechniek en bouw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Swis721 BT" panose="020B0704020202020204"/>
              </a:rPr>
              <a:t>Recruitment en employer branding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2BF1573-8A09-8958-29F9-4AE8239DA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sp>
        <p:nvSpPr>
          <p:cNvPr id="19" name="Pijl: rechts 18">
            <a:extLst>
              <a:ext uri="{FF2B5EF4-FFF2-40B4-BE49-F238E27FC236}">
                <a16:creationId xmlns:a16="http://schemas.microsoft.com/office/drawing/2014/main" id="{7FD0AA9F-D2EE-4CA6-BDF4-7763B91BE44B}"/>
              </a:ext>
            </a:extLst>
          </p:cNvPr>
          <p:cNvSpPr/>
          <p:nvPr/>
        </p:nvSpPr>
        <p:spPr>
          <a:xfrm rot="18993742">
            <a:off x="5504142" y="2035896"/>
            <a:ext cx="1367642" cy="2123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D6976630-4E7B-285D-C391-9CBD4F843C7C}"/>
              </a:ext>
            </a:extLst>
          </p:cNvPr>
          <p:cNvSpPr/>
          <p:nvPr/>
        </p:nvSpPr>
        <p:spPr>
          <a:xfrm rot="2408714">
            <a:off x="4283062" y="3869993"/>
            <a:ext cx="936068" cy="2123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7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6" grpId="0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AI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15D0E2D-CCED-C90E-35A7-EF09A2767EDE}"/>
              </a:ext>
            </a:extLst>
          </p:cNvPr>
          <p:cNvSpPr txBox="1"/>
          <p:nvPr/>
        </p:nvSpPr>
        <p:spPr>
          <a:xfrm>
            <a:off x="3438525" y="2220688"/>
            <a:ext cx="4572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/>
            <a:r>
              <a:rPr lang="nl-NL" sz="1500" dirty="0">
                <a:latin typeface="Swis721 BT" panose="020B0704020202020204"/>
              </a:rPr>
              <a:t>Kennen we dit logo?</a:t>
            </a:r>
          </a:p>
          <a:p>
            <a:pPr marL="214313" indent="-214313"/>
            <a:r>
              <a:rPr lang="nl-NL" sz="1600" b="0" i="0" dirty="0">
                <a:effectLst/>
                <a:latin typeface="Google Sans"/>
              </a:rPr>
              <a:t> Chat GPT </a:t>
            </a:r>
            <a:r>
              <a:rPr lang="nl-NL" sz="1600" b="0" i="0" dirty="0" err="1">
                <a:effectLst/>
                <a:latin typeface="Google Sans"/>
              </a:rPr>
              <a:t>Generative</a:t>
            </a:r>
            <a:r>
              <a:rPr lang="nl-NL" sz="1600" b="0" i="0" dirty="0">
                <a:effectLst/>
                <a:latin typeface="Google Sans"/>
              </a:rPr>
              <a:t> </a:t>
            </a:r>
            <a:r>
              <a:rPr lang="nl-NL" sz="1600" b="0" i="0" dirty="0" err="1">
                <a:effectLst/>
                <a:latin typeface="Google Sans"/>
              </a:rPr>
              <a:t>Pretrained</a:t>
            </a:r>
            <a:r>
              <a:rPr lang="nl-NL" sz="1600" b="0" i="0" dirty="0">
                <a:effectLst/>
                <a:latin typeface="Google Sans"/>
              </a:rPr>
              <a:t> </a:t>
            </a:r>
            <a:r>
              <a:rPr lang="nl-NL" sz="1600" b="0" i="0" dirty="0" err="1">
                <a:effectLst/>
                <a:latin typeface="Google Sans"/>
              </a:rPr>
              <a:t>Transformer</a:t>
            </a:r>
            <a:r>
              <a:rPr lang="nl-NL" sz="1600" b="0" i="0" dirty="0">
                <a:effectLst/>
                <a:latin typeface="Google Sans"/>
              </a:rPr>
              <a:t>, zelflerende taalsoftware</a:t>
            </a:r>
            <a:endParaRPr lang="nl-NL" sz="1500" dirty="0">
              <a:latin typeface="Swis721 BT" panose="020B0704020202020204"/>
            </a:endParaRPr>
          </a:p>
          <a:p>
            <a:pPr marL="214313" indent="-214313"/>
            <a:r>
              <a:rPr lang="nl-NL" sz="1500" dirty="0">
                <a:latin typeface="Swis721 BT" panose="020B0704020202020204"/>
              </a:rPr>
              <a:t>Wat kunnen we ermee voor recruitment?</a:t>
            </a:r>
          </a:p>
        </p:txBody>
      </p:sp>
      <p:pic>
        <p:nvPicPr>
          <p:cNvPr id="9" name="Picture 2" descr="ChatGPT - Wikipedia">
            <a:extLst>
              <a:ext uri="{FF2B5EF4-FFF2-40B4-BE49-F238E27FC236}">
                <a16:creationId xmlns:a16="http://schemas.microsoft.com/office/drawing/2014/main" id="{AF485B65-721E-7911-2FC2-35047778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8" y="2422165"/>
            <a:ext cx="2184763" cy="21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AI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494D6B5-86BA-6ABD-758C-770C72008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13" y="1689955"/>
            <a:ext cx="7265773" cy="457698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CEDE467-FA10-BB07-CA31-84FB69531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59" y="1794079"/>
            <a:ext cx="8421275" cy="43249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C77019E-F198-2649-A3D0-93096E98A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997" y="946291"/>
            <a:ext cx="6944694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AI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C9B8F24-0A8F-1398-A62A-D6AB00ED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66" y="1517628"/>
            <a:ext cx="7385267" cy="46622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C8823C-6267-3B9C-EC01-9B6ADE9A4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94" y="217532"/>
            <a:ext cx="7210873" cy="61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AI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9" name="Picture 2" descr="ChatGPT - Wikipedia">
            <a:extLst>
              <a:ext uri="{FF2B5EF4-FFF2-40B4-BE49-F238E27FC236}">
                <a16:creationId xmlns:a16="http://schemas.microsoft.com/office/drawing/2014/main" id="{AF485B65-721E-7911-2FC2-35047778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8" y="2422165"/>
            <a:ext cx="2184763" cy="21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31C5F94-6D5A-EA9B-A1BD-CC2228438155}"/>
              </a:ext>
            </a:extLst>
          </p:cNvPr>
          <p:cNvSpPr txBox="1"/>
          <p:nvPr/>
        </p:nvSpPr>
        <p:spPr>
          <a:xfrm>
            <a:off x="3438525" y="2422165"/>
            <a:ext cx="4572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/>
            <a:r>
              <a:rPr lang="nl-NL" sz="1500" dirty="0">
                <a:latin typeface="Swis721 BT" panose="020B0704020202020204"/>
              </a:rPr>
              <a:t>Wat kan je er o.a. mee voor recruitment </a:t>
            </a:r>
          </a:p>
          <a:p>
            <a:pPr marL="285750" indent="-285750">
              <a:buFontTx/>
              <a:buChar char="-"/>
            </a:pPr>
            <a:r>
              <a:rPr lang="nl-NL" sz="1500" dirty="0">
                <a:latin typeface="Swis721 BT" panose="020B0704020202020204"/>
              </a:rPr>
              <a:t>Hulp bij schrijven van teksten</a:t>
            </a:r>
          </a:p>
          <a:p>
            <a:pPr marL="285750" indent="-285750">
              <a:buFontTx/>
              <a:buChar char="-"/>
            </a:pPr>
            <a:r>
              <a:rPr lang="nl-NL" sz="1500" dirty="0">
                <a:latin typeface="Swis721 BT" panose="020B0704020202020204"/>
              </a:rPr>
              <a:t>Vragen formuleren</a:t>
            </a:r>
          </a:p>
          <a:p>
            <a:pPr marL="285750" indent="-285750">
              <a:buFontTx/>
              <a:buChar char="-"/>
            </a:pPr>
            <a:r>
              <a:rPr lang="nl-NL" sz="1500" dirty="0" err="1">
                <a:latin typeface="Swis721 BT" panose="020B0704020202020204"/>
              </a:rPr>
              <a:t>Chatbot</a:t>
            </a:r>
            <a:endParaRPr lang="nl-NL" sz="1500" dirty="0">
              <a:latin typeface="Swis721 BT" panose="020B0704020202020204"/>
            </a:endParaRPr>
          </a:p>
          <a:p>
            <a:pPr marL="285750" indent="-285750">
              <a:buFontTx/>
              <a:buChar char="-"/>
            </a:pPr>
            <a:r>
              <a:rPr lang="nl-NL" sz="1500" dirty="0">
                <a:latin typeface="Swis721 BT" panose="020B0704020202020204"/>
              </a:rPr>
              <a:t>Automatisch mailen en agendabeheer</a:t>
            </a:r>
          </a:p>
          <a:p>
            <a:pPr marL="285750" indent="-285750">
              <a:buFontTx/>
              <a:buChar char="-"/>
            </a:pPr>
            <a:r>
              <a:rPr lang="nl-NL" sz="1500" dirty="0" err="1">
                <a:latin typeface="Swis721 BT" panose="020B0704020202020204"/>
              </a:rPr>
              <a:t>Social</a:t>
            </a:r>
            <a:r>
              <a:rPr lang="nl-NL" sz="1500" dirty="0">
                <a:latin typeface="Swis721 BT" panose="020B0704020202020204"/>
              </a:rPr>
              <a:t> media post met afbeelding maken</a:t>
            </a:r>
          </a:p>
          <a:p>
            <a:pPr marL="285750" indent="-285750">
              <a:buFontTx/>
              <a:buChar char="-"/>
            </a:pPr>
            <a:r>
              <a:rPr lang="nl-NL" sz="1500" dirty="0">
                <a:latin typeface="Swis721 BT" panose="020B0704020202020204"/>
              </a:rPr>
              <a:t>Websites maken</a:t>
            </a:r>
          </a:p>
          <a:p>
            <a:pPr marL="285750" indent="-285750">
              <a:buFontTx/>
              <a:buChar char="-"/>
            </a:pPr>
            <a:r>
              <a:rPr lang="nl-NL" sz="1500" dirty="0">
                <a:latin typeface="Swis721 BT" panose="020B0704020202020204"/>
              </a:rPr>
              <a:t>Samenvatting maken van tekst als video</a:t>
            </a:r>
          </a:p>
          <a:p>
            <a:pPr marL="285750" indent="-285750">
              <a:buFontTx/>
              <a:buChar char="-"/>
            </a:pPr>
            <a:endParaRPr lang="nl-NL" sz="1500" dirty="0">
              <a:latin typeface="Swis721 BT" panose="020B07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870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28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AI</a:t>
            </a:r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5A85C6E-F105-054F-A7C1-2CCD496F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676E02F-936A-4288-68F5-96CAFBA0A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38"/>
          <a:stretch/>
        </p:blipFill>
        <p:spPr>
          <a:xfrm>
            <a:off x="1155518" y="1867013"/>
            <a:ext cx="6832963" cy="408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82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Tip 1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BD21F595-4D54-895B-03E0-7ACE72B03EDE}"/>
              </a:ext>
            </a:extLst>
          </p:cNvPr>
          <p:cNvSpPr txBox="1"/>
          <p:nvPr/>
        </p:nvSpPr>
        <p:spPr>
          <a:xfrm>
            <a:off x="443454" y="1931035"/>
            <a:ext cx="7931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Investeer in een goed geschreven vacaturetekst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Weet wat je (collega) zoekt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Denk vanuit het perspectief van een werkzoekende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Clichés vermijden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Als het echt niet lukt, dan AI</a:t>
            </a:r>
          </a:p>
        </p:txBody>
      </p:sp>
      <p:pic>
        <p:nvPicPr>
          <p:cNvPr id="4098" name="Picture 2" descr="Juridisch tekstschrijver gezocht? | mr-schrijver">
            <a:extLst>
              <a:ext uri="{FF2B5EF4-FFF2-40B4-BE49-F238E27FC236}">
                <a16:creationId xmlns:a16="http://schemas.microsoft.com/office/drawing/2014/main" id="{AFFAF2E6-25A8-B57E-8B5C-2374C10D6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16" y="4230159"/>
            <a:ext cx="2898480" cy="19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B8F4A84-BCAB-8A34-A4A9-BF3A3E69A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Tip 2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43454" y="1931035"/>
            <a:ext cx="79316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Zorg voor zichtbaarheid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LinkedIn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err="1"/>
              <a:t>Social</a:t>
            </a:r>
            <a:r>
              <a:rPr lang="nl-NL" sz="3200" dirty="0"/>
              <a:t> Media</a:t>
            </a:r>
          </a:p>
          <a:p>
            <a:endParaRPr lang="nl-NL" sz="24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CC075D95-9B78-4184-914B-CC2CCAC7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87" y="2560353"/>
            <a:ext cx="3438858" cy="34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621F5BC-7CFA-78F4-C5A3-513C719F8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Tip 3</a:t>
            </a:r>
            <a:endParaRPr lang="nl-NL" sz="4800" b="1" dirty="0">
              <a:latin typeface="Swis721 BT" panose="020B0704020202020204" pitchFamily="34" charset="0"/>
              <a:ea typeface="Microsoft Sans Serif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478D07A-C0D0-4FB1-BFDE-EDB5651D7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453" r="2550" b="5078"/>
          <a:stretch/>
        </p:blipFill>
        <p:spPr bwMode="auto">
          <a:xfrm>
            <a:off x="4645839" y="3296356"/>
            <a:ext cx="4054706" cy="27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D21F595-4D54-895B-03E0-7ACE72B03EDE}"/>
              </a:ext>
            </a:extLst>
          </p:cNvPr>
          <p:cNvSpPr txBox="1"/>
          <p:nvPr/>
        </p:nvSpPr>
        <p:spPr>
          <a:xfrm>
            <a:off x="443454" y="1931035"/>
            <a:ext cx="7931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Combineer tekst met beeld</a:t>
            </a:r>
            <a:endParaRPr lang="nl-NL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Gebruik van beeld zorgt voor 94% meer views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Bewegend beeld is nog krachtiger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55F304-5694-5637-8246-CF0D02C1A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Tip 4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BD21F595-4D54-895B-03E0-7ACE72B03EDE}"/>
              </a:ext>
            </a:extLst>
          </p:cNvPr>
          <p:cNvSpPr txBox="1"/>
          <p:nvPr/>
        </p:nvSpPr>
        <p:spPr>
          <a:xfrm>
            <a:off x="443454" y="1931035"/>
            <a:ext cx="7931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Haal inspiratie uit andere branches</a:t>
            </a:r>
            <a:endParaRPr lang="nl-NL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Kijk naar websites, vacatureteksten, </a:t>
            </a:r>
            <a:r>
              <a:rPr lang="nl-NL" sz="2400" dirty="0" err="1"/>
              <a:t>social</a:t>
            </a:r>
            <a:r>
              <a:rPr lang="nl-NL" sz="2400" dirty="0"/>
              <a:t> media kanalen van andere bedrijven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055F304-5694-5637-8246-CF0D02C1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  <p:pic>
        <p:nvPicPr>
          <p:cNvPr id="1026" name="Picture 2" descr="Werken bij Defensie, je moet het maar kunnen • AT-Aandrijftechniek">
            <a:extLst>
              <a:ext uri="{FF2B5EF4-FFF2-40B4-BE49-F238E27FC236}">
                <a16:creationId xmlns:a16="http://schemas.microsoft.com/office/drawing/2014/main" id="{714B2A32-2948-7047-8A05-48E1869E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3521124"/>
            <a:ext cx="2717438" cy="1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rken bij | Dura Vermeer">
            <a:extLst>
              <a:ext uri="{FF2B5EF4-FFF2-40B4-BE49-F238E27FC236}">
                <a16:creationId xmlns:a16="http://schemas.microsoft.com/office/drawing/2014/main" id="{A8A6DE6E-D553-3A5F-E632-CF6F8EE9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09" y="3521124"/>
            <a:ext cx="5035326" cy="1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4592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bg1"/>
                </a:solidFill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Tips</a:t>
            </a:r>
          </a:p>
          <a:p>
            <a:endParaRPr lang="nl-NL" sz="4800" b="1" dirty="0">
              <a:solidFill>
                <a:schemeClr val="bg1"/>
              </a:solidFill>
              <a:cs typeface="Aparajita" panose="020B0502040204020203" pitchFamily="18" charset="0"/>
            </a:endParaRPr>
          </a:p>
          <a:p>
            <a:endParaRPr lang="nl-NL" sz="4800" b="1" dirty="0">
              <a:solidFill>
                <a:schemeClr val="bg1"/>
              </a:solidFill>
              <a:cs typeface="Aparajita" panose="020B0502040204020203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43454" y="2697753"/>
            <a:ext cx="8433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Swis721 BT" panose="020B0704020202020204"/>
              </a:rPr>
              <a:t>Investeer in een goed geschreven vacaturetekst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Swis721 BT" panose="020B0704020202020204"/>
              </a:rPr>
              <a:t>Zorg voor zichtbaarheid online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Swis721 BT" panose="020B0704020202020204"/>
              </a:rPr>
              <a:t>Combineer tekst met (bewegend) beeld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Swis721 BT" panose="020B0704020202020204"/>
              </a:rPr>
              <a:t>Haal inspiratie uit andere branches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57846713-9F6D-729D-83EE-CF562DD4F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0"/>
            <a:ext cx="2038677" cy="152515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26107FD-E6E2-9FF6-1702-089B9E83D1CC}"/>
              </a:ext>
            </a:extLst>
          </p:cNvPr>
          <p:cNvCxnSpPr>
            <a:cxnSpLocks/>
          </p:cNvCxnSpPr>
          <p:nvPr/>
        </p:nvCxnSpPr>
        <p:spPr>
          <a:xfrm>
            <a:off x="7712042" y="6379065"/>
            <a:ext cx="114090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77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Agenda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diferenca-entre-begin-e-start – Identief">
            <a:extLst>
              <a:ext uri="{FF2B5EF4-FFF2-40B4-BE49-F238E27FC236}">
                <a16:creationId xmlns:a16="http://schemas.microsoft.com/office/drawing/2014/main" id="{3F7B63F1-3682-4DA8-91BD-09E524B9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4" y="2032782"/>
            <a:ext cx="2905547" cy="23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5285D3-DB51-C14E-371A-C1FD76FC7976}"/>
              </a:ext>
            </a:extLst>
          </p:cNvPr>
          <p:cNvSpPr txBox="1"/>
          <p:nvPr/>
        </p:nvSpPr>
        <p:spPr>
          <a:xfrm>
            <a:off x="4019448" y="2032782"/>
            <a:ext cx="4782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Quiz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Swis721 BT" panose="020B0704020202020204"/>
              </a:rPr>
              <a:t>Employer</a:t>
            </a:r>
            <a:r>
              <a:rPr lang="nl-NL" sz="2400" dirty="0">
                <a:latin typeface="Swis721 BT" panose="020B0704020202020204"/>
              </a:rPr>
              <a:t> branding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Trends in recruitment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Tips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>
              <a:latin typeface="Swis721 BT" panose="020B0704020202020204"/>
            </a:endParaRPr>
          </a:p>
          <a:p>
            <a:endParaRPr lang="nl-NL" sz="2400" dirty="0">
              <a:latin typeface="Swis721 BT" panose="020B0704020202020204"/>
            </a:endParaRPr>
          </a:p>
          <a:p>
            <a:r>
              <a:rPr lang="nl-NL" sz="2400" dirty="0">
                <a:latin typeface="Swis721 BT" panose="020B0704020202020204"/>
              </a:rPr>
              <a:t>Interactief, </a:t>
            </a:r>
            <a:r>
              <a:rPr lang="nl-NL" sz="2400" dirty="0">
                <a:solidFill>
                  <a:schemeClr val="accent6">
                    <a:lumMod val="75000"/>
                  </a:schemeClr>
                </a:solidFill>
                <a:latin typeface="Swis721 BT" panose="020B0704020202020204"/>
              </a:rPr>
              <a:t>groene sheet </a:t>
            </a:r>
            <a:r>
              <a:rPr lang="nl-NL" sz="2400" dirty="0">
                <a:latin typeface="Swis721 BT" panose="020B0704020202020204"/>
              </a:rPr>
              <a:t>is actie!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sz="2400" dirty="0">
              <a:latin typeface="Swis721 BT" panose="020B0704020202020204"/>
            </a:endParaRPr>
          </a:p>
          <a:p>
            <a:r>
              <a:rPr lang="nl-NL" sz="2400" dirty="0">
                <a:latin typeface="Swis721 BT" panose="020B0704020202020204"/>
              </a:rPr>
              <a:t>Vragen? Stel ze!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4A64E1-78F5-8FE9-476F-2CABB985E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2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45922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Super bedankt!</a:t>
            </a:r>
          </a:p>
          <a:p>
            <a:endParaRPr lang="nl-NL" sz="4800" b="1" dirty="0">
              <a:cs typeface="Aparajita" panose="020B0502040204020203" pitchFamily="18" charset="0"/>
            </a:endParaRPr>
          </a:p>
          <a:p>
            <a:endParaRPr lang="nl-NL" sz="4800" b="1" dirty="0">
              <a:cs typeface="Aparajita" panose="020B0502040204020203" pitchFamily="18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631776" y="2624375"/>
            <a:ext cx="4244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Vragen?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Spreek mij aan “</a:t>
            </a:r>
            <a:r>
              <a:rPr lang="nl-NL" sz="2400" dirty="0" err="1">
                <a:latin typeface="Swis721 BT" panose="020B0704020202020204"/>
              </a:rPr>
              <a:t>social</a:t>
            </a:r>
            <a:r>
              <a:rPr lang="nl-NL" sz="2400" dirty="0">
                <a:latin typeface="Swis721 BT" panose="020B0704020202020204"/>
              </a:rPr>
              <a:t> </a:t>
            </a:r>
            <a:r>
              <a:rPr lang="nl-NL" sz="2400" dirty="0" err="1">
                <a:latin typeface="Swis721 BT" panose="020B0704020202020204"/>
              </a:rPr>
              <a:t>talks</a:t>
            </a:r>
            <a:r>
              <a:rPr lang="nl-NL" sz="2400" dirty="0">
                <a:latin typeface="Swis721 BT" panose="020B0704020202020204"/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Voeg mij toe op LinkedIn en stel je vraag digitaal!</a:t>
            </a:r>
          </a:p>
          <a:p>
            <a:r>
              <a:rPr lang="nl-NL" sz="2400" dirty="0">
                <a:latin typeface="Swis721 BT" panose="020B0704020202020204"/>
                <a:hlinkClick r:id="rId2"/>
              </a:rPr>
              <a:t>https://www.linkedin.com/in/jakovanmiddelkoop/</a:t>
            </a:r>
            <a:r>
              <a:rPr lang="nl-NL" sz="2400" dirty="0">
                <a:latin typeface="Swis721 BT" panose="020B0704020202020204"/>
              </a:rPr>
              <a:t> 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EB2C0C-D49C-02A6-C1B1-622EC3578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4" y="2624375"/>
            <a:ext cx="3872138" cy="25200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6C7EE1-6B4D-5D42-0119-11A08322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Quiz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5419406" y="2402114"/>
            <a:ext cx="3281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5 meerkeuzevragen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Swis721 BT" panose="020B0704020202020204"/>
              </a:rPr>
              <a:t>20 seconden per vraag</a:t>
            </a:r>
          </a:p>
          <a:p>
            <a:endParaRPr lang="nl-NL" sz="2400" dirty="0">
              <a:latin typeface="Swis721 BT" panose="020B0704020202020204"/>
            </a:endParaRPr>
          </a:p>
          <a:p>
            <a:endParaRPr lang="nl-NL" sz="2400" u="sng" dirty="0">
              <a:latin typeface="Swis721 BT" panose="020B0704020202020204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B9F3CF79-F292-43AA-9347-C0DA459216F7}"/>
              </a:ext>
            </a:extLst>
          </p:cNvPr>
          <p:cNvSpPr/>
          <p:nvPr/>
        </p:nvSpPr>
        <p:spPr>
          <a:xfrm>
            <a:off x="1188720" y="2428240"/>
            <a:ext cx="863600" cy="19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B2DCE1-DF33-42FB-9ED9-C86B7FBE7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4" y="2402114"/>
            <a:ext cx="4391025" cy="3457575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576D2605-2F5A-4A41-9BED-74C33EF778C6}"/>
              </a:ext>
            </a:extLst>
          </p:cNvPr>
          <p:cNvSpPr/>
          <p:nvPr/>
        </p:nvSpPr>
        <p:spPr>
          <a:xfrm rot="20684135">
            <a:off x="895997" y="3325982"/>
            <a:ext cx="1841814" cy="5572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CE3A2023-16AA-4298-8FF4-9161A59B2A50}"/>
              </a:ext>
            </a:extLst>
          </p:cNvPr>
          <p:cNvSpPr/>
          <p:nvPr/>
        </p:nvSpPr>
        <p:spPr>
          <a:xfrm rot="20684135">
            <a:off x="1083544" y="3651220"/>
            <a:ext cx="1624521" cy="5572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Quiz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299170C-BF26-4E6E-806C-9B6742EA86D8}"/>
              </a:ext>
            </a:extLst>
          </p:cNvPr>
          <p:cNvSpPr txBox="1"/>
          <p:nvPr/>
        </p:nvSpPr>
        <p:spPr>
          <a:xfrm rot="20510531">
            <a:off x="982673" y="3193174"/>
            <a:ext cx="18116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Quiz</a:t>
            </a:r>
            <a:endParaRPr lang="nl-NL" sz="66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37F711-86CD-F7EC-9DCB-1E90F761C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Vraag 1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86508" y="3927348"/>
            <a:ext cx="3281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1.000 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8.000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13.000</a:t>
            </a:r>
          </a:p>
          <a:p>
            <a:endParaRPr lang="nl-NL" sz="2400" dirty="0">
              <a:latin typeface="Swis721 BT" panose="020B0704020202020204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8" y="2621280"/>
            <a:ext cx="724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504020202020204" pitchFamily="34" charset="0"/>
              </a:rPr>
              <a:t>Hoeveel vacaturewebsites zijn er totaal in Nederland?</a:t>
            </a:r>
            <a:endParaRPr lang="LID4096" sz="2400" dirty="0">
              <a:latin typeface="Swis721 BT" panose="020B05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EDBE24-BD82-99B8-C0CF-A48A64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Vraag 2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86508" y="3927348"/>
            <a:ext cx="3281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Zondagavond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Maandagochtend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Vrijdagmiddag</a:t>
            </a:r>
          </a:p>
          <a:p>
            <a:pPr marL="457200" indent="-457200">
              <a:buAutoNum type="alphaUcPeriod"/>
            </a:pPr>
            <a:endParaRPr lang="nl-NL" sz="2400" dirty="0">
              <a:latin typeface="Swis721 BT" panose="020B0704020202020204"/>
            </a:endParaRP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7" y="2626596"/>
            <a:ext cx="767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504020202020204" pitchFamily="34" charset="0"/>
              </a:rPr>
              <a:t>Op welk moment van de week wordt het meeste naar vacatures gezocht?</a:t>
            </a:r>
            <a:endParaRPr lang="LID4096" sz="2400" dirty="0">
              <a:latin typeface="Swis721 BT" panose="020B05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BBD9D8A-E3EE-2819-23C8-5C609D75A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Vraag 3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86508" y="3927348"/>
            <a:ext cx="6117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Beloftes niet nagekomen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Geld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Reisafstand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7" y="2621280"/>
            <a:ext cx="7558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504020202020204" pitchFamily="34" charset="0"/>
              </a:rPr>
              <a:t>Wat is de meest voorkomende reden voor het wisselen van werkgever?</a:t>
            </a:r>
            <a:endParaRPr lang="LID4096" sz="2400" dirty="0">
              <a:latin typeface="Swis721 BT" panose="020B05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1D77E23-7A18-FE55-8FEA-2F877A66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Vraag 4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86508" y="3927348"/>
            <a:ext cx="328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Twitter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Facebook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LinkedIn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8" y="2621280"/>
            <a:ext cx="7599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504020202020204" pitchFamily="34" charset="0"/>
              </a:rPr>
              <a:t>Welk </a:t>
            </a:r>
            <a:r>
              <a:rPr lang="nl-NL" sz="2400" dirty="0" err="1">
                <a:latin typeface="Swis721 BT" panose="020B0504020202020204" pitchFamily="34" charset="0"/>
              </a:rPr>
              <a:t>social</a:t>
            </a:r>
            <a:r>
              <a:rPr lang="nl-NL" sz="2400" dirty="0">
                <a:latin typeface="Swis721 BT" panose="020B0504020202020204" pitchFamily="34" charset="0"/>
              </a:rPr>
              <a:t> media platform was er als eerste en bestaat sinds 2003?</a:t>
            </a:r>
            <a:endParaRPr lang="LID4096" sz="2400" dirty="0">
              <a:latin typeface="Swis721 BT" panose="020B05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9072166-F65B-A64C-7BF3-2473C64D0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30885EC-0359-4DFC-8556-A63555F0B1C1}"/>
              </a:ext>
            </a:extLst>
          </p:cNvPr>
          <p:cNvSpPr txBox="1"/>
          <p:nvPr/>
        </p:nvSpPr>
        <p:spPr>
          <a:xfrm>
            <a:off x="443454" y="291175"/>
            <a:ext cx="5328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Swis721 BT" panose="020B0704020202020204" pitchFamily="34" charset="0"/>
                <a:ea typeface="Microsoft Sans Serif" panose="020B0604020202020204" pitchFamily="34" charset="0"/>
                <a:cs typeface="Helvetica" panose="020B0604020202020204" pitchFamily="34" charset="0"/>
              </a:rPr>
              <a:t>Vraag 5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376126-6BDB-4746-8C15-87BC41C8F973}"/>
              </a:ext>
            </a:extLst>
          </p:cNvPr>
          <p:cNvSpPr txBox="1"/>
          <p:nvPr/>
        </p:nvSpPr>
        <p:spPr>
          <a:xfrm>
            <a:off x="486508" y="3927348"/>
            <a:ext cx="328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30 minuten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60 minuten</a:t>
            </a:r>
          </a:p>
          <a:p>
            <a:pPr marL="457200" indent="-457200">
              <a:buAutoNum type="alphaUcPeriod"/>
            </a:pPr>
            <a:r>
              <a:rPr lang="nl-NL" sz="2400" dirty="0">
                <a:latin typeface="Swis721 BT" panose="020B0704020202020204"/>
              </a:rPr>
              <a:t>100 minuten</a:t>
            </a:r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F994304-7B89-4E0B-8B13-813E69108C6B}"/>
              </a:ext>
            </a:extLst>
          </p:cNvPr>
          <p:cNvCxnSpPr>
            <a:cxnSpLocks/>
          </p:cNvCxnSpPr>
          <p:nvPr/>
        </p:nvCxnSpPr>
        <p:spPr>
          <a:xfrm>
            <a:off x="7559642" y="6226665"/>
            <a:ext cx="114090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509BF9B-42BF-45CE-A944-A5649F45C2D5}"/>
              </a:ext>
            </a:extLst>
          </p:cNvPr>
          <p:cNvSpPr txBox="1"/>
          <p:nvPr/>
        </p:nvSpPr>
        <p:spPr>
          <a:xfrm>
            <a:off x="486507" y="2621280"/>
            <a:ext cx="831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wis721 BT" panose="020B0504020202020204" pitchFamily="34" charset="0"/>
              </a:rPr>
              <a:t>Hoeveel tijd spenderen Nederlanders gemiddeld per dag op </a:t>
            </a:r>
            <a:r>
              <a:rPr lang="nl-NL" sz="2400" dirty="0" err="1">
                <a:latin typeface="Swis721 BT" panose="020B0504020202020204" pitchFamily="34" charset="0"/>
              </a:rPr>
              <a:t>social</a:t>
            </a:r>
            <a:r>
              <a:rPr lang="nl-NL" sz="2400" dirty="0">
                <a:latin typeface="Swis721 BT" panose="020B0504020202020204" pitchFamily="34" charset="0"/>
              </a:rPr>
              <a:t> media?</a:t>
            </a:r>
            <a:endParaRPr lang="LID4096" sz="2400" dirty="0">
              <a:latin typeface="Swis721 BT" panose="020B05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50B6EFE-DBEE-291B-C09D-48FADF078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7" y="-3312"/>
            <a:ext cx="2038677" cy="15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recruitment workshop A+O v1.2" id="{7A3D0CB8-DD86-4166-AEDA-80E2D5D7716C}" vid="{A82673E7-D5DF-46DA-83F6-9D893EB539F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7238A500A5B74D8634EFCED4092771" ma:contentTypeVersion="16" ma:contentTypeDescription="Een nieuw document maken." ma:contentTypeScope="" ma:versionID="46f720c1874b80bd2eb2508e4f287242">
  <xsd:schema xmlns:xsd="http://www.w3.org/2001/XMLSchema" xmlns:xs="http://www.w3.org/2001/XMLSchema" xmlns:p="http://schemas.microsoft.com/office/2006/metadata/properties" xmlns:ns2="4148a3d5-48df-42b4-bf7a-58da45a50b0a" xmlns:ns3="c2bccc90-eb99-4965-8780-687789ecccda" targetNamespace="http://schemas.microsoft.com/office/2006/metadata/properties" ma:root="true" ma:fieldsID="fdeb2a83d2d1c1a50e07eddfdb9ad46f" ns2:_="" ns3:_="">
    <xsd:import namespace="4148a3d5-48df-42b4-bf7a-58da45a50b0a"/>
    <xsd:import namespace="c2bccc90-eb99-4965-8780-687789ecc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8a3d5-48df-42b4-bf7a-58da45a50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1405862-b7ec-4b02-bc6f-63ac570c1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bccc90-eb99-4965-8780-687789ecc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670559-4259-470b-9023-2eeac72e7f1a}" ma:internalName="TaxCatchAll" ma:showField="CatchAllData" ma:web="c2bccc90-eb99-4965-8780-687789ecc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bccc90-eb99-4965-8780-687789ecccda" xsi:nil="true"/>
    <lcf76f155ced4ddcb4097134ff3c332f xmlns="4148a3d5-48df-42b4-bf7a-58da45a50b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811B20-20FC-4429-9A1C-A03E55924E3D}"/>
</file>

<file path=customXml/itemProps2.xml><?xml version="1.0" encoding="utf-8"?>
<ds:datastoreItem xmlns:ds="http://schemas.openxmlformats.org/officeDocument/2006/customXml" ds:itemID="{3B2F8D5D-B330-4E28-90AC-D171B421EC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1AF104-BACD-4B84-9B03-84D6F2EEB49E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96959bfe-2aa7-4ad6-969d-bc85c2cee54f"/>
    <ds:schemaRef ds:uri="66ec6a44-e951-4332-9b29-de4877960c3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recruitment workshop A+O v1.2</Template>
  <TotalTime>8148</TotalTime>
  <Words>532</Words>
  <Application>Microsoft Office PowerPoint</Application>
  <PresentationFormat>Diavoorstelling (4:3)</PresentationFormat>
  <Paragraphs>143</Paragraphs>
  <Slides>30</Slides>
  <Notes>14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Google Sans</vt:lpstr>
      <vt:lpstr>Swis721 BT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Jvm</dc:creator>
  <cp:lastModifiedBy>Jako van Middelkoop</cp:lastModifiedBy>
  <cp:revision>260</cp:revision>
  <dcterms:created xsi:type="dcterms:W3CDTF">2019-09-18T18:31:14Z</dcterms:created>
  <dcterms:modified xsi:type="dcterms:W3CDTF">2023-04-20T08:38:51Z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0x010100D79B606733710F469914992D1A60DAE7</vt:lpwstr>
  </property>
  <property fmtid="{D5CDD505-2E9C-101B-9397-08002B2CF9AE}" pid="3" name="MediaServiceImageTags">
    <vt:lpwstr/>
  </property>
</Properties>
</file>