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5" r:id="rId1"/>
  </p:sldMasterIdLst>
  <p:notesMasterIdLst>
    <p:notesMasterId r:id="rId8"/>
  </p:notesMasterIdLst>
  <p:handoutMasterIdLst>
    <p:handoutMasterId r:id="rId9"/>
  </p:handoutMasterIdLst>
  <p:sldIdLst>
    <p:sldId id="282" r:id="rId2"/>
    <p:sldId id="283" r:id="rId3"/>
    <p:sldId id="292" r:id="rId4"/>
    <p:sldId id="296" r:id="rId5"/>
    <p:sldId id="295" r:id="rId6"/>
    <p:sldId id="291" r:id="rId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743" autoAdjust="0"/>
    <p:restoredTop sz="88389" autoAdjust="0"/>
  </p:normalViewPr>
  <p:slideViewPr>
    <p:cSldViewPr snapToGrid="0">
      <p:cViewPr varScale="1">
        <p:scale>
          <a:sx n="81" d="100"/>
          <a:sy n="81" d="100"/>
        </p:scale>
        <p:origin x="1638" y="18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349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0" hangingPunct="0">
              <a:defRPr sz="1200"/>
            </a:lvl1pPr>
          </a:lstStyle>
          <a:p>
            <a:pPr>
              <a:defRPr/>
            </a:pPr>
            <a:endParaRPr lang="en-US"/>
          </a:p>
        </p:txBody>
      </p:sp>
      <p:sp>
        <p:nvSpPr>
          <p:cNvPr id="63491"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defRPr sz="1200"/>
            </a:lvl1pPr>
          </a:lstStyle>
          <a:p>
            <a:pPr>
              <a:defRPr/>
            </a:pPr>
            <a:fld id="{301C269D-8E45-46FC-9078-909DBF23880E}" type="datetimeFigureOut">
              <a:rPr lang="en-US"/>
              <a:pPr>
                <a:defRPr/>
              </a:pPr>
              <a:t>9/1/2023</a:t>
            </a:fld>
            <a:endParaRPr lang="en-US"/>
          </a:p>
        </p:txBody>
      </p:sp>
      <p:sp>
        <p:nvSpPr>
          <p:cNvPr id="63492"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0" hangingPunct="0">
              <a:defRPr sz="1200"/>
            </a:lvl1pPr>
          </a:lstStyle>
          <a:p>
            <a:pPr>
              <a:defRPr/>
            </a:pPr>
            <a:endParaRPr lang="en-US"/>
          </a:p>
        </p:txBody>
      </p:sp>
      <p:sp>
        <p:nvSpPr>
          <p:cNvPr id="63493"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0" hangingPunct="0">
              <a:defRPr sz="1200"/>
            </a:lvl1pPr>
          </a:lstStyle>
          <a:p>
            <a:pPr>
              <a:defRPr/>
            </a:pPr>
            <a:fld id="{3645A7F9-C1B9-4717-A605-54FC7777A4F9}" type="slidenum">
              <a:rPr lang="en-US"/>
              <a:pPr>
                <a:defRPr/>
              </a:pPr>
              <a:t>‹#›</a:t>
            </a:fld>
            <a:endParaRPr lang="en-US"/>
          </a:p>
        </p:txBody>
      </p:sp>
    </p:spTree>
    <p:extLst>
      <p:ext uri="{BB962C8B-B14F-4D97-AF65-F5344CB8AC3E}">
        <p14:creationId xmlns:p14="http://schemas.microsoft.com/office/powerpoint/2010/main" val="30657568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D0561812-C8E9-47E2-8C3D-8F5C1BFCA2DF}" type="datetimeFigureOut">
              <a:rPr lang="en-US"/>
              <a:pPr>
                <a:defRPr/>
              </a:pPr>
              <a:t>9/1/2023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eaLnBrk="1" fontAlgn="auto" hangingPunct="1">
              <a:spcBef>
                <a:spcPts val="0"/>
              </a:spcBef>
              <a:spcAft>
                <a:spcPts val="0"/>
              </a:spcAft>
              <a:defRPr sz="1200">
                <a:latin typeface="+mn-lt"/>
              </a:defRPr>
            </a:lvl1pPr>
          </a:lstStyle>
          <a:p>
            <a:pPr>
              <a:defRPr/>
            </a:pPr>
            <a:fld id="{30AC7B4A-AABE-4999-B016-B88E7880ED00}" type="slidenum">
              <a:rPr lang="en-US"/>
              <a:pPr>
                <a:defRPr/>
              </a:pPr>
              <a:t>‹#›</a:t>
            </a:fld>
            <a:endParaRPr lang="en-US"/>
          </a:p>
        </p:txBody>
      </p:sp>
    </p:spTree>
    <p:extLst>
      <p:ext uri="{BB962C8B-B14F-4D97-AF65-F5344CB8AC3E}">
        <p14:creationId xmlns:p14="http://schemas.microsoft.com/office/powerpoint/2010/main" val="379839293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solidFill>
                  <a:schemeClr val="tx1"/>
                </a:solidFill>
                <a:latin typeface="Times New Roman" panose="02020603050405020304" pitchFamily="18" charset="0"/>
                <a:cs typeface="Times New Roman" panose="02020603050405020304" pitchFamily="18" charset="0"/>
              </a:rPr>
              <a:t>1.</a:t>
            </a:r>
            <a:r>
              <a:rPr lang="en-US" baseline="0" dirty="0" smtClean="0">
                <a:solidFill>
                  <a:schemeClr val="tx1"/>
                </a:solidFill>
                <a:latin typeface="Times New Roman" panose="02020603050405020304" pitchFamily="18" charset="0"/>
                <a:cs typeface="Times New Roman" panose="02020603050405020304" pitchFamily="18" charset="0"/>
              </a:rPr>
              <a:t> </a:t>
            </a:r>
            <a:r>
              <a:rPr lang="en-US" dirty="0" smtClean="0">
                <a:solidFill>
                  <a:schemeClr val="tx1"/>
                </a:solidFill>
                <a:latin typeface="Times New Roman" panose="02020603050405020304" pitchFamily="18" charset="0"/>
                <a:cs typeface="Times New Roman" panose="02020603050405020304" pitchFamily="18" charset="0"/>
              </a:rPr>
              <a:t>For example, turnover for VAT purposes may not include turnover related to the sales of VAT-exempt goods and services, whereas the statistical system is likely to require total turnover.</a:t>
            </a:r>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solidFill>
                  <a:schemeClr val="tx1"/>
                </a:solidFill>
                <a:latin typeface="Times New Roman" panose="02020603050405020304" pitchFamily="18" charset="0"/>
                <a:cs typeface="Times New Roman" panose="02020603050405020304" pitchFamily="18" charset="0"/>
              </a:rPr>
              <a:t>Where classification systems are different, it is usually necessary to construct conversion matrices to map the codes in the administrative classification onto those required for statistical business registers.</a:t>
            </a:r>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solidFill>
                  <a:schemeClr val="tx1"/>
                </a:solidFill>
                <a:latin typeface="Times New Roman" panose="02020603050405020304" pitchFamily="18" charset="0"/>
                <a:cs typeface="Times New Roman" panose="02020603050405020304" pitchFamily="18" charset="0"/>
              </a:rPr>
              <a:t>2.</a:t>
            </a:r>
            <a:r>
              <a:rPr lang="en-US" sz="1200" dirty="0" smtClean="0">
                <a:solidFill>
                  <a:schemeClr val="tx1"/>
                </a:solidFill>
                <a:latin typeface="Times New Roman" panose="02020603050405020304" pitchFamily="18" charset="0"/>
                <a:cs typeface="Times New Roman" panose="02020603050405020304" pitchFamily="18" charset="0"/>
              </a:rPr>
              <a:t> . Even if they are the same, they may be applied differently depending on the primary purpose of the administrative source. Such mappings may be one to one, one to many or many to many.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smtClean="0">
              <a:solidFill>
                <a:schemeClr val="tx1"/>
              </a:solidFill>
              <a:latin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10"/>
          </p:nvPr>
        </p:nvSpPr>
        <p:spPr/>
        <p:txBody>
          <a:bodyPr/>
          <a:lstStyle/>
          <a:p>
            <a:pPr>
              <a:defRPr/>
            </a:pPr>
            <a:fld id="{30AC7B4A-AABE-4999-B016-B88E7880ED00}" type="slidenum">
              <a:rPr lang="en-US" smtClean="0"/>
              <a:pPr>
                <a:defRPr/>
              </a:pPr>
              <a:t>3</a:t>
            </a:fld>
            <a:endParaRPr lang="en-US"/>
          </a:p>
        </p:txBody>
      </p:sp>
    </p:spTree>
    <p:extLst>
      <p:ext uri="{BB962C8B-B14F-4D97-AF65-F5344CB8AC3E}">
        <p14:creationId xmlns:p14="http://schemas.microsoft.com/office/powerpoint/2010/main" val="9989955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1.</a:t>
            </a:r>
            <a:r>
              <a:rPr lang="en-US" dirty="0" smtClean="0">
                <a:solidFill>
                  <a:schemeClr val="tx1"/>
                </a:solidFill>
                <a:latin typeface="Times New Roman" panose="02020603050405020304" pitchFamily="18" charset="0"/>
                <a:cs typeface="Times New Roman" panose="02020603050405020304" pitchFamily="18" charset="0"/>
              </a:rPr>
              <a:t> This is relatively easy if there is a common reference number for businesses, as long as there are no errors in this number in either the administrative source or the register.</a:t>
            </a:r>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3. </a:t>
            </a:r>
            <a:r>
              <a:rPr lang="en-US" dirty="0" smtClean="0">
                <a:solidFill>
                  <a:schemeClr val="tx1"/>
                </a:solidFill>
                <a:latin typeface="Times New Roman" panose="02020603050405020304" pitchFamily="18" charset="0"/>
                <a:cs typeface="Times New Roman" panose="02020603050405020304" pitchFamily="18" charset="0"/>
              </a:rPr>
              <a:t>These can take the form of checks of auxiliary variables, for example economic activity codes, size or legal form. If these variables are consistent, it is more likely that the match is correct. If not, further clerical checks may be needed, particularly where larger units are concerned. Also useful to periodically check the non-matched units and attempt to establish further links or to determine why they do not match. If the non-matched units are genuine, the mismatches may be due to timing or scope differences between the administrative source and the statistical business register.</a:t>
            </a:r>
          </a:p>
          <a:p>
            <a:endParaRPr lang="en-US" dirty="0"/>
          </a:p>
        </p:txBody>
      </p:sp>
      <p:sp>
        <p:nvSpPr>
          <p:cNvPr id="4" name="Slide Number Placeholder 3"/>
          <p:cNvSpPr>
            <a:spLocks noGrp="1"/>
          </p:cNvSpPr>
          <p:nvPr>
            <p:ph type="sldNum" sz="quarter" idx="10"/>
          </p:nvPr>
        </p:nvSpPr>
        <p:spPr/>
        <p:txBody>
          <a:bodyPr/>
          <a:lstStyle/>
          <a:p>
            <a:pPr>
              <a:defRPr/>
            </a:pPr>
            <a:fld id="{30AC7B4A-AABE-4999-B016-B88E7880ED00}" type="slidenum">
              <a:rPr lang="en-US" smtClean="0"/>
              <a:pPr>
                <a:defRPr/>
              </a:pPr>
              <a:t>4</a:t>
            </a:fld>
            <a:endParaRPr lang="en-US"/>
          </a:p>
        </p:txBody>
      </p:sp>
    </p:spTree>
    <p:extLst>
      <p:ext uri="{BB962C8B-B14F-4D97-AF65-F5344CB8AC3E}">
        <p14:creationId xmlns:p14="http://schemas.microsoft.com/office/powerpoint/2010/main" val="24480000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1.</a:t>
            </a:r>
            <a:r>
              <a:rPr lang="en-US" sz="1200" dirty="0" smtClean="0">
                <a:solidFill>
                  <a:schemeClr val="tx1"/>
                </a:solidFill>
                <a:latin typeface="Times New Roman" panose="02020603050405020304" pitchFamily="18" charset="0"/>
                <a:cs typeface="Times New Roman" panose="02020603050405020304" pitchFamily="18" charset="0"/>
              </a:rPr>
              <a:t> Where the administrative source and the statistical business register do not agree, it should be possible to investigate the reasons, and thus gain a greater understanding of the register’s quality. Surveys may be used to investigate such discrepancies, either specifically for this purpose or as part of some other data collection exercise.</a:t>
            </a:r>
          </a:p>
          <a:p>
            <a:endParaRPr lang="en-US" dirty="0"/>
          </a:p>
        </p:txBody>
      </p:sp>
      <p:sp>
        <p:nvSpPr>
          <p:cNvPr id="4" name="Slide Number Placeholder 3"/>
          <p:cNvSpPr>
            <a:spLocks noGrp="1"/>
          </p:cNvSpPr>
          <p:nvPr>
            <p:ph type="sldNum" sz="quarter" idx="10"/>
          </p:nvPr>
        </p:nvSpPr>
        <p:spPr/>
        <p:txBody>
          <a:bodyPr/>
          <a:lstStyle/>
          <a:p>
            <a:pPr>
              <a:defRPr/>
            </a:pPr>
            <a:fld id="{30AC7B4A-AABE-4999-B016-B88E7880ED00}" type="slidenum">
              <a:rPr lang="en-US" smtClean="0"/>
              <a:pPr>
                <a:defRPr/>
              </a:pPr>
              <a:t>5</a:t>
            </a:fld>
            <a:endParaRPr lang="en-US"/>
          </a:p>
        </p:txBody>
      </p:sp>
    </p:spTree>
    <p:extLst>
      <p:ext uri="{BB962C8B-B14F-4D97-AF65-F5344CB8AC3E}">
        <p14:creationId xmlns:p14="http://schemas.microsoft.com/office/powerpoint/2010/main" val="24289631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fld id="{0A05D44E-6631-45BB-A1F8-10F9903AEA36}" type="datetimeFigureOut">
              <a:rPr lang="en-US" smtClean="0"/>
              <a:pPr>
                <a:defRPr/>
              </a:pPr>
              <a:t>9/1/2023</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9E669E33-CD8F-4D53-9616-C4589C6FF670}" type="slidenum">
              <a:rPr lang="en-US" smtClean="0"/>
              <a:pPr>
                <a:defRPr/>
              </a:pPr>
              <a:t>‹#›</a:t>
            </a:fld>
            <a:endParaRPr lang="en-US"/>
          </a:p>
        </p:txBody>
      </p:sp>
    </p:spTree>
    <p:extLst>
      <p:ext uri="{BB962C8B-B14F-4D97-AF65-F5344CB8AC3E}">
        <p14:creationId xmlns:p14="http://schemas.microsoft.com/office/powerpoint/2010/main" val="3106508493"/>
      </p:ext>
    </p:extLst>
  </p:cSld>
  <p:clrMapOvr>
    <a:masterClrMapping/>
  </p:clrMapOvr>
  <p:transition spd="slow">
    <p:checke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pPr>
              <a:defRPr/>
            </a:pPr>
            <a:fld id="{3F392140-0970-4C1C-8F51-EC2C65AFA329}" type="datetimeFigureOut">
              <a:rPr lang="en-US" smtClean="0"/>
              <a:pPr>
                <a:defRPr/>
              </a:pPr>
              <a:t>9/1/2023</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81A7A9F3-1EBE-4A9C-9FAF-8BEA5FD588B1}" type="slidenum">
              <a:rPr lang="en-US" smtClean="0"/>
              <a:pPr>
                <a:defRPr/>
              </a:pPr>
              <a:t>‹#›</a:t>
            </a:fld>
            <a:endParaRPr lang="en-US"/>
          </a:p>
        </p:txBody>
      </p:sp>
    </p:spTree>
    <p:extLst>
      <p:ext uri="{BB962C8B-B14F-4D97-AF65-F5344CB8AC3E}">
        <p14:creationId xmlns:p14="http://schemas.microsoft.com/office/powerpoint/2010/main" val="42858259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pPr>
              <a:defRPr/>
            </a:pPr>
            <a:fld id="{3F392140-0970-4C1C-8F51-EC2C65AFA329}" type="datetimeFigureOut">
              <a:rPr lang="en-US" smtClean="0"/>
              <a:pPr>
                <a:defRPr/>
              </a:pPr>
              <a:t>9/1/2023</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81A7A9F3-1EBE-4A9C-9FAF-8BEA5FD588B1}" type="slidenum">
              <a:rPr lang="en-US" smtClean="0"/>
              <a:pPr>
                <a:defRPr/>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801903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pPr>
              <a:defRPr/>
            </a:pPr>
            <a:fld id="{3F392140-0970-4C1C-8F51-EC2C65AFA329}" type="datetimeFigureOut">
              <a:rPr lang="en-US" smtClean="0"/>
              <a:pPr>
                <a:defRPr/>
              </a:pPr>
              <a:t>9/1/2023</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81A7A9F3-1EBE-4A9C-9FAF-8BEA5FD588B1}" type="slidenum">
              <a:rPr lang="en-US" smtClean="0"/>
              <a:pPr>
                <a:defRPr/>
              </a:pPr>
              <a:t>‹#›</a:t>
            </a:fld>
            <a:endParaRPr lang="en-US"/>
          </a:p>
        </p:txBody>
      </p:sp>
    </p:spTree>
    <p:extLst>
      <p:ext uri="{BB962C8B-B14F-4D97-AF65-F5344CB8AC3E}">
        <p14:creationId xmlns:p14="http://schemas.microsoft.com/office/powerpoint/2010/main" val="41066954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pPr>
              <a:defRPr/>
            </a:pPr>
            <a:fld id="{3F392140-0970-4C1C-8F51-EC2C65AFA329}" type="datetimeFigureOut">
              <a:rPr lang="en-US" smtClean="0"/>
              <a:pPr>
                <a:defRPr/>
              </a:pPr>
              <a:t>9/1/2023</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81A7A9F3-1EBE-4A9C-9FAF-8BEA5FD588B1}" type="slidenum">
              <a:rPr lang="en-US" smtClean="0"/>
              <a:pPr>
                <a:defRPr/>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060582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pPr>
              <a:defRPr/>
            </a:pPr>
            <a:fld id="{3F392140-0970-4C1C-8F51-EC2C65AFA329}" type="datetimeFigureOut">
              <a:rPr lang="en-US" smtClean="0"/>
              <a:pPr>
                <a:defRPr/>
              </a:pPr>
              <a:t>9/1/2023</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81A7A9F3-1EBE-4A9C-9FAF-8BEA5FD588B1}" type="slidenum">
              <a:rPr lang="en-US" smtClean="0"/>
              <a:pPr>
                <a:defRPr/>
              </a:pPr>
              <a:t>‹#›</a:t>
            </a:fld>
            <a:endParaRPr lang="en-US"/>
          </a:p>
        </p:txBody>
      </p:sp>
    </p:spTree>
    <p:extLst>
      <p:ext uri="{BB962C8B-B14F-4D97-AF65-F5344CB8AC3E}">
        <p14:creationId xmlns:p14="http://schemas.microsoft.com/office/powerpoint/2010/main" val="178957178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2D114CBE-6448-4504-8B7D-1272E992CCBF}" type="datetimeFigureOut">
              <a:rPr lang="en-US" smtClean="0"/>
              <a:pPr>
                <a:defRPr/>
              </a:pPr>
              <a:t>9/1/2023</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CA0C3A0F-D98D-4788-896A-B796EB718F75}" type="slidenum">
              <a:rPr lang="en-US" smtClean="0"/>
              <a:pPr>
                <a:defRPr/>
              </a:pPr>
              <a:t>‹#›</a:t>
            </a:fld>
            <a:endParaRPr lang="en-US"/>
          </a:p>
        </p:txBody>
      </p:sp>
    </p:spTree>
    <p:extLst>
      <p:ext uri="{BB962C8B-B14F-4D97-AF65-F5344CB8AC3E}">
        <p14:creationId xmlns:p14="http://schemas.microsoft.com/office/powerpoint/2010/main" val="2312516243"/>
      </p:ext>
    </p:extLst>
  </p:cSld>
  <p:clrMapOvr>
    <a:masterClrMapping/>
  </p:clrMapOvr>
  <p:transition spd="slow">
    <p:checke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68FB9703-2CB2-46EA-AE8E-C79D10346C37}" type="datetimeFigureOut">
              <a:rPr lang="en-US" smtClean="0"/>
              <a:pPr>
                <a:defRPr/>
              </a:pPr>
              <a:t>9/1/2023</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C5E8E418-4970-4E34-896A-46341A6DBECC}" type="slidenum">
              <a:rPr lang="en-US" smtClean="0"/>
              <a:pPr>
                <a:defRPr/>
              </a:pPr>
              <a:t>‹#›</a:t>
            </a:fld>
            <a:endParaRPr lang="en-US"/>
          </a:p>
        </p:txBody>
      </p:sp>
    </p:spTree>
    <p:extLst>
      <p:ext uri="{BB962C8B-B14F-4D97-AF65-F5344CB8AC3E}">
        <p14:creationId xmlns:p14="http://schemas.microsoft.com/office/powerpoint/2010/main" val="3086299340"/>
      </p:ext>
    </p:extLst>
  </p:cSld>
  <p:clrMapOvr>
    <a:masterClrMapping/>
  </p:clrMapOvr>
  <p:transition spd="slow">
    <p:checke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5F67D173-B1FF-48BE-AAD7-E2750DC4765E}" type="datetimeFigureOut">
              <a:rPr lang="en-US" smtClean="0"/>
              <a:pPr>
                <a:defRPr/>
              </a:pPr>
              <a:t>9/1/2023</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46926E16-6E0C-497A-BF3E-FC196174D142}" type="slidenum">
              <a:rPr lang="en-US" smtClean="0"/>
              <a:pPr>
                <a:defRPr/>
              </a:pPr>
              <a:t>‹#›</a:t>
            </a:fld>
            <a:endParaRPr lang="en-US"/>
          </a:p>
        </p:txBody>
      </p:sp>
    </p:spTree>
    <p:extLst>
      <p:ext uri="{BB962C8B-B14F-4D97-AF65-F5344CB8AC3E}">
        <p14:creationId xmlns:p14="http://schemas.microsoft.com/office/powerpoint/2010/main" val="3983491871"/>
      </p:ext>
    </p:extLst>
  </p:cSld>
  <p:clrMapOvr>
    <a:masterClrMapping/>
  </p:clrMapOvr>
  <p:transition spd="slow">
    <p:checke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pPr>
              <a:defRPr/>
            </a:pPr>
            <a:fld id="{D1A4F531-CBAC-4DD9-9B91-FD267C8EB703}" type="datetimeFigureOut">
              <a:rPr lang="en-US" smtClean="0"/>
              <a:pPr>
                <a:defRPr/>
              </a:pPr>
              <a:t>9/1/2023</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3B444A0F-2294-4272-9025-687EC9100D82}" type="slidenum">
              <a:rPr lang="en-US" smtClean="0"/>
              <a:pPr>
                <a:defRPr/>
              </a:pPr>
              <a:t>‹#›</a:t>
            </a:fld>
            <a:endParaRPr lang="en-US"/>
          </a:p>
        </p:txBody>
      </p:sp>
    </p:spTree>
    <p:extLst>
      <p:ext uri="{BB962C8B-B14F-4D97-AF65-F5344CB8AC3E}">
        <p14:creationId xmlns:p14="http://schemas.microsoft.com/office/powerpoint/2010/main" val="3466329589"/>
      </p:ext>
    </p:extLst>
  </p:cSld>
  <p:clrMapOvr>
    <a:masterClrMapping/>
  </p:clrMapOvr>
  <p:transition spd="slow">
    <p:checke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fld id="{67D9FCE6-BB7A-4981-B5EB-6CC7428CDFCE}" type="datetimeFigureOut">
              <a:rPr lang="en-US" smtClean="0"/>
              <a:pPr>
                <a:defRPr/>
              </a:pPr>
              <a:t>9/1/2023</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8C9EF90B-0FD8-4F87-9F1A-1D06E05BFB1E}" type="slidenum">
              <a:rPr lang="en-US" smtClean="0"/>
              <a:pPr>
                <a:defRPr/>
              </a:pPr>
              <a:t>‹#›</a:t>
            </a:fld>
            <a:endParaRPr lang="en-US"/>
          </a:p>
        </p:txBody>
      </p:sp>
    </p:spTree>
    <p:extLst>
      <p:ext uri="{BB962C8B-B14F-4D97-AF65-F5344CB8AC3E}">
        <p14:creationId xmlns:p14="http://schemas.microsoft.com/office/powerpoint/2010/main" val="2411221143"/>
      </p:ext>
    </p:extLst>
  </p:cSld>
  <p:clrMapOvr>
    <a:masterClrMapping/>
  </p:clrMapOvr>
  <p:transition spd="slow">
    <p:checke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fld id="{600C1EEF-D5D6-4D2B-94ED-6E14E9442D38}" type="datetimeFigureOut">
              <a:rPr lang="en-US" smtClean="0"/>
              <a:pPr>
                <a:defRPr/>
              </a:pPr>
              <a:t>9/1/2023</a:t>
            </a:fld>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C54E7A77-0152-4931-9E1D-BEF84875A912}" type="slidenum">
              <a:rPr lang="en-US" smtClean="0"/>
              <a:pPr>
                <a:defRPr/>
              </a:pPr>
              <a:t>‹#›</a:t>
            </a:fld>
            <a:endParaRPr lang="en-US"/>
          </a:p>
        </p:txBody>
      </p:sp>
    </p:spTree>
    <p:extLst>
      <p:ext uri="{BB962C8B-B14F-4D97-AF65-F5344CB8AC3E}">
        <p14:creationId xmlns:p14="http://schemas.microsoft.com/office/powerpoint/2010/main" val="1605820928"/>
      </p:ext>
    </p:extLst>
  </p:cSld>
  <p:clrMapOvr>
    <a:masterClrMapping/>
  </p:clrMapOvr>
  <p:transition spd="slow">
    <p:checke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fld id="{FBFA9E7F-0774-4630-804E-CCFAF2A794E3}" type="datetimeFigureOut">
              <a:rPr lang="en-US" smtClean="0"/>
              <a:pPr>
                <a:defRPr/>
              </a:pPr>
              <a:t>9/1/2023</a:t>
            </a:fld>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8B819900-4C16-4D12-A73C-90E481348A02}" type="slidenum">
              <a:rPr lang="en-US" smtClean="0"/>
              <a:pPr>
                <a:defRPr/>
              </a:pPr>
              <a:t>‹#›</a:t>
            </a:fld>
            <a:endParaRPr lang="en-US"/>
          </a:p>
        </p:txBody>
      </p:sp>
    </p:spTree>
    <p:extLst>
      <p:ext uri="{BB962C8B-B14F-4D97-AF65-F5344CB8AC3E}">
        <p14:creationId xmlns:p14="http://schemas.microsoft.com/office/powerpoint/2010/main" val="2677302459"/>
      </p:ext>
    </p:extLst>
  </p:cSld>
  <p:clrMapOvr>
    <a:masterClrMapping/>
  </p:clrMapOvr>
  <p:transition spd="slow">
    <p:checke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F396C77C-8DB1-47FF-868C-F53353BD0C58}" type="datetimeFigureOut">
              <a:rPr lang="en-US" smtClean="0"/>
              <a:pPr>
                <a:defRPr/>
              </a:pPr>
              <a:t>9/1/2023</a:t>
            </a:fld>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565A9348-CDED-473D-A5E3-EB2E93646EC6}" type="slidenum">
              <a:rPr lang="en-US" smtClean="0"/>
              <a:pPr>
                <a:defRPr/>
              </a:pPr>
              <a:t>‹#›</a:t>
            </a:fld>
            <a:endParaRPr lang="en-US"/>
          </a:p>
        </p:txBody>
      </p:sp>
    </p:spTree>
    <p:extLst>
      <p:ext uri="{BB962C8B-B14F-4D97-AF65-F5344CB8AC3E}">
        <p14:creationId xmlns:p14="http://schemas.microsoft.com/office/powerpoint/2010/main" val="2374724484"/>
      </p:ext>
    </p:extLst>
  </p:cSld>
  <p:clrMapOvr>
    <a:masterClrMapping/>
  </p:clrMapOvr>
  <p:transition spd="slow">
    <p:checke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pPr>
              <a:defRPr/>
            </a:pPr>
            <a:fld id="{4720C21A-C4F1-4270-92DF-69FC19299B07}" type="datetimeFigureOut">
              <a:rPr lang="en-US" smtClean="0"/>
              <a:pPr>
                <a:defRPr/>
              </a:pPr>
              <a:t>9/1/2023</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B64F112A-580D-4AE8-A8A5-31FACB942100}" type="slidenum">
              <a:rPr lang="en-US" smtClean="0"/>
              <a:pPr>
                <a:defRPr/>
              </a:pPr>
              <a:t>‹#›</a:t>
            </a:fld>
            <a:endParaRPr lang="en-US"/>
          </a:p>
        </p:txBody>
      </p:sp>
    </p:spTree>
    <p:extLst>
      <p:ext uri="{BB962C8B-B14F-4D97-AF65-F5344CB8AC3E}">
        <p14:creationId xmlns:p14="http://schemas.microsoft.com/office/powerpoint/2010/main" val="1080393473"/>
      </p:ext>
    </p:extLst>
  </p:cSld>
  <p:clrMapOvr>
    <a:masterClrMapping/>
  </p:clrMapOvr>
  <p:transition spd="slow">
    <p:checke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pPr>
              <a:defRPr/>
            </a:pPr>
            <a:fld id="{4EA95E91-3384-4710-8EDF-4F0EE0CE0AAF}" type="datetimeFigureOut">
              <a:rPr lang="en-US" smtClean="0"/>
              <a:pPr>
                <a:defRPr/>
              </a:pPr>
              <a:t>9/1/2023</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71436396-16AA-4D96-BD00-897BBBC11511}" type="slidenum">
              <a:rPr lang="en-US" smtClean="0"/>
              <a:pPr>
                <a:defRPr/>
              </a:pPr>
              <a:t>‹#›</a:t>
            </a:fld>
            <a:endParaRPr lang="en-US"/>
          </a:p>
        </p:txBody>
      </p:sp>
    </p:spTree>
    <p:extLst>
      <p:ext uri="{BB962C8B-B14F-4D97-AF65-F5344CB8AC3E}">
        <p14:creationId xmlns:p14="http://schemas.microsoft.com/office/powerpoint/2010/main" val="2200854125"/>
      </p:ext>
    </p:extLst>
  </p:cSld>
  <p:clrMapOvr>
    <a:masterClrMapping/>
  </p:clrMapOvr>
  <p:transition spd="slow">
    <p:checke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3F392140-0970-4C1C-8F51-EC2C65AFA329}" type="datetimeFigureOut">
              <a:rPr lang="en-US" smtClean="0"/>
              <a:pPr>
                <a:defRPr/>
              </a:pPr>
              <a:t>9/1/2023</a:t>
            </a:fld>
            <a:endParaRPr 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pPr>
              <a:defRPr/>
            </a:pPr>
            <a:fld id="{81A7A9F3-1EBE-4A9C-9FAF-8BEA5FD588B1}" type="slidenum">
              <a:rPr lang="en-US" smtClean="0"/>
              <a:pPr>
                <a:defRPr/>
              </a:pPr>
              <a:t>‹#›</a:t>
            </a:fld>
            <a:endParaRPr lang="en-US"/>
          </a:p>
        </p:txBody>
      </p:sp>
    </p:spTree>
    <p:extLst>
      <p:ext uri="{BB962C8B-B14F-4D97-AF65-F5344CB8AC3E}">
        <p14:creationId xmlns:p14="http://schemas.microsoft.com/office/powerpoint/2010/main" val="2126393012"/>
      </p:ext>
    </p:extLst>
  </p:cSld>
  <p:clrMap bg1="lt1" tx1="dk1" bg2="lt2" tx2="dk2" accent1="accent1" accent2="accent2" accent3="accent3" accent4="accent4" accent5="accent5" accent6="accent6" hlink="hlink" folHlink="folHlink"/>
  <p:sldLayoutIdLst>
    <p:sldLayoutId id="2147483756" r:id="rId1"/>
    <p:sldLayoutId id="2147483757" r:id="rId2"/>
    <p:sldLayoutId id="2147483758" r:id="rId3"/>
    <p:sldLayoutId id="2147483759" r:id="rId4"/>
    <p:sldLayoutId id="2147483760" r:id="rId5"/>
    <p:sldLayoutId id="2147483761" r:id="rId6"/>
    <p:sldLayoutId id="2147483762" r:id="rId7"/>
    <p:sldLayoutId id="2147483763" r:id="rId8"/>
    <p:sldLayoutId id="2147483764" r:id="rId9"/>
    <p:sldLayoutId id="2147483765" r:id="rId10"/>
    <p:sldLayoutId id="2147483766" r:id="rId11"/>
    <p:sldLayoutId id="2147483767" r:id="rId12"/>
    <p:sldLayoutId id="2147483768" r:id="rId13"/>
    <p:sldLayoutId id="2147483769" r:id="rId14"/>
    <p:sldLayoutId id="2147483770" r:id="rId15"/>
    <p:sldLayoutId id="2147483771" r:id="rId16"/>
  </p:sldLayoutIdLst>
  <p:transition spd="slow">
    <p:checker/>
  </p:transition>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cid:image001.png@01D223AB.05124970"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cid:image001.png@01D223AB.05124970"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cid:image001.png@01D223AB.05124970"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cid:image001.png@01D223AB.05124970"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cid:image001.png@01D223AB.05124970"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cid:image001.png@01D223AB.05124970"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57399" y="0"/>
            <a:ext cx="5375031" cy="1406769"/>
          </a:xfrm>
        </p:spPr>
        <p:style>
          <a:lnRef idx="2">
            <a:schemeClr val="accent4"/>
          </a:lnRef>
          <a:fillRef idx="1">
            <a:schemeClr val="lt1"/>
          </a:fillRef>
          <a:effectRef idx="0">
            <a:schemeClr val="accent4"/>
          </a:effectRef>
          <a:fontRef idx="minor">
            <a:schemeClr val="dk1"/>
          </a:fontRef>
        </p:style>
        <p:txBody>
          <a:bodyPr anchor="ctr">
            <a:normAutofit fontScale="90000"/>
          </a:bodyPr>
          <a:lstStyle/>
          <a:p>
            <a:pPr algn="ctr"/>
            <a:r>
              <a:rPr lang="en-US" b="1" dirty="0">
                <a:solidFill>
                  <a:schemeClr val="tx1"/>
                </a:solidFill>
                <a:latin typeface="Times New Roman" panose="02020603050405020304" pitchFamily="18" charset="0"/>
                <a:cs typeface="Times New Roman" panose="02020603050405020304" pitchFamily="18" charset="0"/>
              </a:rPr>
              <a:t>Fiji Bureau </a:t>
            </a:r>
            <a:r>
              <a:rPr lang="en-US" b="1" dirty="0" smtClean="0">
                <a:solidFill>
                  <a:schemeClr val="tx1"/>
                </a:solidFill>
                <a:latin typeface="Times New Roman" panose="02020603050405020304" pitchFamily="18" charset="0"/>
                <a:cs typeface="Times New Roman" panose="02020603050405020304" pitchFamily="18" charset="0"/>
              </a:rPr>
              <a:t>of </a:t>
            </a:r>
            <a:r>
              <a:rPr lang="en-US" b="1" dirty="0">
                <a:solidFill>
                  <a:schemeClr val="tx1"/>
                </a:solidFill>
                <a:latin typeface="Times New Roman" panose="02020603050405020304" pitchFamily="18" charset="0"/>
                <a:cs typeface="Times New Roman" panose="02020603050405020304" pitchFamily="18" charset="0"/>
              </a:rPr>
              <a:t>Statistics</a:t>
            </a:r>
          </a:p>
        </p:txBody>
      </p:sp>
      <p:sp>
        <p:nvSpPr>
          <p:cNvPr id="3" name="Subtitle 2"/>
          <p:cNvSpPr>
            <a:spLocks noGrp="1"/>
          </p:cNvSpPr>
          <p:nvPr>
            <p:ph type="subTitle" idx="1"/>
          </p:nvPr>
        </p:nvSpPr>
        <p:spPr>
          <a:xfrm>
            <a:off x="685800" y="1905000"/>
            <a:ext cx="7924800" cy="3733800"/>
          </a:xfrm>
        </p:spPr>
        <p:txBody>
          <a:bodyPr>
            <a:noAutofit/>
          </a:bodyPr>
          <a:lstStyle/>
          <a:p>
            <a:pPr algn="ctr"/>
            <a:r>
              <a:rPr lang="en-US" sz="5400" b="1" dirty="0" smtClean="0">
                <a:solidFill>
                  <a:schemeClr val="tx1"/>
                </a:solidFill>
                <a:latin typeface="Times New Roman" panose="02020603050405020304" pitchFamily="18" charset="0"/>
                <a:cs typeface="Times New Roman" panose="02020603050405020304" pitchFamily="18" charset="0"/>
              </a:rPr>
              <a:t>Session 6</a:t>
            </a:r>
          </a:p>
          <a:p>
            <a:pPr algn="ctr"/>
            <a:r>
              <a:rPr lang="en-US" sz="5400" b="1" dirty="0" smtClean="0">
                <a:solidFill>
                  <a:schemeClr val="tx1"/>
                </a:solidFill>
                <a:latin typeface="Times New Roman" panose="02020603050405020304" pitchFamily="18" charset="0"/>
                <a:cs typeface="Times New Roman" panose="02020603050405020304" pitchFamily="18" charset="0"/>
              </a:rPr>
              <a:t>New Data Sources: Opportunity and Challenges</a:t>
            </a:r>
            <a:endParaRPr lang="en-US" sz="5400" b="1" dirty="0">
              <a:solidFill>
                <a:schemeClr val="tx1"/>
              </a:solidFill>
              <a:latin typeface="Times New Roman" panose="02020603050405020304" pitchFamily="18" charset="0"/>
              <a:cs typeface="Times New Roman" panose="02020603050405020304" pitchFamily="18" charset="0"/>
            </a:endParaRPr>
          </a:p>
          <a:p>
            <a:pPr algn="ctr"/>
            <a:endParaRPr lang="en-US" sz="5400" b="1" dirty="0">
              <a:solidFill>
                <a:schemeClr val="accent4">
                  <a:lumMod val="75000"/>
                  <a:lumOff val="25000"/>
                </a:schemeClr>
              </a:solidFill>
            </a:endParaRPr>
          </a:p>
          <a:p>
            <a:pPr algn="ctr"/>
            <a:r>
              <a:rPr lang="en-US" sz="1600" b="1" dirty="0" smtClean="0">
                <a:solidFill>
                  <a:schemeClr val="tx1">
                    <a:lumMod val="50000"/>
                  </a:schemeClr>
                </a:solidFill>
                <a:latin typeface="Times New Roman" pitchFamily="18" charset="0"/>
                <a:cs typeface="Times New Roman" pitchFamily="18" charset="0"/>
              </a:rPr>
              <a:t>Presenter</a:t>
            </a:r>
            <a:r>
              <a:rPr lang="en-US" sz="1600" b="1" dirty="0">
                <a:solidFill>
                  <a:schemeClr val="tx1">
                    <a:lumMod val="50000"/>
                  </a:schemeClr>
                </a:solidFill>
                <a:latin typeface="Times New Roman" pitchFamily="18" charset="0"/>
                <a:cs typeface="Times New Roman" pitchFamily="18" charset="0"/>
              </a:rPr>
              <a:t>: </a:t>
            </a:r>
            <a:r>
              <a:rPr lang="en-US" sz="1600" b="1" dirty="0" smtClean="0">
                <a:solidFill>
                  <a:schemeClr val="tx1">
                    <a:lumMod val="50000"/>
                  </a:schemeClr>
                </a:solidFill>
                <a:latin typeface="Times New Roman" pitchFamily="18" charset="0"/>
                <a:cs typeface="Times New Roman" pitchFamily="18" charset="0"/>
              </a:rPr>
              <a:t>Vikashni Lata</a:t>
            </a:r>
            <a:endParaRPr lang="en-US" sz="1600" b="1" dirty="0">
              <a:solidFill>
                <a:schemeClr val="tx1">
                  <a:lumMod val="50000"/>
                </a:schemeClr>
              </a:solidFill>
              <a:latin typeface="Times New Roman" pitchFamily="18" charset="0"/>
              <a:cs typeface="Times New Roman" pitchFamily="18" charset="0"/>
            </a:endParaRPr>
          </a:p>
        </p:txBody>
      </p:sp>
      <p:pic>
        <p:nvPicPr>
          <p:cNvPr id="5" name="Picture 4" descr="cid:image001.png@01D223AB.05124970"/>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0" y="0"/>
            <a:ext cx="1981200" cy="1383323"/>
          </a:xfrm>
          <a:prstGeom prst="rect">
            <a:avLst/>
          </a:prstGeom>
          <a:noFill/>
          <a:ln>
            <a:noFill/>
          </a:ln>
        </p:spPr>
      </p:pic>
    </p:spTree>
  </p:cSld>
  <p:clrMapOvr>
    <a:masterClrMapping/>
  </p:clrMapOvr>
  <p:transition spd="slow">
    <p:checke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66258" y="1"/>
            <a:ext cx="5029200" cy="1558200"/>
          </a:xfrm>
          <a:noFill/>
        </p:spPr>
        <p:style>
          <a:lnRef idx="1">
            <a:schemeClr val="accent4"/>
          </a:lnRef>
          <a:fillRef idx="2">
            <a:schemeClr val="accent4"/>
          </a:fillRef>
          <a:effectRef idx="1">
            <a:schemeClr val="accent4"/>
          </a:effectRef>
          <a:fontRef idx="minor">
            <a:schemeClr val="dk1"/>
          </a:fontRef>
        </p:style>
        <p:txBody>
          <a:bodyPr vert="horz" lIns="0" rIns="0" bIns="0" anchor="ctr">
            <a:normAutofit/>
          </a:bodyPr>
          <a:lstStyle/>
          <a:p>
            <a:pPr algn="ctr"/>
            <a:r>
              <a:rPr lang="en-US" sz="4500" b="1" dirty="0" smtClean="0">
                <a:solidFill>
                  <a:schemeClr val="tx1"/>
                </a:solidFill>
                <a:latin typeface="Times New Roman" pitchFamily="18" charset="0"/>
                <a:cs typeface="Times New Roman" pitchFamily="18" charset="0"/>
              </a:rPr>
              <a:t> New Data Sources</a:t>
            </a:r>
            <a:endParaRPr lang="en-US" sz="4500" b="1" dirty="0">
              <a:solidFill>
                <a:schemeClr val="tx1"/>
              </a:solidFill>
              <a:latin typeface="Times New Roman" pitchFamily="18" charset="0"/>
              <a:cs typeface="Times New Roman" pitchFamily="18" charset="0"/>
            </a:endParaRPr>
          </a:p>
        </p:txBody>
      </p:sp>
      <p:sp>
        <p:nvSpPr>
          <p:cNvPr id="3" name="Content Placeholder 2"/>
          <p:cNvSpPr>
            <a:spLocks noGrp="1"/>
          </p:cNvSpPr>
          <p:nvPr>
            <p:ph idx="1"/>
          </p:nvPr>
        </p:nvSpPr>
        <p:spPr>
          <a:xfrm>
            <a:off x="609598" y="2160590"/>
            <a:ext cx="7315202" cy="4468810"/>
          </a:xfrm>
        </p:spPr>
        <p:txBody>
          <a:bodyPr>
            <a:noAutofit/>
          </a:bodyPr>
          <a:lstStyle/>
          <a:p>
            <a:pPr lvl="0" algn="just">
              <a:buClrTx/>
            </a:pPr>
            <a:r>
              <a:rPr lang="en-US" sz="3200" dirty="0" smtClean="0">
                <a:solidFill>
                  <a:schemeClr val="tx1"/>
                </a:solidFill>
                <a:latin typeface="Times New Roman" pitchFamily="18" charset="0"/>
                <a:cs typeface="Times New Roman" pitchFamily="18" charset="0"/>
              </a:rPr>
              <a:t>Energy Fiji Limited (EFL)</a:t>
            </a:r>
          </a:p>
          <a:p>
            <a:pPr marL="0" lvl="0" indent="0" algn="just">
              <a:buClrTx/>
              <a:buNone/>
            </a:pPr>
            <a:r>
              <a:rPr lang="en-US" sz="3200" dirty="0" smtClean="0">
                <a:solidFill>
                  <a:schemeClr val="tx1"/>
                </a:solidFill>
                <a:latin typeface="Times New Roman" pitchFamily="18" charset="0"/>
                <a:cs typeface="Times New Roman" pitchFamily="18" charset="0"/>
              </a:rPr>
              <a:t>We are not currently using the data from EFL but its our future plan to get detail commercial business listing to ensure the location and postal addresses are correct. Since Energy Fiji Ltd frequently update business listings to ensure the bills are dispatched to correct address. </a:t>
            </a:r>
            <a:endParaRPr lang="en-US" sz="3200" dirty="0">
              <a:solidFill>
                <a:schemeClr val="tx1"/>
              </a:solidFill>
              <a:latin typeface="Times New Roman" pitchFamily="18" charset="0"/>
              <a:cs typeface="Times New Roman" pitchFamily="18" charset="0"/>
            </a:endParaRPr>
          </a:p>
        </p:txBody>
      </p:sp>
      <p:pic>
        <p:nvPicPr>
          <p:cNvPr id="6" name="Picture 5" descr="cid:image001.png@01D223AB.05124970"/>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0" y="0"/>
            <a:ext cx="1981200" cy="1600200"/>
          </a:xfrm>
          <a:prstGeom prst="rect">
            <a:avLst/>
          </a:prstGeom>
          <a:noFill/>
          <a:ln>
            <a:noFill/>
          </a:ln>
        </p:spPr>
      </p:pic>
    </p:spTree>
  </p:cSld>
  <p:clrMapOvr>
    <a:masterClrMapping/>
  </p:clrMapOvr>
  <p:transition spd="slow">
    <p:checke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69570" y="1"/>
            <a:ext cx="6389916" cy="1197428"/>
          </a:xfrm>
        </p:spPr>
        <p:txBody>
          <a:bodyPr>
            <a:normAutofit/>
          </a:bodyPr>
          <a:lstStyle/>
          <a:p>
            <a:r>
              <a:rPr lang="en-US" sz="4800" b="1" dirty="0" smtClean="0">
                <a:solidFill>
                  <a:schemeClr val="tx1"/>
                </a:solidFill>
                <a:latin typeface="Times New Roman" panose="02020603050405020304" pitchFamily="18" charset="0"/>
                <a:cs typeface="Times New Roman" panose="02020603050405020304" pitchFamily="18" charset="0"/>
              </a:rPr>
              <a:t>Main Challenges </a:t>
            </a:r>
            <a:endParaRPr lang="en-US" sz="4800" b="1" dirty="0">
              <a:solidFill>
                <a:schemeClr val="tx1"/>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370114" y="1197428"/>
            <a:ext cx="7282543" cy="5497285"/>
          </a:xfrm>
        </p:spPr>
        <p:txBody>
          <a:bodyPr>
            <a:normAutofit fontScale="92500" lnSpcReduction="10000"/>
          </a:bodyPr>
          <a:lstStyle/>
          <a:p>
            <a:pPr algn="just"/>
            <a:r>
              <a:rPr lang="en-US" sz="2800" dirty="0" smtClean="0">
                <a:solidFill>
                  <a:schemeClr val="tx1"/>
                </a:solidFill>
                <a:latin typeface="Times New Roman" panose="02020603050405020304" pitchFamily="18" charset="0"/>
                <a:cs typeface="Times New Roman" panose="02020603050405020304" pitchFamily="18" charset="0"/>
              </a:rPr>
              <a:t>The </a:t>
            </a:r>
            <a:r>
              <a:rPr lang="en-US" sz="2800" dirty="0">
                <a:solidFill>
                  <a:schemeClr val="tx1"/>
                </a:solidFill>
                <a:latin typeface="Times New Roman" panose="02020603050405020304" pitchFamily="18" charset="0"/>
                <a:cs typeface="Times New Roman" panose="02020603050405020304" pitchFamily="18" charset="0"/>
              </a:rPr>
              <a:t>data in administrative sources have generally been collected for a specific administrative purpose, and the needs and priorities relating to that purpose are likely to be different from those of the statistical system. </a:t>
            </a:r>
            <a:endParaRPr lang="en-US" sz="2800" dirty="0" smtClean="0">
              <a:solidFill>
                <a:schemeClr val="tx1"/>
              </a:solidFill>
              <a:latin typeface="Times New Roman" panose="02020603050405020304" pitchFamily="18" charset="0"/>
              <a:cs typeface="Times New Roman" panose="02020603050405020304" pitchFamily="18" charset="0"/>
            </a:endParaRPr>
          </a:p>
          <a:p>
            <a:pPr algn="just"/>
            <a:r>
              <a:rPr lang="en-US" sz="2800" dirty="0">
                <a:solidFill>
                  <a:schemeClr val="tx1"/>
                </a:solidFill>
                <a:latin typeface="Times New Roman" panose="02020603050405020304" pitchFamily="18" charset="0"/>
                <a:cs typeface="Times New Roman" panose="02020603050405020304" pitchFamily="18" charset="0"/>
              </a:rPr>
              <a:t>T</a:t>
            </a:r>
            <a:r>
              <a:rPr lang="en-US" sz="2800" dirty="0" smtClean="0">
                <a:solidFill>
                  <a:schemeClr val="tx1"/>
                </a:solidFill>
                <a:latin typeface="Times New Roman" panose="02020603050405020304" pitchFamily="18" charset="0"/>
                <a:cs typeface="Times New Roman" panose="02020603050405020304" pitchFamily="18" charset="0"/>
              </a:rPr>
              <a:t>he </a:t>
            </a:r>
            <a:r>
              <a:rPr lang="en-US" sz="2800" dirty="0">
                <a:solidFill>
                  <a:schemeClr val="tx1"/>
                </a:solidFill>
                <a:latin typeface="Times New Roman" panose="02020603050405020304" pitchFamily="18" charset="0"/>
                <a:cs typeface="Times New Roman" panose="02020603050405020304" pitchFamily="18" charset="0"/>
              </a:rPr>
              <a:t>classification systems used within administrative sources may be different from those used in the statistical </a:t>
            </a:r>
            <a:r>
              <a:rPr lang="en-US" sz="2800" dirty="0" smtClean="0">
                <a:solidFill>
                  <a:schemeClr val="tx1"/>
                </a:solidFill>
                <a:latin typeface="Times New Roman" panose="02020603050405020304" pitchFamily="18" charset="0"/>
                <a:cs typeface="Times New Roman" panose="02020603050405020304" pitchFamily="18" charset="0"/>
              </a:rPr>
              <a:t>world.</a:t>
            </a:r>
          </a:p>
          <a:p>
            <a:pPr algn="just"/>
            <a:r>
              <a:rPr lang="en-US" sz="2800" dirty="0">
                <a:solidFill>
                  <a:schemeClr val="tx1"/>
                </a:solidFill>
                <a:latin typeface="Times New Roman" panose="02020603050405020304" pitchFamily="18" charset="0"/>
                <a:cs typeface="Times New Roman" panose="02020603050405020304" pitchFamily="18" charset="0"/>
              </a:rPr>
              <a:t>T</a:t>
            </a:r>
            <a:r>
              <a:rPr lang="en-US" sz="2800" dirty="0" smtClean="0">
                <a:solidFill>
                  <a:schemeClr val="tx1"/>
                </a:solidFill>
                <a:latin typeface="Times New Roman" panose="02020603050405020304" pitchFamily="18" charset="0"/>
                <a:cs typeface="Times New Roman" panose="02020603050405020304" pitchFamily="18" charset="0"/>
              </a:rPr>
              <a:t>he some </a:t>
            </a:r>
            <a:r>
              <a:rPr lang="en-US" sz="2800" dirty="0">
                <a:solidFill>
                  <a:schemeClr val="tx1"/>
                </a:solidFill>
                <a:latin typeface="Times New Roman" panose="02020603050405020304" pitchFamily="18" charset="0"/>
                <a:cs typeface="Times New Roman" panose="02020603050405020304" pitchFamily="18" charset="0"/>
              </a:rPr>
              <a:t>sort of probabilistic allocation is often required. This should result in accurate coding at the aggregate level, but not necessarily at the level of individual units</a:t>
            </a:r>
            <a:r>
              <a:rPr lang="en-US" sz="2800" dirty="0" smtClean="0">
                <a:solidFill>
                  <a:schemeClr val="tx1"/>
                </a:solidFill>
                <a:latin typeface="Times New Roman" panose="02020603050405020304" pitchFamily="18" charset="0"/>
                <a:cs typeface="Times New Roman" panose="02020603050405020304" pitchFamily="18" charset="0"/>
              </a:rPr>
              <a:t>.</a:t>
            </a:r>
          </a:p>
          <a:p>
            <a:pPr algn="just"/>
            <a:r>
              <a:rPr lang="en-US" sz="2800" dirty="0" smtClean="0">
                <a:solidFill>
                  <a:schemeClr val="tx1"/>
                </a:solidFill>
                <a:latin typeface="Times New Roman" panose="02020603050405020304" pitchFamily="18" charset="0"/>
                <a:cs typeface="Times New Roman" panose="02020603050405020304" pitchFamily="18" charset="0"/>
              </a:rPr>
              <a:t>Timelines of the requested information</a:t>
            </a:r>
            <a:endParaRPr lang="en-US" sz="2800" dirty="0">
              <a:solidFill>
                <a:schemeClr val="tx1"/>
              </a:solidFill>
              <a:latin typeface="Times New Roman" panose="02020603050405020304" pitchFamily="18" charset="0"/>
              <a:cs typeface="Times New Roman" panose="02020603050405020304" pitchFamily="18" charset="0"/>
            </a:endParaRPr>
          </a:p>
          <a:p>
            <a:endParaRPr lang="en-US" dirty="0"/>
          </a:p>
        </p:txBody>
      </p:sp>
      <p:pic>
        <p:nvPicPr>
          <p:cNvPr id="4" name="Picture 3" descr="cid:image001.png@01D223AB.05124970"/>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0" y="0"/>
            <a:ext cx="1175657" cy="1153886"/>
          </a:xfrm>
          <a:prstGeom prst="rect">
            <a:avLst/>
          </a:prstGeom>
          <a:noFill/>
          <a:ln>
            <a:noFill/>
          </a:ln>
        </p:spPr>
      </p:pic>
    </p:spTree>
    <p:extLst>
      <p:ext uri="{BB962C8B-B14F-4D97-AF65-F5344CB8AC3E}">
        <p14:creationId xmlns:p14="http://schemas.microsoft.com/office/powerpoint/2010/main" val="380504609"/>
      </p:ext>
    </p:extLst>
  </p:cSld>
  <p:clrMapOvr>
    <a:masterClrMapping/>
  </p:clrMapOvr>
  <p:transition spd="slow">
    <p:checke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92086" y="0"/>
            <a:ext cx="5874099" cy="1436914"/>
          </a:xfrm>
          <a:noFill/>
        </p:spPr>
        <p:style>
          <a:lnRef idx="1">
            <a:schemeClr val="accent4"/>
          </a:lnRef>
          <a:fillRef idx="2">
            <a:schemeClr val="accent4"/>
          </a:fillRef>
          <a:effectRef idx="1">
            <a:schemeClr val="accent4"/>
          </a:effectRef>
          <a:fontRef idx="minor">
            <a:schemeClr val="dk1"/>
          </a:fontRef>
        </p:style>
        <p:txBody>
          <a:bodyPr vert="horz" lIns="0" rIns="0" bIns="0" anchor="ctr">
            <a:noAutofit/>
          </a:bodyPr>
          <a:lstStyle/>
          <a:p>
            <a:pPr algn="just"/>
            <a:r>
              <a:rPr lang="en-US" sz="2800" b="1" dirty="0" smtClean="0">
                <a:solidFill>
                  <a:schemeClr val="tx1"/>
                </a:solidFill>
                <a:latin typeface="Times New Roman" panose="02020603050405020304" pitchFamily="18" charset="0"/>
                <a:cs typeface="Times New Roman" panose="02020603050405020304" pitchFamily="18" charset="0"/>
              </a:rPr>
              <a:t>How </a:t>
            </a:r>
            <a:r>
              <a:rPr lang="en-US" sz="2800" b="1" dirty="0">
                <a:solidFill>
                  <a:schemeClr val="tx1"/>
                </a:solidFill>
                <a:latin typeface="Times New Roman" panose="02020603050405020304" pitchFamily="18" charset="0"/>
                <a:cs typeface="Times New Roman" panose="02020603050405020304" pitchFamily="18" charset="0"/>
              </a:rPr>
              <a:t>best can these sources complement the use of existing data in SBR</a:t>
            </a:r>
          </a:p>
        </p:txBody>
      </p:sp>
      <p:sp>
        <p:nvSpPr>
          <p:cNvPr id="3" name="Content Placeholder 2"/>
          <p:cNvSpPr>
            <a:spLocks noGrp="1"/>
          </p:cNvSpPr>
          <p:nvPr>
            <p:ph idx="1"/>
          </p:nvPr>
        </p:nvSpPr>
        <p:spPr>
          <a:xfrm>
            <a:off x="511626" y="1567543"/>
            <a:ext cx="7130145" cy="5290457"/>
          </a:xfrm>
        </p:spPr>
        <p:txBody>
          <a:bodyPr>
            <a:noAutofit/>
          </a:bodyPr>
          <a:lstStyle/>
          <a:p>
            <a:pPr algn="just"/>
            <a:r>
              <a:rPr lang="en-US" sz="2800" dirty="0">
                <a:solidFill>
                  <a:schemeClr val="tx1"/>
                </a:solidFill>
                <a:latin typeface="Times New Roman" panose="02020603050405020304" pitchFamily="18" charset="0"/>
                <a:cs typeface="Times New Roman" panose="02020603050405020304" pitchFamily="18" charset="0"/>
              </a:rPr>
              <a:t>To identify the link between units in the administrative source and the corresponding units in the statistical business register. </a:t>
            </a:r>
            <a:endParaRPr lang="en-US" sz="2800" dirty="0" smtClean="0">
              <a:solidFill>
                <a:schemeClr val="tx1"/>
              </a:solidFill>
              <a:latin typeface="Times New Roman" panose="02020603050405020304" pitchFamily="18" charset="0"/>
              <a:cs typeface="Times New Roman" panose="02020603050405020304" pitchFamily="18" charset="0"/>
            </a:endParaRPr>
          </a:p>
          <a:p>
            <a:pPr algn="just"/>
            <a:r>
              <a:rPr lang="en-US" sz="2800" dirty="0" smtClean="0">
                <a:solidFill>
                  <a:schemeClr val="tx1"/>
                </a:solidFill>
                <a:latin typeface="Times New Roman" panose="02020603050405020304" pitchFamily="18" charset="0"/>
                <a:cs typeface="Times New Roman" panose="02020603050405020304" pitchFamily="18" charset="0"/>
              </a:rPr>
              <a:t>If there is no common identification code, a probabilistic approach to record linking can be adopted by identifying correspondences or similarities in the name and address or other variables (legal form, economic activity code, etc.). </a:t>
            </a:r>
          </a:p>
          <a:p>
            <a:pPr algn="just"/>
            <a:r>
              <a:rPr lang="en-US" sz="2800" dirty="0" smtClean="0">
                <a:solidFill>
                  <a:schemeClr val="tx1"/>
                </a:solidFill>
                <a:latin typeface="Times New Roman" panose="02020603050405020304" pitchFamily="18" charset="0"/>
                <a:cs typeface="Times New Roman" panose="02020603050405020304" pitchFamily="18" charset="0"/>
              </a:rPr>
              <a:t>Quality </a:t>
            </a:r>
            <a:r>
              <a:rPr lang="en-US" sz="2800" dirty="0">
                <a:solidFill>
                  <a:schemeClr val="tx1"/>
                </a:solidFill>
                <a:latin typeface="Times New Roman" panose="02020603050405020304" pitchFamily="18" charset="0"/>
                <a:cs typeface="Times New Roman" panose="02020603050405020304" pitchFamily="18" charset="0"/>
              </a:rPr>
              <a:t>checks of the results of the matching should be carried out. </a:t>
            </a:r>
            <a:endParaRPr lang="en-US" sz="2400" dirty="0"/>
          </a:p>
        </p:txBody>
      </p:sp>
      <p:pic>
        <p:nvPicPr>
          <p:cNvPr id="6" name="Picture 5" descr="cid:image001.png@01D223AB.05124970"/>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0" y="0"/>
            <a:ext cx="1981200" cy="1458686"/>
          </a:xfrm>
          <a:prstGeom prst="rect">
            <a:avLst/>
          </a:prstGeom>
          <a:noFill/>
          <a:ln>
            <a:noFill/>
          </a:ln>
        </p:spPr>
      </p:pic>
    </p:spTree>
    <p:extLst>
      <p:ext uri="{BB962C8B-B14F-4D97-AF65-F5344CB8AC3E}">
        <p14:creationId xmlns:p14="http://schemas.microsoft.com/office/powerpoint/2010/main" val="3644458413"/>
      </p:ext>
    </p:extLst>
  </p:cSld>
  <p:clrMapOvr>
    <a:masterClrMapping/>
  </p:clrMapOvr>
  <p:transition spd="slow">
    <p:checke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13857" y="0"/>
            <a:ext cx="6444343" cy="1513114"/>
          </a:xfrm>
          <a:noFill/>
        </p:spPr>
        <p:style>
          <a:lnRef idx="1">
            <a:schemeClr val="accent4"/>
          </a:lnRef>
          <a:fillRef idx="2">
            <a:schemeClr val="accent4"/>
          </a:fillRef>
          <a:effectRef idx="1">
            <a:schemeClr val="accent4"/>
          </a:effectRef>
          <a:fontRef idx="minor">
            <a:schemeClr val="dk1"/>
          </a:fontRef>
        </p:style>
        <p:txBody>
          <a:bodyPr vert="horz" lIns="0" rIns="0" bIns="0" anchor="ctr">
            <a:normAutofit fontScale="90000"/>
          </a:bodyPr>
          <a:lstStyle/>
          <a:p>
            <a:r>
              <a:rPr lang="en-US" b="1" dirty="0" smtClean="0">
                <a:solidFill>
                  <a:schemeClr val="tx1"/>
                </a:solidFill>
                <a:latin typeface="Times New Roman" pitchFamily="18" charset="0"/>
                <a:cs typeface="Times New Roman" pitchFamily="18" charset="0"/>
              </a:rPr>
              <a:t>Requirements for the alternative data sources to be fully incorporated in the SBR</a:t>
            </a:r>
            <a:endParaRPr lang="en-US" b="1" dirty="0">
              <a:solidFill>
                <a:schemeClr val="tx1"/>
              </a:solidFill>
              <a:latin typeface="Times New Roman" pitchFamily="18" charset="0"/>
              <a:cs typeface="Times New Roman" pitchFamily="18" charset="0"/>
            </a:endParaRPr>
          </a:p>
        </p:txBody>
      </p:sp>
      <p:sp>
        <p:nvSpPr>
          <p:cNvPr id="3" name="Content Placeholder 2"/>
          <p:cNvSpPr>
            <a:spLocks noGrp="1"/>
          </p:cNvSpPr>
          <p:nvPr>
            <p:ph idx="1"/>
          </p:nvPr>
        </p:nvSpPr>
        <p:spPr>
          <a:xfrm>
            <a:off x="609598" y="1915886"/>
            <a:ext cx="7380516" cy="4713514"/>
          </a:xfrm>
        </p:spPr>
        <p:txBody>
          <a:bodyPr>
            <a:noAutofit/>
          </a:bodyPr>
          <a:lstStyle/>
          <a:p>
            <a:pPr algn="just"/>
            <a:r>
              <a:rPr lang="en-US" sz="2600" dirty="0">
                <a:solidFill>
                  <a:schemeClr val="tx1"/>
                </a:solidFill>
                <a:latin typeface="Times New Roman" panose="02020603050405020304" pitchFamily="18" charset="0"/>
                <a:cs typeface="Times New Roman" panose="02020603050405020304" pitchFamily="18" charset="0"/>
              </a:rPr>
              <a:t>C</a:t>
            </a:r>
            <a:r>
              <a:rPr lang="en-US" sz="2600" dirty="0" smtClean="0">
                <a:solidFill>
                  <a:schemeClr val="tx1"/>
                </a:solidFill>
                <a:latin typeface="Times New Roman" panose="02020603050405020304" pitchFamily="18" charset="0"/>
                <a:cs typeface="Times New Roman" panose="02020603050405020304" pitchFamily="18" charset="0"/>
              </a:rPr>
              <a:t>an </a:t>
            </a:r>
            <a:r>
              <a:rPr lang="en-US" sz="2600" dirty="0">
                <a:solidFill>
                  <a:schemeClr val="tx1"/>
                </a:solidFill>
                <a:latin typeface="Times New Roman" panose="02020603050405020304" pitchFamily="18" charset="0"/>
                <a:cs typeface="Times New Roman" panose="02020603050405020304" pitchFamily="18" charset="0"/>
              </a:rPr>
              <a:t>provide a useful check for existing register variables, for example name, </a:t>
            </a:r>
            <a:r>
              <a:rPr lang="en-US" sz="2600" dirty="0" smtClean="0">
                <a:solidFill>
                  <a:schemeClr val="tx1"/>
                </a:solidFill>
                <a:latin typeface="Times New Roman" panose="02020603050405020304" pitchFamily="18" charset="0"/>
                <a:cs typeface="Times New Roman" panose="02020603050405020304" pitchFamily="18" charset="0"/>
              </a:rPr>
              <a:t>address, contact </a:t>
            </a:r>
            <a:r>
              <a:rPr lang="en-US" sz="2600" dirty="0">
                <a:solidFill>
                  <a:schemeClr val="tx1"/>
                </a:solidFill>
                <a:latin typeface="Times New Roman" panose="02020603050405020304" pitchFamily="18" charset="0"/>
                <a:cs typeface="Times New Roman" panose="02020603050405020304" pitchFamily="18" charset="0"/>
              </a:rPr>
              <a:t>details, size and classification variables. </a:t>
            </a:r>
            <a:endParaRPr lang="en-US" sz="2600" dirty="0" smtClean="0">
              <a:solidFill>
                <a:schemeClr val="tx1"/>
              </a:solidFill>
              <a:latin typeface="Times New Roman" panose="02020603050405020304" pitchFamily="18" charset="0"/>
              <a:cs typeface="Times New Roman" panose="02020603050405020304" pitchFamily="18" charset="0"/>
            </a:endParaRPr>
          </a:p>
          <a:p>
            <a:pPr algn="just"/>
            <a:r>
              <a:rPr lang="en-US" sz="2600" dirty="0" smtClean="0">
                <a:solidFill>
                  <a:schemeClr val="tx1"/>
                </a:solidFill>
                <a:latin typeface="Times New Roman" panose="02020603050405020304" pitchFamily="18" charset="0"/>
                <a:cs typeface="Times New Roman" panose="02020603050405020304" pitchFamily="18" charset="0"/>
              </a:rPr>
              <a:t>Administrative </a:t>
            </a:r>
            <a:r>
              <a:rPr lang="en-US" sz="2600" dirty="0">
                <a:solidFill>
                  <a:schemeClr val="tx1"/>
                </a:solidFill>
                <a:latin typeface="Times New Roman" panose="02020603050405020304" pitchFamily="18" charset="0"/>
                <a:cs typeface="Times New Roman" panose="02020603050405020304" pitchFamily="18" charset="0"/>
              </a:rPr>
              <a:t>sources often hold variables not normally found in statistical business registers. These </a:t>
            </a:r>
            <a:r>
              <a:rPr lang="en-US" sz="2600" dirty="0" smtClean="0">
                <a:solidFill>
                  <a:schemeClr val="tx1"/>
                </a:solidFill>
                <a:latin typeface="Times New Roman" panose="02020603050405020304" pitchFamily="18" charset="0"/>
                <a:cs typeface="Times New Roman" panose="02020603050405020304" pitchFamily="18" charset="0"/>
              </a:rPr>
              <a:t>may be </a:t>
            </a:r>
            <a:r>
              <a:rPr lang="en-US" sz="2600" dirty="0">
                <a:solidFill>
                  <a:schemeClr val="tx1"/>
                </a:solidFill>
                <a:latin typeface="Times New Roman" panose="02020603050405020304" pitchFamily="18" charset="0"/>
                <a:cs typeface="Times New Roman" panose="02020603050405020304" pitchFamily="18" charset="0"/>
              </a:rPr>
              <a:t>of use for stratification purposes for certain types of surveys. Such sources may be used to develop </a:t>
            </a:r>
            <a:r>
              <a:rPr lang="en-US" sz="2600" dirty="0" smtClean="0">
                <a:solidFill>
                  <a:schemeClr val="tx1"/>
                </a:solidFill>
                <a:latin typeface="Times New Roman" panose="02020603050405020304" pitchFamily="18" charset="0"/>
                <a:cs typeface="Times New Roman" panose="02020603050405020304" pitchFamily="18" charset="0"/>
              </a:rPr>
              <a:t>associated registers.</a:t>
            </a:r>
          </a:p>
          <a:p>
            <a:pPr algn="just"/>
            <a:r>
              <a:rPr lang="en-US" sz="2600" dirty="0" smtClean="0">
                <a:solidFill>
                  <a:schemeClr val="tx1"/>
                </a:solidFill>
                <a:latin typeface="Times New Roman" panose="02020603050405020304" pitchFamily="18" charset="0"/>
                <a:cs typeface="Times New Roman" panose="02020603050405020304" pitchFamily="18" charset="0"/>
              </a:rPr>
              <a:t>Provides a demography of the business i.e. ceased/change of activity/location, dormant, still operating</a:t>
            </a:r>
            <a:endParaRPr lang="en-US" sz="2600" dirty="0">
              <a:latin typeface="Times New Roman" pitchFamily="18" charset="0"/>
              <a:cs typeface="Times New Roman" pitchFamily="18" charset="0"/>
            </a:endParaRPr>
          </a:p>
        </p:txBody>
      </p:sp>
      <p:pic>
        <p:nvPicPr>
          <p:cNvPr id="6" name="Picture 5" descr="cid:image001.png@01D223AB.05124970"/>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0" y="0"/>
            <a:ext cx="1981200" cy="1524000"/>
          </a:xfrm>
          <a:prstGeom prst="rect">
            <a:avLst/>
          </a:prstGeom>
          <a:noFill/>
          <a:ln>
            <a:noFill/>
          </a:ln>
        </p:spPr>
      </p:pic>
    </p:spTree>
    <p:extLst>
      <p:ext uri="{BB962C8B-B14F-4D97-AF65-F5344CB8AC3E}">
        <p14:creationId xmlns:p14="http://schemas.microsoft.com/office/powerpoint/2010/main" val="226103825"/>
      </p:ext>
    </p:extLst>
  </p:cSld>
  <p:clrMapOvr>
    <a:masterClrMapping/>
  </p:clrMapOvr>
  <p:transition spd="slow">
    <p:checke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066800"/>
            <a:ext cx="9144000" cy="5791200"/>
          </a:xfrm>
          <a:noFill/>
        </p:spPr>
        <p:txBody>
          <a:bodyPr anchor="ctr">
            <a:normAutofit/>
          </a:bodyPr>
          <a:lstStyle/>
          <a:p>
            <a:pPr algn="ctr">
              <a:buNone/>
            </a:pPr>
            <a:r>
              <a:rPr lang="en-US" sz="7100" b="1" dirty="0">
                <a:solidFill>
                  <a:schemeClr val="tx1"/>
                </a:solidFill>
              </a:rPr>
              <a:t>Thank you !!!</a:t>
            </a:r>
          </a:p>
          <a:p>
            <a:pPr algn="ctr">
              <a:buNone/>
            </a:pPr>
            <a:r>
              <a:rPr lang="en-US" sz="4400" b="1" dirty="0">
                <a:solidFill>
                  <a:srgbClr val="DAD126"/>
                </a:solidFill>
              </a:rPr>
              <a:t> </a:t>
            </a:r>
          </a:p>
        </p:txBody>
      </p:sp>
      <p:pic>
        <p:nvPicPr>
          <p:cNvPr id="5" name="Picture 4" descr="cid:image001.png@01D223AB.05124970"/>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0" y="0"/>
            <a:ext cx="1981200" cy="1752600"/>
          </a:xfrm>
          <a:prstGeom prst="rect">
            <a:avLst/>
          </a:prstGeom>
          <a:noFill/>
          <a:ln>
            <a:noFill/>
          </a:ln>
        </p:spPr>
      </p:pic>
    </p:spTree>
  </p:cSld>
  <p:clrMapOvr>
    <a:masterClrMapping/>
  </p:clrMapOvr>
  <p:transition spd="slow">
    <p:checker/>
  </p:transition>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1330</TotalTime>
  <Words>656</Words>
  <Application>Microsoft Office PowerPoint</Application>
  <PresentationFormat>On-screen Show (4:3)</PresentationFormat>
  <Paragraphs>32</Paragraphs>
  <Slides>6</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Times New Roman</vt:lpstr>
      <vt:lpstr>Trebuchet MS</vt:lpstr>
      <vt:lpstr>Wingdings 3</vt:lpstr>
      <vt:lpstr>Facet</vt:lpstr>
      <vt:lpstr>Fiji Bureau of Statistics</vt:lpstr>
      <vt:lpstr> New Data Sources</vt:lpstr>
      <vt:lpstr>Main Challenges </vt:lpstr>
      <vt:lpstr>How best can these sources complement the use of existing data in SBR</vt:lpstr>
      <vt:lpstr>Requirements for the alternative data sources to be fully incorporated in the SBR</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RDTA 7507:2011 International Comparison Program for Asia and the Pacific</dc:title>
  <dc:creator>RETA6482</dc:creator>
  <cp:lastModifiedBy>Vikashni Lata</cp:lastModifiedBy>
  <cp:revision>135</cp:revision>
  <dcterms:created xsi:type="dcterms:W3CDTF">2010-09-24T00:33:01Z</dcterms:created>
  <dcterms:modified xsi:type="dcterms:W3CDTF">2023-09-01T02:37:16Z</dcterms:modified>
</cp:coreProperties>
</file>