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  <p:sldMasterId id="2147483667" r:id="rId6"/>
  </p:sldMasterIdLst>
  <p:notesMasterIdLst>
    <p:notesMasterId r:id="rId14"/>
  </p:notesMasterIdLst>
  <p:sldIdLst>
    <p:sldId id="261" r:id="rId7"/>
    <p:sldId id="293" r:id="rId8"/>
    <p:sldId id="308" r:id="rId9"/>
    <p:sldId id="312" r:id="rId10"/>
    <p:sldId id="314" r:id="rId11"/>
    <p:sldId id="313" r:id="rId12"/>
    <p:sldId id="31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tdijk, Mirjam" initials="RM" lastIdx="1" clrIdx="0">
    <p:extLst>
      <p:ext uri="{19B8F6BF-5375-455C-9EA6-DF929625EA0E}">
        <p15:presenceInfo xmlns:p15="http://schemas.microsoft.com/office/powerpoint/2012/main" userId="Rietdijk, Mirj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6" autoAdjust="0"/>
  </p:normalViewPr>
  <p:slideViewPr>
    <p:cSldViewPr snapToGrid="0">
      <p:cViewPr varScale="1">
        <p:scale>
          <a:sx n="93" d="100"/>
          <a:sy n="93" d="100"/>
        </p:scale>
        <p:origin x="259" y="82"/>
      </p:cViewPr>
      <p:guideLst/>
    </p:cSldViewPr>
  </p:slideViewPr>
  <p:outlineViewPr>
    <p:cViewPr>
      <p:scale>
        <a:sx n="33" d="100"/>
        <a:sy n="33" d="100"/>
      </p:scale>
      <p:origin x="0" y="-16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D17B-E94E-4F23-A409-5A10989FA79D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9F81-707C-4BD0-9EE2-631BB1F55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50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09F81-707C-4BD0-9EE2-631BB1F558C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80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09F81-707C-4BD0-9EE2-631BB1F558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61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09F81-707C-4BD0-9EE2-631BB1F558C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1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09F81-707C-4BD0-9EE2-631BB1F558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09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09F81-707C-4BD0-9EE2-631BB1F558C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35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09F81-707C-4BD0-9EE2-631BB1F558C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58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09F81-707C-4BD0-9EE2-631BB1F558C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85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8E0A2B-14E1-4590-9B5C-6FDCE9BE467C}"/>
              </a:ext>
            </a:extLst>
          </p:cNvPr>
          <p:cNvSpPr/>
          <p:nvPr userDrawn="1"/>
        </p:nvSpPr>
        <p:spPr>
          <a:xfrm>
            <a:off x="0" y="1269737"/>
            <a:ext cx="12192000" cy="1619514"/>
          </a:xfrm>
          <a:prstGeom prst="rect">
            <a:avLst/>
          </a:prstGeom>
          <a:gradFill>
            <a:gsLst>
              <a:gs pos="0">
                <a:schemeClr val="accent1"/>
              </a:gs>
              <a:gs pos="45000">
                <a:srgbClr val="5F946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CB19EF15-1D11-4699-A6BC-DBA2937D3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889250"/>
            <a:ext cx="12192000" cy="39687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A79FA1-4A15-4D7E-81F8-BCEF493CF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545010"/>
            <a:ext cx="10944224" cy="566870"/>
          </a:xfrm>
        </p:spPr>
        <p:txBody>
          <a:bodyPr wrap="square" anchor="t" anchorCtr="0"/>
          <a:lstStyle>
            <a:lvl1pPr algn="l"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172DB1-0A41-404C-8E65-97E6546E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2134503"/>
            <a:ext cx="10944225" cy="278660"/>
          </a:xfr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A5415B-E1BA-41E3-A115-CCA7D4C7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2413164"/>
            <a:ext cx="2346325" cy="36512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9F3B34-6B0D-45FF-A390-8EBDD9B392CA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88297E-A9E6-4A4B-BE95-948DD66A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9C2F50-C461-426F-A6E7-20A2CEAF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E7F4B-6E11-487C-9B28-4934A04645A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92D13F-30DD-47DF-8B65-C32C7E031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315" y="267029"/>
            <a:ext cx="3147420" cy="7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27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61AC16E-B8CE-42CC-84EE-A7C7917F5588}"/>
              </a:ext>
            </a:extLst>
          </p:cNvPr>
          <p:cNvSpPr/>
          <p:nvPr userDrawn="1"/>
        </p:nvSpPr>
        <p:spPr>
          <a:xfrm>
            <a:off x="0" y="1268413"/>
            <a:ext cx="12192000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981402-0350-46D7-8838-3FF2C0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165557-5893-4C97-B0E2-CE0ABC5D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5D9DD-D600-46EA-BE84-98EA2ED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A076717-902D-48BD-AA86-0FE08881BC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579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467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22407-8122-47BA-927C-D3B05D9E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981402-0350-46D7-8838-3FF2C0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165557-5893-4C97-B0E2-CE0ABC5D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5D9DD-D600-46EA-BE84-98EA2ED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A076717-902D-48BD-AA86-0FE08881BC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60488"/>
            <a:ext cx="6024563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EEF9D08-86E6-4D27-8E2F-8A0378805D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8" y="1360488"/>
            <a:ext cx="2936875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1092434-B5A6-44DA-BFEA-A033B4FD8F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56713" y="1360488"/>
            <a:ext cx="2935287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6286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31" userDrawn="1">
          <p15:clr>
            <a:srgbClr val="FBAE40"/>
          </p15:clr>
        </p15:guide>
        <p15:guide id="2" pos="573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en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22407-8122-47BA-927C-D3B05D9E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981402-0350-46D7-8838-3FF2C0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165557-5893-4C97-B0E2-CE0ABC5D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5D9DD-D600-46EA-BE84-98EA2ED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A076717-902D-48BD-AA86-0FE08881BC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60488"/>
            <a:ext cx="6024563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EEF9D08-86E6-4D27-8E2F-8A0378805D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6712" y="3876674"/>
            <a:ext cx="2935288" cy="21812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1092434-B5A6-44DA-BFEA-A033B4FD8F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56713" y="1360488"/>
            <a:ext cx="2935287" cy="23352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1F5428C-6733-4718-A02D-077374366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238" y="1685925"/>
            <a:ext cx="2632075" cy="1042988"/>
          </a:xfrm>
        </p:spPr>
        <p:txBody>
          <a:bodyPr/>
          <a:lstStyle>
            <a:lvl1pPr>
              <a:defRPr sz="1600" b="0" i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Fotobijschrift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9E449F91-CA7F-4620-9775-FF8128E04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2238" y="5395910"/>
            <a:ext cx="2632075" cy="661990"/>
          </a:xfrm>
        </p:spPr>
        <p:txBody>
          <a:bodyPr/>
          <a:lstStyle>
            <a:lvl1pPr>
              <a:defRPr sz="1600" b="0" i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Fotobijschrift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916841D-4870-435E-976F-1711849D0F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2237" y="3174206"/>
            <a:ext cx="2632075" cy="1042988"/>
          </a:xfrm>
        </p:spPr>
        <p:txBody>
          <a:bodyPr/>
          <a:lstStyle>
            <a:lvl1pPr>
              <a:defRPr sz="1600" b="0" i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Fotobijschrift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EFFE8E7-EA89-4504-A6C2-53320DCF0693}"/>
              </a:ext>
            </a:extLst>
          </p:cNvPr>
          <p:cNvCxnSpPr>
            <a:cxnSpLocks/>
          </p:cNvCxnSpPr>
          <p:nvPr userDrawn="1"/>
        </p:nvCxnSpPr>
        <p:spPr>
          <a:xfrm>
            <a:off x="6167438" y="3292078"/>
            <a:ext cx="203596" cy="0"/>
          </a:xfrm>
          <a:prstGeom prst="straightConnector1">
            <a:avLst/>
          </a:prstGeom>
          <a:ln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154F21C0-81D4-48F1-BEC7-F9858910AEF1}"/>
              </a:ext>
            </a:extLst>
          </p:cNvPr>
          <p:cNvCxnSpPr>
            <a:cxnSpLocks/>
          </p:cNvCxnSpPr>
          <p:nvPr userDrawn="1"/>
        </p:nvCxnSpPr>
        <p:spPr>
          <a:xfrm>
            <a:off x="6167438" y="5516166"/>
            <a:ext cx="203596" cy="0"/>
          </a:xfrm>
          <a:prstGeom prst="straightConnector1">
            <a:avLst/>
          </a:prstGeom>
          <a:ln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8CB6CF8-F08B-4015-A489-82376975B957}"/>
              </a:ext>
            </a:extLst>
          </p:cNvPr>
          <p:cNvCxnSpPr>
            <a:cxnSpLocks/>
          </p:cNvCxnSpPr>
          <p:nvPr userDrawn="1"/>
        </p:nvCxnSpPr>
        <p:spPr>
          <a:xfrm flipH="1">
            <a:off x="6167438" y="1806178"/>
            <a:ext cx="203596" cy="0"/>
          </a:xfrm>
          <a:prstGeom prst="straightConnector1">
            <a:avLst/>
          </a:prstGeom>
          <a:ln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40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31">
          <p15:clr>
            <a:srgbClr val="FBAE40"/>
          </p15:clr>
        </p15:guide>
        <p15:guide id="2" pos="57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bg>
      <p:bgPr>
        <a:gradFill>
          <a:gsLst>
            <a:gs pos="46600">
              <a:srgbClr val="5C9466"/>
            </a:gs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210517-C118-451E-8BA1-FEA40E23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6F3487-FACF-4E32-A6EC-7F96763A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8F8745-1605-4C66-9227-D751BB49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36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DF109-7F07-6B49-9D22-303DAC72D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947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0B471DE-CA9C-A747-9203-D9EE45DF2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BC7D7DCC-9B06-FC4E-9A86-29C4276AD7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37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1C307-DF3E-9A46-A45B-3AC54819A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2C3CC95D-8CE0-EE47-8DBE-B67E4AAF31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en-GB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196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244E9-D0BA-F24C-880C-02FB401C6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6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0FF39E-D217-984E-B4C6-CA00F44C6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(en afslui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F008B19-D67B-4C34-8388-EFB5849F2AFF}"/>
              </a:ext>
            </a:extLst>
          </p:cNvPr>
          <p:cNvSpPr/>
          <p:nvPr userDrawn="1"/>
        </p:nvSpPr>
        <p:spPr>
          <a:xfrm>
            <a:off x="0" y="1269736"/>
            <a:ext cx="12192000" cy="5588263"/>
          </a:xfrm>
          <a:prstGeom prst="rect">
            <a:avLst/>
          </a:prstGeom>
          <a:gradFill>
            <a:gsLst>
              <a:gs pos="0">
                <a:schemeClr val="accent1"/>
              </a:gs>
              <a:gs pos="45000">
                <a:srgbClr val="5F946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810090-BA78-4A18-B582-D65C7E38E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315" y="267029"/>
            <a:ext cx="3147420" cy="7177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444841-AB8E-4E8B-A1AA-05010118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546861"/>
            <a:ext cx="10944226" cy="606442"/>
          </a:xfrm>
        </p:spPr>
        <p:txBody>
          <a:bodyPr wrap="square" anchor="t" anchorCtr="0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336D0-FA95-4779-A214-44C24D44B8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146158"/>
            <a:ext cx="10944224" cy="318436"/>
          </a:xfrm>
        </p:spPr>
        <p:txBody>
          <a:bodyPr wrap="square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8D5D0F-E586-4CF8-A67D-F0A3E5A2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2414943"/>
            <a:ext cx="2582466" cy="249608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9F3B34-6B0D-45FF-A390-8EBDD9B392CA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03FA02-B067-46C1-B3FC-2BE1B3E3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47089-56FE-4ABC-8898-DB1FE762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E7F4B-6E11-487C-9B28-4934A04645A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616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9FCB92D-8F61-6F44-A920-2CF0A95D3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88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6C0A06-8064-864C-BE87-EFBB53B5E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C3205-E6C1-1146-AAA6-D154C19BE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267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48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584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159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881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917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17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E65FED13-CE9B-4BC8-BD68-EBB7EBC08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8" y="1360488"/>
            <a:ext cx="6024562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5001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83C114-A916-9041-B8A2-949576437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6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E97EA4-9D07-D946-A464-7510B797E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4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794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47C57E-F69D-E544-94BB-56511B75C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349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5359F4-87E3-4046-B9B1-6475076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64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6229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375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1769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6115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928813"/>
            <a:ext cx="5395913" cy="40211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928813"/>
            <a:ext cx="5400674" cy="40211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402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79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15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858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12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239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467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6884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58541EC-CB6A-D140-AB3B-F86F1486D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CA578F-2A1D-CC47-BE6E-6CEF462869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2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84A89D4-EFB2-F34A-B659-1B75FADA6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928813"/>
            <a:ext cx="5395913" cy="40211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7644" y="1928813"/>
            <a:ext cx="4790468" cy="4021137"/>
          </a:xfrm>
        </p:spPr>
        <p:txBody>
          <a:bodyPr/>
          <a:lstStyle>
            <a:lvl1pPr>
              <a:defRPr b="1" i="1" baseline="0"/>
            </a:lvl1pPr>
            <a:lvl2pPr>
              <a:defRPr b="0" i="1" baseline="0"/>
            </a:lvl2pPr>
            <a:lvl3pPr>
              <a:defRPr b="0" i="1" baseline="0"/>
            </a:lvl3pPr>
            <a:lvl4pPr>
              <a:defRPr b="0" i="1" baseline="0"/>
            </a:lvl4pPr>
            <a:lvl5pPr>
              <a:defRPr b="0" i="1" baseline="0"/>
            </a:lvl5pPr>
          </a:lstStyle>
          <a:p>
            <a:r>
              <a:rPr lang="nl-NL" dirty="0"/>
              <a:t>Ruimte voor een citaat</a:t>
            </a:r>
          </a:p>
          <a:p>
            <a:pPr lvl="1"/>
            <a:r>
              <a:rPr lang="nl-NL" dirty="0"/>
              <a:t>‘Citaattekst’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642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1E4872-2949-4D4D-B1CB-A6217E67F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2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0E8EB-C868-4D39-AA6F-2A0EAFDA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07964"/>
            <a:ext cx="10944225" cy="10604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432631-D3A0-4B96-A22E-039A2F4A10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928813"/>
            <a:ext cx="5400068" cy="44862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30FFBC-A466-4557-8897-FC0F1D5CDE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888" y="2505075"/>
            <a:ext cx="5400068" cy="3444875"/>
          </a:xfrm>
        </p:spPr>
        <p:txBody>
          <a:bodyPr/>
          <a:lstStyle>
            <a:lvl6pPr marL="1257300" indent="-271463">
              <a:defRPr/>
            </a:lvl6pPr>
          </a:lstStyle>
          <a:p>
            <a:pPr lvl="1"/>
            <a:r>
              <a:rPr lang="nl-NL" dirty="0"/>
              <a:t>Tekststijl van het model bewerken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</a:p>
          <a:p>
            <a:pPr lvl="4"/>
            <a:r>
              <a:rPr lang="nl-NL" dirty="0"/>
              <a:t>Vierde niveau</a:t>
            </a:r>
          </a:p>
          <a:p>
            <a:pPr lvl="5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11856B-83D8-49F3-8B87-8F33182BDBE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28813"/>
            <a:ext cx="5395912" cy="44862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7E68DA-EE67-4E8D-AF17-CBE735388EB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395912" cy="3444875"/>
          </a:xfrm>
        </p:spPr>
        <p:txBody>
          <a:bodyPr/>
          <a:lstStyle>
            <a:lvl6pPr marL="1257300" indent="-271463">
              <a:defRPr/>
            </a:lvl6pPr>
          </a:lstStyle>
          <a:p>
            <a:pPr lvl="1"/>
            <a:r>
              <a:rPr lang="nl-NL" dirty="0"/>
              <a:t>Tekststijl van het model bewerken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</a:p>
          <a:p>
            <a:pPr lvl="4"/>
            <a:r>
              <a:rPr lang="nl-NL" dirty="0"/>
              <a:t>Vierde niveau</a:t>
            </a:r>
          </a:p>
          <a:p>
            <a:pPr lvl="5"/>
            <a:r>
              <a:rPr lang="nl-NL" dirty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8EC004-3BC5-4D78-8A0E-A26263A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9EBDC0-76C1-4933-8592-B4CD8631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42F000-2974-4F5D-A01D-B542F290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2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54324"/>
            <a:ext cx="10944225" cy="49941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114F528-DB64-488F-8BC6-67FFAC7A6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753737"/>
            <a:ext cx="5400676" cy="238840"/>
          </a:xfrm>
        </p:spPr>
        <p:txBody>
          <a:bodyPr/>
          <a:lstStyle>
            <a:lvl1pPr>
              <a:defRPr sz="2200" b="0">
                <a:solidFill>
                  <a:schemeClr val="tx1"/>
                </a:solidFill>
                <a:latin typeface="Abadi" panose="020B0604020104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Ruimte voor Subtitel</a:t>
            </a:r>
          </a:p>
        </p:txBody>
      </p:sp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E65FED13-CE9B-4BC8-BD68-EBB7EBC08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8" y="1360488"/>
            <a:ext cx="6024562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5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54324"/>
            <a:ext cx="10944225" cy="49941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114F528-DB64-488F-8BC6-67FFAC7A6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753737"/>
            <a:ext cx="5400676" cy="238840"/>
          </a:xfrm>
        </p:spPr>
        <p:txBody>
          <a:bodyPr/>
          <a:lstStyle>
            <a:lvl1pPr>
              <a:defRPr sz="2200" b="0">
                <a:solidFill>
                  <a:schemeClr val="tx1"/>
                </a:solidFill>
                <a:latin typeface="Abadi" panose="020B0604020104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Ruimte voor Subtitel</a:t>
            </a:r>
          </a:p>
        </p:txBody>
      </p:sp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E65FED13-CE9B-4BC8-BD68-EBB7EBC08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60488"/>
            <a:ext cx="12192000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7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22407-8122-47BA-927C-D3B05D9E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981402-0350-46D7-8838-3FF2C0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30-1-2024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165557-5893-4C97-B0E2-CE0ABC5D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5D9DD-D600-46EA-BE84-98EA2ED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A076717-902D-48BD-AA86-0FE08881BC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60488"/>
            <a:ext cx="12192000" cy="46974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35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559FA0-9526-431E-9189-7F8FE8AB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08465"/>
            <a:ext cx="10944225" cy="10423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06FFB-8ECA-43C3-8DE3-92A5BF04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28813"/>
            <a:ext cx="5400675" cy="4031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FDD5D0-FBAC-4B8F-B0CE-8795D214A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2097" y="6448177"/>
            <a:ext cx="2582466" cy="2496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C19F3B34-6B0D-45FF-A390-8EBDD9B392CA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4A78F5-4920-4B26-B15C-9AF3ED042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7438" y="6448177"/>
            <a:ext cx="4568470" cy="2496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2B93B-9360-4132-90EF-CCE2063F9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6470" y="6448177"/>
            <a:ext cx="661643" cy="2496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F9DE7F4B-6E11-487C-9B28-4934A04645A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7AA9CF-86EC-4F85-B6B9-71C9BA49A5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3888" y="6168097"/>
            <a:ext cx="2194321" cy="50042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04A27722-B518-45E5-9D74-2125EE95FE92}"/>
              </a:ext>
            </a:extLst>
          </p:cNvPr>
          <p:cNvSpPr/>
          <p:nvPr userDrawn="1"/>
        </p:nvSpPr>
        <p:spPr>
          <a:xfrm>
            <a:off x="0" y="1269737"/>
            <a:ext cx="12192000" cy="92338"/>
          </a:xfrm>
          <a:prstGeom prst="rect">
            <a:avLst/>
          </a:prstGeom>
          <a:gradFill>
            <a:gsLst>
              <a:gs pos="0">
                <a:schemeClr val="accent1"/>
              </a:gs>
              <a:gs pos="45000">
                <a:srgbClr val="5F946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04DE393-2470-461E-A176-C0D24C3B1C24}"/>
              </a:ext>
            </a:extLst>
          </p:cNvPr>
          <p:cNvCxnSpPr/>
          <p:nvPr userDrawn="1"/>
        </p:nvCxnSpPr>
        <p:spPr>
          <a:xfrm>
            <a:off x="623888" y="6059651"/>
            <a:ext cx="1094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Afbeelding 18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8827072-5BE8-4457-A7E0-4FC0BC7EC2A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516665" y="1835965"/>
            <a:ext cx="2459703" cy="43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2" r:id="rId4"/>
    <p:sldLayoutId id="2147483663" r:id="rId5"/>
    <p:sldLayoutId id="2147483653" r:id="rId6"/>
    <p:sldLayoutId id="2147483650" r:id="rId7"/>
    <p:sldLayoutId id="2147483665" r:id="rId8"/>
    <p:sldLayoutId id="2147483654" r:id="rId9"/>
    <p:sldLayoutId id="2147483664" r:id="rId10"/>
    <p:sldLayoutId id="2147483661" r:id="rId11"/>
    <p:sldLayoutId id="2147483662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Wingdings" panose="05000000000000000000" pitchFamily="2" charset="2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4763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SzPct val="100000"/>
        <a:buFont typeface="Wingdings" panose="05000000000000000000" pitchFamily="2" charset="2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857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pos="3885" userDrawn="1">
          <p15:clr>
            <a:srgbClr val="F26B43"/>
          </p15:clr>
        </p15:guide>
        <p15:guide id="7" pos="3795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orient="horz" pos="1193" userDrawn="1">
          <p15:clr>
            <a:srgbClr val="F26B43"/>
          </p15:clr>
        </p15:guide>
        <p15:guide id="11" orient="horz" pos="1215" userDrawn="1">
          <p15:clr>
            <a:srgbClr val="F26B43"/>
          </p15:clr>
        </p15:guide>
        <p15:guide id="12" orient="horz" pos="3816" userDrawn="1">
          <p15:clr>
            <a:srgbClr val="F26B43"/>
          </p15:clr>
        </p15:guide>
        <p15:guide id="13" orient="horz" pos="545" userDrawn="1">
          <p15:clr>
            <a:srgbClr val="F26B43"/>
          </p15:clr>
        </p15:guide>
        <p15:guide id="14" orient="horz" pos="349" userDrawn="1">
          <p15:clr>
            <a:srgbClr val="F26B43"/>
          </p15:clr>
        </p15:guide>
        <p15:guide id="15" orient="horz" pos="1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A48F5-3B2F-264A-80BD-501848177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coa.nl/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fbeelding met persoon, vrouw, binnen, staand&#10;&#10;Automatisch gegenereerde beschrijving">
            <a:extLst>
              <a:ext uri="{FF2B5EF4-FFF2-40B4-BE49-F238E27FC236}">
                <a16:creationId xmlns:a16="http://schemas.microsoft.com/office/drawing/2014/main" id="{0E62BEE3-7282-42D5-8F48-24016E3F1B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71" r="9033" b="17034"/>
          <a:stretch/>
        </p:blipFill>
        <p:spPr>
          <a:xfrm>
            <a:off x="0" y="2889250"/>
            <a:ext cx="12192000" cy="396875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DD68B4C-CFE0-4A8C-9233-989803085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/>
              <a:t>Workshop Communicatie met inburgeraars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F9B47B1-A5AF-4946-AA9B-6E678D239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2237873"/>
            <a:ext cx="10944225" cy="463499"/>
          </a:xfrm>
        </p:spPr>
        <p:txBody>
          <a:bodyPr/>
          <a:lstStyle/>
          <a:p>
            <a:r>
              <a:rPr lang="nl-NL" sz="2200"/>
              <a:t>Saskia Hinrichs</a:t>
            </a:r>
            <a:r>
              <a:rPr lang="nl-NL" sz="2200" i="1"/>
              <a:t>					Inburgeringscafés voorjaar 2024</a:t>
            </a:r>
          </a:p>
        </p:txBody>
      </p:sp>
    </p:spTree>
    <p:extLst>
      <p:ext uri="{BB962C8B-B14F-4D97-AF65-F5344CB8AC3E}">
        <p14:creationId xmlns:p14="http://schemas.microsoft.com/office/powerpoint/2010/main" val="896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Tijdlijn contact met inburgeraar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9AF076-8575-48BC-4F72-1DF1DC99D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05" y="1454589"/>
            <a:ext cx="8366090" cy="4308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9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Tijdlijn: Brief en gesprek inburgeraar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7" y="1648326"/>
            <a:ext cx="10601576" cy="4114799"/>
          </a:xfrm>
        </p:spPr>
        <p:txBody>
          <a:bodyPr/>
          <a:lstStyle/>
          <a:p>
            <a:r>
              <a:rPr lang="nl-NL" sz="2000" u="none" strike="noStrik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  Koppelingsbrief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  I</a:t>
            </a:r>
            <a:r>
              <a:rPr lang="nl-NL" sz="1800" b="0" u="none" strike="noStrik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nburgeraar verneemt aan welke gemeente hij gekoppeld is.</a:t>
            </a:r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nl-NL" sz="2000" u="none" strike="noStrik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   Gesprek over integratie-participatie, door casemanager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nl-NL" sz="1800" b="0" u="none" strike="noStrik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Aansluiten bij wensen, mogelijkheden, behoeftes inburgeraar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nl-NL" sz="1800" b="0" u="none" strike="noStrik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Informeren/aanbieden Voorinburgering / inburgeren en klantprofiel naar gemeente</a:t>
            </a:r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1800" b="0" u="none" strike="noStrik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Belangrijke aspecten: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Doelgroep  (cultuur, achtergrond, net aangekomen in Nederland)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Taal en taalniveau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u="none" strike="noStrik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Aan</a:t>
            </a: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sluiten bij beleveringswereld</a:t>
            </a:r>
            <a:endParaRPr lang="nl-NL" sz="1800" b="0" u="none" strike="noStrik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nl-NL" sz="1800" b="0" u="none" strike="noStrik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</a:t>
            </a:r>
          </a:p>
          <a:p>
            <a:endParaRPr lang="nl-NL" sz="1800" b="0" u="none" strike="noStrik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sz="1800" b="0" u="none" strike="noStrik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sz="18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sz="1800" u="none" strike="noStrik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7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Informatie op meerdere momenten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7" y="1648326"/>
            <a:ext cx="10601576" cy="41147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Schriftelijke informatie: folders, brieven, websites,…</a:t>
            </a:r>
          </a:p>
          <a:p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     Vooral ook: inzetten op beeld &amp; geluid, video’s, filmpjes, vlogs,…</a:t>
            </a:r>
          </a:p>
          <a:p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Via Informatiebalie, Meedoenbalie, gesprekken/contacten medewerker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Voorinburgering: gesprekken individueel, ook training KNM/introMAP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sz="18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sz="18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E64DF9A-1B33-BF38-B13C-65A85138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49" y="4033336"/>
            <a:ext cx="75723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2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Website bewoners MyCOA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7" y="1648326"/>
            <a:ext cx="10601576" cy="4114799"/>
          </a:xfrm>
        </p:spPr>
        <p:txBody>
          <a:bodyPr/>
          <a:lstStyle/>
          <a:p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MyCOA is eind 2023 vernieuwd, gebruikersonderzoek geweest: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Informatie helder, begrijpelijk, leesbaar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A2-niveau, 10 talen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Opzet, structuur, toegankelijkheid (diverse devices)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Verwijzen naar andere sites, toegangsportaal</a:t>
            </a:r>
          </a:p>
          <a:p>
            <a:pPr marL="285750" indent="-285750">
              <a:buFontTx/>
              <a:buChar char="-"/>
            </a:pPr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0">
                <a:latin typeface="Arial" panose="020B0604020202020204" pitchFamily="34" charset="0"/>
                <a:ea typeface="Arial" panose="020B0604020202020204" pitchFamily="34" charset="0"/>
              </a:rPr>
              <a:t>Elke bewoner eigen MyCOA-account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0">
                <a:ea typeface="Calibri" panose="020F0502020204030204" pitchFamily="34" charset="0"/>
              </a:rPr>
              <a:t>Link naar MyCOA is </a:t>
            </a:r>
            <a:r>
              <a:rPr lang="nl-NL" sz="1800" b="0" u="sng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3"/>
              </a:rPr>
              <a:t>https://www.mycoa.nl/nl</a:t>
            </a:r>
            <a:endParaRPr lang="nl-NL" sz="1800" b="0">
              <a:effectLst/>
              <a:ea typeface="Calibri" panose="020F0502020204030204" pitchFamily="34" charset="0"/>
            </a:endParaRPr>
          </a:p>
          <a:p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18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l-NL" sz="18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11B18E-8DDB-069A-3271-FB46D4E01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329" y="3992227"/>
            <a:ext cx="4414783" cy="12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MyCOA: Mijn toekomst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7" y="1648326"/>
            <a:ext cx="10601576" cy="4114799"/>
          </a:xfrm>
        </p:spPr>
        <p:txBody>
          <a:bodyPr/>
          <a:lstStyle/>
          <a:p>
            <a:endParaRPr lang="nl-NL" sz="18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2079F7-3C27-1649-DBD9-C37A7EC7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25" y="1491917"/>
            <a:ext cx="68961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6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MyCOA: Ik heb een verblijfsvergunning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7" y="1648326"/>
            <a:ext cx="10601576" cy="4114799"/>
          </a:xfrm>
        </p:spPr>
        <p:txBody>
          <a:bodyPr/>
          <a:lstStyle/>
          <a:p>
            <a:endParaRPr lang="nl-NL" sz="18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9751F9-996A-3A7F-7548-1A48C381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451308"/>
            <a:ext cx="5774907" cy="45088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6D3B56D-7E17-6C45-DB97-555686E0F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58" y="2549692"/>
            <a:ext cx="4028574" cy="22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82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OA">
      <a:dk1>
        <a:sysClr val="windowText" lastClr="000000"/>
      </a:dk1>
      <a:lt1>
        <a:sysClr val="window" lastClr="FFFFFF"/>
      </a:lt1>
      <a:dk2>
        <a:srgbClr val="00252F"/>
      </a:dk2>
      <a:lt2>
        <a:srgbClr val="FFFFFF"/>
      </a:lt2>
      <a:accent1>
        <a:srgbClr val="0094AB"/>
      </a:accent1>
      <a:accent2>
        <a:srgbClr val="C59517"/>
      </a:accent2>
      <a:accent3>
        <a:srgbClr val="2D4589"/>
      </a:accent3>
      <a:accent4>
        <a:srgbClr val="841E66"/>
      </a:accent4>
      <a:accent5>
        <a:srgbClr val="CC5248"/>
      </a:accent5>
      <a:accent6>
        <a:srgbClr val="9ECDE3"/>
      </a:accent6>
      <a:hlink>
        <a:srgbClr val="449460"/>
      </a:hlink>
      <a:folHlink>
        <a:srgbClr val="827D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A-template" id="{F68B2AE7-2083-43DB-AD97-DC917B67803E}" vid="{4633F4DA-46D7-44EF-8F48-0EE8C06D13AB}"/>
    </a:ext>
  </a:extLst>
</a:theme>
</file>

<file path=ppt/theme/theme2.xml><?xml version="1.0" encoding="utf-8"?>
<a:theme xmlns:a="http://schemas.openxmlformats.org/drawingml/2006/main" name="Rijkshuisstijl Donkergeel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2" id="{6C7B4CFA-34A8-1D47-9FAF-D892E58892BC}" vid="{EDD6F425-D6FC-984A-9FA2-59F21F2385A8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dvies" ma:contentTypeID="0x0101007A6E4A62A1A34FCBB5DB597108C1AEB00003DED59A7735D34B8ADB4E5F2468169D007646D0C00A3C5041B28724D82AB4FFD8" ma:contentTypeVersion="41" ma:contentTypeDescription="Root document" ma:contentTypeScope="" ma:versionID="f23f25c6242d8162031c7d66fca02c9c">
  <xsd:schema xmlns:xsd="http://www.w3.org/2001/XMLSchema" xmlns:xs="http://www.w3.org/2001/XMLSchema" xmlns:p="http://schemas.microsoft.com/office/2006/metadata/properties" xmlns:ns2="http://schemas.econnect.nl/" xmlns:ns3="dcc2f623-f6d3-4418-9dec-09725113291a" xmlns:ns4="3f1c32b8-c4db-43b3-8438-05ed21da5615" targetNamespace="http://schemas.microsoft.com/office/2006/metadata/properties" ma:root="true" ma:fieldsID="5ada3c9a325d185e72d6ea24a40bd8d1" ns2:_="" ns3:_="" ns4:_="">
    <xsd:import namespace="http://schemas.econnect.nl/"/>
    <xsd:import namespace="dcc2f623-f6d3-4418-9dec-09725113291a"/>
    <xsd:import namespace="3f1c32b8-c4db-43b3-8438-05ed21da5615"/>
    <xsd:element name="properties">
      <xsd:complexType>
        <xsd:sequence>
          <xsd:element name="documentManagement">
            <xsd:complexType>
              <xsd:all>
                <xsd:element ref="ns2:SPECRelatedItems" minOccurs="0"/>
                <xsd:element ref="ns2:AutoGenerated" minOccurs="0"/>
                <xsd:element ref="ns3:_dlc_DocId" minOccurs="0"/>
                <xsd:element ref="ns3:_dlc_DocIdUrl" minOccurs="0"/>
                <xsd:element ref="ns3:_dlc_DocIdPersistId" minOccurs="0"/>
                <xsd:element ref="ns3:SGC0001018" minOccurs="0"/>
                <xsd:element ref="ns3:SCN0000540" minOccurs="0"/>
                <xsd:element ref="ns3:SCN0000539" minOccurs="0"/>
                <xsd:element ref="ns3:SCNW000527" minOccurs="0"/>
                <xsd:element ref="ns3:SCNE000527" minOccurs="0"/>
                <xsd:element ref="ns3:SCN0000528" minOccurs="0"/>
                <xsd:element ref="ns3:SCN0000546" minOccurs="0"/>
                <xsd:element ref="ns3:SCN0000525" minOccurs="0"/>
                <xsd:element ref="ns3:SCN0000552" minOccurs="0"/>
                <xsd:element ref="ns3:SCN0000516" minOccurs="0"/>
                <xsd:element ref="ns3:SCN0000517" minOccurs="0"/>
                <xsd:element ref="ns3:SCN0000522" minOccurs="0"/>
                <xsd:element ref="ns3:SCN0000531" minOccurs="0"/>
                <xsd:element ref="ns3:SCN0000537" minOccurs="0"/>
                <xsd:element ref="ns3:SCN0000534" minOccurs="0"/>
                <xsd:element ref="ns3:SCN0000521" minOccurs="0"/>
                <xsd:element ref="ns3:SCN0000523" minOccurs="0"/>
                <xsd:element ref="ns3:SCN0000529" minOccurs="0"/>
                <xsd:element ref="ns3:SCN0000535" minOccurs="0"/>
                <xsd:element ref="ns3:SCN0000524" minOccurs="0"/>
                <xsd:element ref="ns3:SCN0000532" minOccurs="0"/>
                <xsd:element ref="ns3:SCN0000526" minOccurs="0"/>
                <xsd:element ref="ns3:VN00000017" minOccurs="0"/>
                <xsd:element ref="ns3:VN00000015" minOccurs="0"/>
                <xsd:element ref="ns3:VN00000076" minOccurs="0"/>
                <xsd:element ref="ns3:VN00000097" minOccurs="0"/>
                <xsd:element ref="ns3:VN00000098" minOccurs="0"/>
                <xsd:element ref="ns3:VN00000109" minOccurs="0"/>
                <xsd:element ref="ns3:VN00000104" minOccurs="0"/>
                <xsd:element ref="ns3:VN00000060" minOccurs="0"/>
                <xsd:element ref="ns3:VN00000087" minOccurs="0"/>
                <xsd:element ref="ns3:VN00000121" minOccurs="0"/>
                <xsd:element ref="ns3:VN00000124" minOccurs="0"/>
                <xsd:element ref="ns3:ARX_LastSignatureReason" minOccurs="0"/>
                <xsd:element ref="ns3:Signatures_x0020_Status" minOccurs="0"/>
                <xsd:element ref="ns3:ARX_SignaturesCount" minOccurs="0"/>
                <xsd:element ref="ns3:ARX_LastSignatureStatus" minOccurs="0"/>
                <xsd:element ref="ns3:ARX_LastSignatureDateTime" minOccurs="0"/>
                <xsd:element ref="ns3:ARX_LastSignerName" minOccurs="0"/>
                <xsd:element ref="ns3:ARX_LastVerifiedOn" minOccurs="0"/>
                <xsd:element ref="ns3:SCN0000061" minOccurs="0"/>
                <xsd:element ref="ns3:VN00000123" minOccurs="0"/>
                <xsd:element ref="ns3:SCN0000094" minOccurs="0"/>
                <xsd:element ref="ns3:SCNW000055" minOccurs="0"/>
                <xsd:element ref="ns3:SCN0000082" minOccurs="0"/>
                <xsd:element ref="ns3:SCN0000118" minOccurs="0"/>
                <xsd:element ref="ns3:SCN0000108" minOccurs="0"/>
                <xsd:element ref="ns3:SCN0000057" minOccurs="0"/>
                <xsd:element ref="ns3:SCN0000074" minOccurs="0"/>
                <xsd:element ref="ns3:SCN0000040" minOccurs="0"/>
                <xsd:element ref="ns3:SCN0000098" minOccurs="0"/>
                <xsd:element ref="ns3:SCNE000052" minOccurs="0"/>
                <xsd:element ref="ns3:SCNW000054" minOccurs="0"/>
                <xsd:element ref="ns3:SCN0000071" minOccurs="0"/>
                <xsd:element ref="ns3:SCN0000044" minOccurs="0"/>
                <xsd:element ref="ns3:SCN0000109" minOccurs="0"/>
                <xsd:element ref="ns3:SCNW000081" minOccurs="0"/>
                <xsd:element ref="ns3:SCN0000078" minOccurs="0"/>
                <xsd:element ref="ns2:CaseStartDate" minOccurs="0"/>
                <xsd:element ref="ns3:SCN0000100" minOccurs="0"/>
                <xsd:element ref="ns3:SCN0000064" minOccurs="0"/>
                <xsd:element ref="ns2:CaseManager" minOccurs="0"/>
                <xsd:element ref="ns3:SCN0000106" minOccurs="0"/>
                <xsd:element ref="ns3:Dossiervernietigingsjaar" minOccurs="0"/>
                <xsd:element ref="ns3:SCN0000111" minOccurs="0"/>
                <xsd:element ref="ns3:SCNT000047" minOccurs="0"/>
                <xsd:element ref="ns3:SCN0000096" minOccurs="0"/>
                <xsd:element ref="ns3:SCN0000031" minOccurs="0"/>
                <xsd:element ref="ns3:SCN0000060" minOccurs="0"/>
                <xsd:element ref="ns3:SCN0000129" minOccurs="0"/>
                <xsd:element ref="ns3:SCNW000052" minOccurs="0"/>
                <xsd:element ref="ns3:SCNT000048" minOccurs="0"/>
                <xsd:element ref="ns3:SCN0000101" minOccurs="0"/>
                <xsd:element ref="ns3:SCN0000117" minOccurs="0"/>
                <xsd:element ref="ns3:SCNE000081" minOccurs="0"/>
                <xsd:element ref="ns3:SCNE000053" minOccurs="0"/>
                <xsd:element ref="ns3:SCN0000051" minOccurs="0"/>
                <xsd:element ref="ns3:VN00000122" minOccurs="0"/>
                <xsd:element ref="ns2:CaseOwner"/>
                <xsd:element ref="ns3:SCN0000084" minOccurs="0"/>
                <xsd:element ref="ns3:Dossieroverdrachtsjaar" minOccurs="0"/>
                <xsd:element ref="ns3:SCN0000063" minOccurs="0"/>
                <xsd:element ref="ns3:SCN0000123" minOccurs="0"/>
                <xsd:element ref="ns3:SCN0000079" minOccurs="0"/>
                <xsd:element ref="ns2:SharedCaseName" minOccurs="0"/>
                <xsd:element ref="ns3:SCN0000028" minOccurs="0"/>
                <xsd:element ref="ns3:VN00000115" minOccurs="0"/>
                <xsd:element ref="ns3:SCN0000099" minOccurs="0"/>
                <xsd:element ref="ns3:SCN0000097" minOccurs="0"/>
                <xsd:element ref="ns3:SCN0000092" minOccurs="0"/>
                <xsd:element ref="ns3:SCN0000042" minOccurs="0"/>
                <xsd:element ref="ns3:SCN0000112" minOccurs="0"/>
                <xsd:element ref="ns3:SCN0000065" minOccurs="0"/>
                <xsd:element ref="ns3:SCN0000102" minOccurs="0"/>
                <xsd:element ref="ns3:SCNE000056" minOccurs="0"/>
                <xsd:element ref="ns3:SCN0000105" minOccurs="0"/>
                <xsd:element ref="ns3:SCN0000029" minOccurs="0"/>
                <xsd:element ref="ns3:SCN0000041" minOccurs="0"/>
                <xsd:element ref="ns3:SGC0001002" minOccurs="0"/>
                <xsd:element ref="ns3:SCN0000067" minOccurs="0"/>
                <xsd:element ref="ns3:SCN0000095" minOccurs="0"/>
                <xsd:element ref="ns3:SCN0000035" minOccurs="0"/>
                <xsd:element ref="ns3:SCN0000107" minOccurs="0"/>
                <xsd:element ref="ns3:SCNT000076" minOccurs="0"/>
                <xsd:element ref="ns3:SGC0002002" minOccurs="0"/>
                <xsd:element ref="ns3:SCN0000027" minOccurs="0"/>
                <xsd:element ref="ns2:COAIsDocumentArchived" minOccurs="0"/>
                <xsd:element ref="ns3:SCN0000034" minOccurs="0"/>
                <xsd:element ref="ns3:SCN0000104" minOccurs="0"/>
                <xsd:element ref="ns3:SCN0000083" minOccurs="0"/>
                <xsd:element ref="ns3:SCN0000062" minOccurs="0"/>
                <xsd:element ref="ns3:SCN0000093" minOccurs="0"/>
                <xsd:element ref="ns3:SCN0000026" minOccurs="0"/>
                <xsd:element ref="ns3:SCN0000066" minOccurs="0"/>
                <xsd:element ref="ns3:Dossierdatumafsluiting" minOccurs="0"/>
                <xsd:element ref="ns3:SCN0000091" minOccurs="0"/>
                <xsd:element ref="ns3:SCNE000055" minOccurs="0"/>
                <xsd:element ref="ns3:SCN0000070" minOccurs="0"/>
                <xsd:element ref="ns3:SCN0000059" minOccurs="0"/>
                <xsd:element ref="ns3:SCNW000056" minOccurs="0"/>
                <xsd:element ref="ns3:SCN0000072" minOccurs="0"/>
                <xsd:element ref="ns3:SCN0000073" minOccurs="0"/>
                <xsd:element ref="ns3:SCN0000058" minOccurs="0"/>
                <xsd:element ref="ns3:SCN0000043" minOccurs="0"/>
                <xsd:element ref="ns3:SCN0000077" minOccurs="0"/>
                <xsd:element ref="ns3:SCN0000080" minOccurs="0"/>
                <xsd:element ref="ns3:SCNE000054" minOccurs="0"/>
                <xsd:element ref="ns3:SCNW000053" minOccurs="0"/>
                <xsd:element ref="ns3:SCN0000113" minOccurs="0"/>
                <xsd:element ref="ns4:Thema_x0027_s"/>
                <xsd:element ref="ns2:COAAttribu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econnect.nl/" elementFormDefault="qualified">
    <xsd:import namespace="http://schemas.microsoft.com/office/2006/documentManagement/types"/>
    <xsd:import namespace="http://schemas.microsoft.com/office/infopath/2007/PartnerControls"/>
    <xsd:element name="SPECRelatedItems" ma:index="8" nillable="true" ma:displayName="Gerelateerde items" ma:hidden="true" ma:internalName="SPECRelatedItems">
      <xsd:simpleType>
        <xsd:restriction base="dms:Note"/>
      </xsd:simpleType>
    </xsd:element>
    <xsd:element name="AutoGenerated" ma:index="9" nillable="true" ma:displayName="Automatisch gegenereerd" ma:hidden="true" ma:internalName="AutoGenerated">
      <xsd:simpleType>
        <xsd:restriction base="dms:Boolean"/>
      </xsd:simpleType>
    </xsd:element>
    <xsd:element name="CaseStartDate" ma:index="71" nillable="true" ma:displayName="Startdatum" ma:default="2020-01-05T00:00:00Z" ma:format="DateOnly" ma:internalName="CaseStartDate">
      <xsd:simpleType>
        <xsd:restriction base="dms:DateTime"/>
      </xsd:simpleType>
    </xsd:element>
    <xsd:element name="CaseManager" ma:index="74" nillable="true" ma:displayName="Dossierbehandelaar" ma:default="" ma:internalName="CaseManag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seOwner" ma:index="91" ma:displayName="Dossierverantwoordelijke" ma:default="54;#Duijn, Michele van" ma:internalName="Case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CaseName" ma:index="97" nillable="true" ma:displayName="Dossier naam" ma:default="Verstrekkingen" ma:internalName="SharedCaseName">
      <xsd:simpleType>
        <xsd:restriction base="dms:Text"/>
      </xsd:simpleType>
    </xsd:element>
    <xsd:element name="COAIsDocumentArchived" ma:index="119" nillable="true" ma:displayName="Gearchiveerd" ma:default="False" ma:internalName="COAIsDocumentArchived">
      <xsd:simpleType>
        <xsd:restriction base="dms:Boolean"/>
      </xsd:simpleType>
    </xsd:element>
    <xsd:element name="COAAttribute" ma:index="143" nillable="true" ma:displayName="Kenmerk" ma:internalName="COAAttribut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2f623-f6d3-4418-9dec-09725113291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1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GC0001018" ma:index="13" nillable="true" ma:displayName="Actief" ma:default="Ja" ma:internalName="SGC0001018">
      <xsd:simpleType>
        <xsd:restriction base="dms:Choice">
          <xsd:enumeration value="Ja"/>
          <xsd:enumeration value="Nee"/>
        </xsd:restriction>
      </xsd:simpleType>
    </xsd:element>
    <xsd:element name="SCN0000540" ma:index="14" nillable="true" ma:displayName="Geldig tot" ma:internalName="SCN0000540">
      <xsd:simpleType>
        <xsd:restriction base="dms:DateTime"/>
      </xsd:simpleType>
    </xsd:element>
    <xsd:element name="SCN0000539" ma:index="15" nillable="true" ma:displayName="Geldig van" ma:default="2019-09-10T15:37:33Z" ma:internalName="SCN0000539">
      <xsd:simpleType>
        <xsd:restriction base="dms:DateTime"/>
      </xsd:simpleType>
    </xsd:element>
    <xsd:element name="SCNW000527" ma:index="16" nillable="true" ma:displayName="Bewaartermijn" ma:internalName="SCNW000527">
      <xsd:simpleType>
        <xsd:restriction base="dms:Number"/>
      </xsd:simpleType>
    </xsd:element>
    <xsd:element name="SCNE000527" ma:index="17" nillable="true" ma:displayName="Bewaartermijn (eenh.)" ma:default="Werkdag" ma:format="Dropdown" ma:internalName="SCNE000527">
      <xsd:simpleType>
        <xsd:restriction base="dms:Choice">
          <xsd:enumeration value="Werkdag"/>
        </xsd:restriction>
      </xsd:simpleType>
    </xsd:element>
    <xsd:element name="SCN0000528" ma:index="18" nillable="true" ma:displayName="Ingang bewaartermijn" ma:default="Na afhandeling" ma:internalName="SCN0000528">
      <xsd:simpleType>
        <xsd:restriction base="dms:Choice">
          <xsd:enumeration value="Na afhandeling"/>
          <xsd:enumeration value="Na aflossing"/>
          <xsd:enumeration value="Na beëindiging"/>
          <xsd:enumeration value="Na vervallen belang"/>
          <xsd:enumeration value="Na vervallen verplichting"/>
          <xsd:enumeration value="Na afloop contract"/>
          <xsd:enumeration value="Na vaststelling rekening"/>
          <xsd:enumeration value="Anders, zie toelichting"/>
          <xsd:enumeration value="Na vervallen"/>
        </xsd:restriction>
      </xsd:simpleType>
    </xsd:element>
    <xsd:element name="SCN0000546" ma:index="19" nillable="true" ma:displayName="Bron" ma:default="Lokaal" ma:internalName="SCN0000546">
      <xsd:simpleType>
        <xsd:restriction base="dms:Choice">
          <xsd:enumeration value="Lokaal"/>
          <xsd:enumeration value="Model"/>
          <xsd:enumeration value="Extern"/>
          <xsd:enumeration value="Systeem"/>
        </xsd:restriction>
      </xsd:simpleType>
    </xsd:element>
    <xsd:element name="SCN0000525" ma:index="20" nillable="true" ma:displayName="In dossier" ma:default="Ja" ma:internalName="SCN0000525">
      <xsd:simpleType>
        <xsd:restriction base="dms:Choice">
          <xsd:enumeration value="Ja"/>
          <xsd:enumeration value="Nee"/>
        </xsd:restriction>
      </xsd:simpleType>
    </xsd:element>
    <xsd:element name="SCN0000552" ma:index="21" nillable="true" ma:displayName="Datum laatste wijziging" ma:default="2019-09-10T15:28:31Z" ma:internalName="SCN0000552">
      <xsd:simpleType>
        <xsd:restriction base="dms:DateTime"/>
      </xsd:simpleType>
    </xsd:element>
    <xsd:element name="SCN0000516" ma:index="22" nillable="true" ma:displayName="Naam" ma:default="Presentatie" ma:internalName="SCN0000516">
      <xsd:simpleType>
        <xsd:restriction base="dms:Text"/>
      </xsd:simpleType>
    </xsd:element>
    <xsd:element name="SCN0000517" ma:index="23" nillable="true" ma:displayName="Naam (M)" ma:internalName="SCN0000517">
      <xsd:simpleType>
        <xsd:restriction base="dms:Text"/>
      </xsd:simpleType>
    </xsd:element>
    <xsd:element name="SCN0000522" ma:index="24" nillable="true" ma:displayName="Opmerking" ma:default="Generiek documenttype" ma:internalName="SCN0000522">
      <xsd:simpleType>
        <xsd:restriction base="dms:Note"/>
      </xsd:simpleType>
    </xsd:element>
    <xsd:element name="SCN0000531" ma:index="25" nillable="true" ma:displayName="Startdocument" ma:default="Nee" ma:internalName="SCN0000531">
      <xsd:simpleType>
        <xsd:restriction base="dms:Choice">
          <xsd:enumeration value="Ja"/>
          <xsd:enumeration value="Nee"/>
        </xsd:restriction>
      </xsd:simpleType>
    </xsd:element>
    <xsd:element name="SCN0000537" ma:index="26" nillable="true" ma:displayName="Publicatieindicatie" ma:default="Nee" ma:internalName="SCN0000537">
      <xsd:simpleType>
        <xsd:restriction base="dms:Choice">
          <xsd:enumeration value="Ja"/>
          <xsd:enumeration value="Nee"/>
        </xsd:restriction>
      </xsd:simpleType>
    </xsd:element>
    <xsd:element name="SCN0000534" ma:index="27" nillable="true" ma:displayName="Sjabloonnnaam" ma:internalName="SCN0000534">
      <xsd:simpleType>
        <xsd:restriction base="dms:Text"/>
      </xsd:simpleType>
    </xsd:element>
    <xsd:element name="SCN0000521" ma:index="28" nillable="true" ma:displayName="Standaardomschrijving" ma:internalName="SCN0000521">
      <xsd:simpleType>
        <xsd:restriction base="dms:Note"/>
      </xsd:simpleType>
    </xsd:element>
    <xsd:element name="SCN0000523" ma:index="29" nillable="true" ma:displayName="Toelichting" ma:internalName="SCN0000523">
      <xsd:simpleType>
        <xsd:restriction base="dms:Note"/>
      </xsd:simpleType>
    </xsd:element>
    <xsd:element name="SCN0000529" ma:index="30" nillable="true" ma:displayName="Toel. bewaartermijn" ma:internalName="SCN0000529">
      <xsd:simpleType>
        <xsd:restriction base="dms:Note"/>
      </xsd:simpleType>
    </xsd:element>
    <xsd:element name="SCN0000535" ma:index="31" nillable="true" ma:displayName="Trefwoorden" ma:internalName="SCN0000535">
      <xsd:simpleType>
        <xsd:restriction base="dms:Note"/>
      </xsd:simpleType>
    </xsd:element>
    <xsd:element name="SCN0000524" ma:index="32" nillable="true" ma:displayName="Richting" ma:default="Inkomend" ma:internalName="SCN0000524">
      <xsd:simpleType>
        <xsd:restriction base="dms:Choice">
          <xsd:enumeration value="Inkomend"/>
          <xsd:enumeration value="Intern"/>
          <xsd:enumeration value="Uitgaand"/>
          <xsd:enumeration value="In/uitgaand"/>
        </xsd:restriction>
      </xsd:simpleType>
    </xsd:element>
    <xsd:element name="SCN0000532" ma:index="33" nillable="true" ma:displayName="Vertrouwelijkheid" ma:default="Nee" ma:internalName="SCN0000532">
      <xsd:simpleType>
        <xsd:restriction base="dms:Choice">
          <xsd:enumeration value="Ja"/>
          <xsd:enumeration value="Nee"/>
        </xsd:restriction>
      </xsd:simpleType>
    </xsd:element>
    <xsd:element name="SCN0000526" ma:index="34" nillable="true" ma:displayName="Waardering" ma:default="Bewaren" ma:internalName="SCN0000526">
      <xsd:simpleType>
        <xsd:restriction base="dms:Choice">
          <xsd:enumeration value="Bewaren"/>
          <xsd:enumeration value="Vernietigen"/>
        </xsd:restriction>
      </xsd:simpleType>
    </xsd:element>
    <xsd:element name="VN00000017" ma:index="35" nillable="true" ma:displayName="Documentsoort COA" ma:default="Bericht" ma:internalName="VN00000017">
      <xsd:simpleType>
        <xsd:restriction base="dms:Choice">
          <xsd:enumeration value="Aangifte"/>
          <xsd:enumeration value="Aanvraag"/>
          <xsd:enumeration value="Advies"/>
          <xsd:enumeration value="Afspraak - Regeling"/>
          <xsd:enumeration value="Akte"/>
          <xsd:enumeration value="Algemene info"/>
          <xsd:enumeration value="Backscandossier"/>
          <xsd:enumeration value="Bericht"/>
          <xsd:enumeration value="Beroep"/>
          <xsd:enumeration value="Beschikking - Beslissing - Maatregel"/>
          <xsd:enumeration value="Bestek"/>
          <xsd:enumeration value="Bevel"/>
          <xsd:enumeration value="Bewijs"/>
          <xsd:enumeration value="Bezwaar"/>
          <xsd:enumeration value="Checklist - Vragenlijst"/>
          <xsd:enumeration value="Factuur"/>
          <xsd:enumeration value="Identiteitsbewijs"/>
          <xsd:enumeration value="Indicatie"/>
          <xsd:enumeration value="Klacht"/>
          <xsd:enumeration value="Machtiging - Vergunning"/>
          <xsd:enumeration value="Offerte"/>
          <xsd:enumeration value="Oordeel"/>
          <xsd:enumeration value="Opdracht"/>
          <xsd:enumeration value="Overeenkomst - Contract"/>
          <xsd:enumeration value="Pas - Kaart"/>
          <xsd:enumeration value="Plan"/>
          <xsd:enumeration value="Planning"/>
          <xsd:enumeration value="Procedure"/>
          <xsd:enumeration value="Rapport"/>
          <xsd:enumeration value="Reisdocument"/>
          <xsd:enumeration value="Richtlijn"/>
          <xsd:enumeration value="Tekening"/>
          <xsd:enumeration value="Uitnodiging - Oproep"/>
          <xsd:enumeration value="Uitspraak"/>
          <xsd:enumeration value="Verklaring"/>
          <xsd:enumeration value="Verslag bespreking"/>
          <xsd:enumeration value="Verslag gebeurtenis"/>
          <xsd:enumeration value="Verslag gesprek"/>
          <xsd:enumeration value="Verslag stand van zaken"/>
          <xsd:enumeration value="Verzoek"/>
        </xsd:restriction>
      </xsd:simpleType>
    </xsd:element>
    <xsd:element name="VN00000015" ma:index="36" nillable="true" ma:displayName="Sjabloon" ma:default="Nee" ma:internalName="VN00000015">
      <xsd:simpleType>
        <xsd:restriction base="dms:Choice">
          <xsd:enumeration value="Ja"/>
          <xsd:enumeration value="Nee"/>
        </xsd:restriction>
      </xsd:simpleType>
    </xsd:element>
    <xsd:element name="VN00000076" ma:index="37" nillable="true" ma:displayName="CoSign" ma:default="Nee" ma:internalName="VN00000076">
      <xsd:simpleType>
        <xsd:restriction base="dms:Choice">
          <xsd:enumeration value="Ja"/>
          <xsd:enumeration value="Nee"/>
        </xsd:restriction>
      </xsd:simpleType>
    </xsd:element>
    <xsd:element name="VN00000097" ma:index="38" nillable="true" ma:displayName="Document - titel" ma:internalName="VN00000097">
      <xsd:simpleType>
        <xsd:restriction base="dms:Text"/>
      </xsd:simpleType>
    </xsd:element>
    <xsd:element name="VN00000098" ma:index="39" nillable="true" ma:displayName="Document - code" ma:internalName="VN00000098">
      <xsd:simpleType>
        <xsd:restriction base="dms:Text"/>
      </xsd:simpleType>
    </xsd:element>
    <xsd:element name="VN00000109" ma:index="40" nillable="true" ma:displayName="Ondertekenaar - naam" ma:internalName="VN00000109">
      <xsd:simpleType>
        <xsd:restriction base="dms:Choice">
          <xsd:enumeration value="Medewerker 1"/>
          <xsd:enumeration value="Medewerker 2"/>
          <xsd:enumeration value="Medewerker 3"/>
          <xsd:enumeration value="Midewerker"/>
        </xsd:restriction>
      </xsd:simpleType>
    </xsd:element>
    <xsd:element name="VN00000104" ma:index="41" nillable="true" ma:displayName="Ondertekenaar - datum" ma:internalName="VN00000104">
      <xsd:simpleType>
        <xsd:restriction base="dms:DateTime"/>
      </xsd:simpleType>
    </xsd:element>
    <xsd:element name="VN00000060" ma:index="42" nillable="true" ma:displayName="Bestandsnaam" ma:internalName="VN00000060">
      <xsd:simpleType>
        <xsd:restriction base="dms:Text"/>
      </xsd:simpleType>
    </xsd:element>
    <xsd:element name="VN00000087" ma:index="43" nillable="true" ma:displayName="Formulier - code" ma:internalName="VN00000087">
      <xsd:simpleType>
        <xsd:restriction base="dms:Text"/>
      </xsd:simpleType>
    </xsd:element>
    <xsd:element name="VN00000121" ma:index="44" nillable="true" ma:displayName="Aanvullende metadata documenttype" ma:default="Scanner - code; Scan - datum; Medewerker naam -  Registreren" ma:internalName="VN00000121">
      <xsd:simpleType>
        <xsd:restriction base="dms:Text"/>
      </xsd:simpleType>
    </xsd:element>
    <xsd:element name="VN00000124" ma:index="45" nillable="true" ma:displayName="Auteur" ma:internalName="VN00000124">
      <xsd:simpleType>
        <xsd:restriction base="dms:Text"/>
      </xsd:simpleType>
    </xsd:element>
    <xsd:element name="ARX_LastSignatureReason" ma:index="46" nillable="true" ma:displayName="Reden van de laatste ondertekening" ma:default="Unknown" ma:description="Reden voor de ondertekening voor de laatste handtekening in het document of het lijstitem." ma:internalName="ARX_LastSignatureReason" ma:readOnly="false">
      <xsd:simpleType>
        <xsd:restriction base="dms:Text">
          <xsd:maxLength value="255"/>
        </xsd:restriction>
      </xsd:simpleType>
    </xsd:element>
    <xsd:element name="Signatures_x0020_Status" ma:index="47" nillable="true" ma:displayName="Status van de handtekening" ma:default="Unknown" ma:description="Validatiestatus van de handtekeningen in het document of het lijstitem." ma:internalName="Signatures_x0020_Status" ma:readOnly="false">
      <xsd:simpleType>
        <xsd:restriction base="dms:Text">
          <xsd:maxLength value="255"/>
        </xsd:restriction>
      </xsd:simpleType>
    </xsd:element>
    <xsd:element name="ARX_SignaturesCount" ma:index="48" nillable="true" ma:displayName="Telling handtekeningen" ma:default="Unknown" ma:description="Aantal handtekeningen in het document of het lijstitem." ma:internalName="ARX_SignaturesCount" ma:readOnly="false">
      <xsd:simpleType>
        <xsd:restriction base="dms:Text">
          <xsd:maxLength value="255"/>
        </xsd:restriction>
      </xsd:simpleType>
    </xsd:element>
    <xsd:element name="ARX_LastSignatureStatus" ma:index="49" nillable="true" ma:displayName="Status van de laatste handtekening" ma:default="Unknown" ma:description="Validatiestatus van de laatste handtekening in het document of het lijstitem." ma:internalName="ARX_LastSignatureStatus" ma:readOnly="false">
      <xsd:simpleType>
        <xsd:restriction base="dms:Text">
          <xsd:maxLength value="255"/>
        </xsd:restriction>
      </xsd:simpleType>
    </xsd:element>
    <xsd:element name="ARX_LastSignatureDateTime" ma:index="50" nillable="true" ma:displayName="Tijdstip van de laatste ondertekening" ma:default="Unknown" ma:description="Datum en tijd van de laatste handtekening in het document of het lijstitem." ma:internalName="ARX_LastSignatureDateTime" ma:readOnly="false">
      <xsd:simpleType>
        <xsd:restriction base="dms:Text">
          <xsd:maxLength value="255"/>
        </xsd:restriction>
      </xsd:simpleType>
    </xsd:element>
    <xsd:element name="ARX_LastSignerName" ma:index="51" nillable="true" ma:displayName="Naam van de laatste ondertekenaar" ma:default="Unknown" ma:description="De naam van de ondertekenaar van de laatste handtekening in het document of het lijstitem." ma:internalName="ARX_LastSignerName" ma:readOnly="false">
      <xsd:simpleType>
        <xsd:restriction base="dms:Text">
          <xsd:maxLength value="255"/>
        </xsd:restriction>
      </xsd:simpleType>
    </xsd:element>
    <xsd:element name="ARX_LastVerifiedOn" ma:index="52" nillable="true" ma:displayName="Laatst geverifieerd op" ma:default="Unknown" ma:description="Datum en tijd van de laatste validatie van de handtekeningen." ma:internalName="ARX_LastVerifiedOn" ma:readOnly="false">
      <xsd:simpleType>
        <xsd:restriction base="dms:Text">
          <xsd:maxLength value="255"/>
        </xsd:restriction>
      </xsd:simpleType>
    </xsd:element>
    <xsd:element name="SCN0000061" ma:index="53" nillable="true" ma:displayName="BAG" ma:default="Nee" ma:internalName="SCN0000061">
      <xsd:simpleType>
        <xsd:restriction base="dms:Choice">
          <xsd:enumeration value="Ja"/>
          <xsd:enumeration value="Nee"/>
        </xsd:restriction>
      </xsd:simpleType>
    </xsd:element>
    <xsd:element name="VN00000123" ma:index="54" nillable="true" ma:displayName="Aanvullende metadata werkproces" ma:default="Creatie - datum; Zaak - code" ma:internalName="VN00000123">
      <xsd:simpleType>
        <xsd:restriction base="dms:Text"/>
      </xsd:simpleType>
    </xsd:element>
    <xsd:element name="SCN0000094" ma:index="55" nillable="true" ma:displayName="Opmerking" ma:default="" ma:internalName="SCN0000094">
      <xsd:simpleType>
        <xsd:restriction base="dms:Note"/>
      </xsd:simpleType>
    </xsd:element>
    <xsd:element name="SCNW000055" ma:index="56" nillable="true" ma:displayName="Signaleringstermijn" ma:default="" ma:internalName="SCNW000055">
      <xsd:simpleType>
        <xsd:restriction base="dms:Number"/>
      </xsd:simpleType>
    </xsd:element>
    <xsd:element name="SCN0000082" ma:index="57" nillable="true" ma:displayName="Ingang bewaartermijn" ma:default="Na afhandeling" ma:internalName="SCN0000082">
      <xsd:simpleType>
        <xsd:restriction base="dms:Choice">
          <xsd:enumeration value="Na afhandeling"/>
          <xsd:enumeration value="Na aflossing"/>
          <xsd:enumeration value="Na beëindiging"/>
          <xsd:enumeration value="Na vervallen belang"/>
          <xsd:enumeration value="Na vervallen verplichting"/>
          <xsd:enumeration value="Na afloop contract"/>
          <xsd:enumeration value="Na vaststelling rekening"/>
          <xsd:enumeration value="Anders, zie toelichting"/>
          <xsd:enumeration value="Na vervallen"/>
        </xsd:restriction>
      </xsd:simpleType>
    </xsd:element>
    <xsd:element name="SCN0000118" ma:index="58" nillable="true" ma:displayName="Geldig tot" ma:default="" ma:internalName="SCN0000118">
      <xsd:simpleType>
        <xsd:restriction base="dms:DateTime"/>
      </xsd:simpleType>
    </xsd:element>
    <xsd:element name="SCN0000108" ma:index="59" nillable="true" ma:displayName="Toelichting" ma:default="" ma:internalName="SCN0000108">
      <xsd:simpleType>
        <xsd:restriction base="dms:Note"/>
      </xsd:simpleType>
    </xsd:element>
    <xsd:element name="SCN0000057" ma:index="60" nillable="true" ma:displayName="Beroep mogelijk" ma:default="Nee" ma:internalName="SCN0000057">
      <xsd:simpleType>
        <xsd:restriction base="dms:Choice">
          <xsd:enumeration value="Ja"/>
          <xsd:enumeration value="Nee"/>
        </xsd:restriction>
      </xsd:simpleType>
    </xsd:element>
    <xsd:element name="SCN0000074" ma:index="61" nillable="true" ma:displayName="Generiek zaaktype" ma:default="" ma:internalName="SCN0000074">
      <xsd:simpleType>
        <xsd:restriction base="dms:Text"/>
      </xsd:simpleType>
    </xsd:element>
    <xsd:element name="SCN0000040" ma:index="62" nillable="true" ma:displayName="Procestype" ma:default="Specifiek werkproces" ma:internalName="SCN0000040">
      <xsd:simpleType>
        <xsd:restriction base="dms:Choice">
          <xsd:enumeration value="Generiek werkproces"/>
          <xsd:enumeration value="Specifiek werkproces"/>
          <xsd:enumeration value="Generiek subproces"/>
          <xsd:enumeration value="Specifiek subproces"/>
        </xsd:restriction>
      </xsd:simpleType>
    </xsd:element>
    <xsd:element name="SCN0000098" ma:index="63" nillable="true" ma:displayName="Werkprocesschema" ma:default="http://www.model-dsp.nl/vngdspsec/models/schemas/LP00000294/index.htm, http://www.model-dsp.nl/vngdspsec/models/schemas/LP00000294/index.htm" ma:internalName="SCN0000098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CNE000052" ma:index="64" nillable="true" ma:displayName="Wet. afdoeningstermijn (eenh.)" ma:default="Werkdag" ma:format="Dropdown" ma:internalName="SCNE000052">
      <xsd:simpleType>
        <xsd:restriction base="dms:Choice">
          <xsd:enumeration value="Werkdag"/>
        </xsd:restriction>
      </xsd:simpleType>
    </xsd:element>
    <xsd:element name="SCNW000054" ma:index="65" nillable="true" ma:displayName="Verdagingstermijn" ma:default="" ma:internalName="SCNW000054">
      <xsd:simpleType>
        <xsd:restriction base="dms:Number"/>
      </xsd:simpleType>
    </xsd:element>
    <xsd:element name="SCN0000071" ma:index="66" nillable="true" ma:displayName="Procesarchitectuur" ma:default="" ma:internalName="SCN0000071">
      <xsd:simpleType>
        <xsd:restriction base="dms:Choice">
          <xsd:enumeration value="Verstrekken producten &amp; diensten/Aangiften"/>
          <xsd:enumeration value="Nazorg/Bezwaren"/>
          <xsd:enumeration value="Informeren/Voorlichten"/>
          <xsd:enumeration value="Verstrekken producten en diensten/Inkomens- en Maatschappelijke ondersteuning"/>
          <xsd:enumeration value="Nazorg/Klachten"/>
          <xsd:enumeration value="Nazorg/Meldingen"/>
          <xsd:enumeration value="Verstrekken van producten &amp; diensten/Publieke Producten"/>
          <xsd:enumeration value="Verstrekken van producten &amp; diensten/Subsidies"/>
          <xsd:enumeration value="Verstrekken van producten &amp; diensten/Vergunningen en ontheffingen"/>
          <xsd:enumeration value="Verstrekken van producten &amp; diensten/Verzoeken"/>
          <xsd:enumeration value="Exploiteren/Verhuren ruimten &amp; goederen"/>
          <xsd:enumeration value="Exploiteren/Verkopen handelsgoederen"/>
          <xsd:enumeration value="Exploiteren/Verkopen vastgoed"/>
          <xsd:enumeration value="Informeren/Vragen beantwoorden"/>
          <xsd:enumeration value="Ontwikkelen ruimte/(Bouw)grond ontwikkelen en inrichten"/>
          <xsd:enumeration value="Ondersteunen/Administreren"/>
          <xsd:enumeration value="Ondersteunen/Adviseren"/>
          <xsd:enumeration value="Nazorg/Attenderen"/>
          <xsd:enumeration value="Evalueren/Auditen"/>
          <xsd:enumeration value="Ondersteunen/Betalen &amp; innen"/>
          <xsd:enumeration value="Beleid vormen/Bijstelling begroting en programma's"/>
          <xsd:enumeration value="Ondersteunen/Documenteren &amp; archiveren"/>
          <xsd:enumeration value="Doorvertalen bestuursakkoord"/>
          <xsd:enumeration value="Ondersteunen/Faciliteren"/>
          <xsd:enumeration value="Ontwikkelen ruimte/Grond aankopen"/>
          <xsd:enumeration value="Heffen/Heffen"/>
          <xsd:enumeration value="Ondersteunen/Inkopen en contracteren"/>
          <xsd:enumeration value="Evalueren/Monitoren"/>
          <xsd:enumeration value="Beheren en onderhouden ruimte/Onderhouden"/>
          <xsd:enumeration value="Ontwikkelen voorzieningen/Ontwikkelen producten en diensten"/>
          <xsd:enumeration value="Ontwikkelen voorzieningen/Ontwikkelen regelingen en verordeningen"/>
          <xsd:enumeration value="Handhaven/Opsporen"/>
          <xsd:enumeration value="Programmeren/Opstellen begroting"/>
          <xsd:enumeration value="Ontwikkelen ruimte/Opstellen bestemmingsplan"/>
          <xsd:enumeration value="Programmeren/Opstellen capaciteits- of afdelingsplannen"/>
          <xsd:enumeration value="Programmeren/Opstellen jaarplan"/>
          <xsd:enumeration value="Ondersteunen/Organiseren"/>
          <xsd:enumeration value="Beheren en onderhouden ruimte/Repareren"/>
          <xsd:enumeration value="Handhaven/Sanctie opleggen"/>
          <xsd:enumeration value="Handhaven/Toezicht houden"/>
          <xsd:enumeration value="Exploiteren/Uitbaten gemeentelijke voorzieningen"/>
          <xsd:enumeration value="Evalueren/Verantwoorden"/>
        </xsd:restriction>
      </xsd:simpleType>
    </xsd:element>
    <xsd:element name="SCN0000044" ma:index="67" nillable="true" ma:displayName="Uiterste einddatum" ma:default="" ma:internalName="SCN0000044">
      <xsd:simpleType>
        <xsd:restriction base="dms:DateTime"/>
      </xsd:simpleType>
    </xsd:element>
    <xsd:element name="SCN0000109" ma:index="68" nillable="true" ma:displayName="Toelichting" ma:default="" ma:internalName="SCN0000109">
      <xsd:simpleType>
        <xsd:restriction base="dms:Note"/>
      </xsd:simpleType>
    </xsd:element>
    <xsd:element name="SCNW000081" ma:index="69" nillable="true" ma:displayName="Bewaartermijn" ma:default="" ma:internalName="SCNW000081">
      <xsd:simpleType>
        <xsd:restriction base="dms:Number"/>
      </xsd:simpleType>
    </xsd:element>
    <xsd:element name="SCN0000078" ma:index="70" nillable="true" ma:displayName="Thesaurusterm" ma:default="" ma:internalName="SCN0000078">
      <xsd:simpleType>
        <xsd:restriction base="dms:Text"/>
      </xsd:simpleType>
    </xsd:element>
    <xsd:element name="SCN0000100" ma:index="72" nillable="true" ma:displayName="Opmerking" ma:default="" ma:internalName="SCN0000100">
      <xsd:simpleType>
        <xsd:restriction base="dms:Note"/>
      </xsd:simpleType>
    </xsd:element>
    <xsd:element name="SCN0000064" ma:index="73" nillable="true" ma:displayName="Vertrouwelijkheid" ma:default="Nee" ma:internalName="SCN0000064">
      <xsd:simpleType>
        <xsd:restriction base="dms:Choice">
          <xsd:enumeration value="Ja"/>
          <xsd:enumeration value="Nee"/>
        </xsd:restriction>
      </xsd:simpleType>
    </xsd:element>
    <xsd:element name="SCN0000106" ma:index="75" nillable="true" ma:displayName="Opmerking" ma:default="" ma:internalName="SCN0000106">
      <xsd:simpleType>
        <xsd:restriction base="dms:Note"/>
      </xsd:simpleType>
    </xsd:element>
    <xsd:element name="Dossiervernietigingsjaar" ma:index="76" nillable="true" ma:displayName="Dossier - vernietigingsjaar" ma:default="" ma:internalName="Dossiervernietigingsjaar">
      <xsd:simpleType>
        <xsd:restriction base="dms:Number"/>
      </xsd:simpleType>
    </xsd:element>
    <xsd:element name="SCN0000111" ma:index="77" nillable="true" ma:displayName="Toelichting" ma:default="" ma:internalName="SCN0000111">
      <xsd:simpleType>
        <xsd:restriction base="dms:Note"/>
      </xsd:simpleType>
    </xsd:element>
    <xsd:element name="SCNT000047" ma:index="78" nillable="true" ma:displayName="Wetgeving" ma:default="" ma:internalName="SCNT000047">
      <xsd:simpleType>
        <xsd:restriction base="dms:Note"/>
      </xsd:simpleType>
    </xsd:element>
    <xsd:element name="SCN0000096" ma:index="79" nillable="true" ma:displayName="Toelichting" ma:default="" ma:internalName="SCN0000096">
      <xsd:simpleType>
        <xsd:restriction base="dms:Note"/>
      </xsd:simpleType>
    </xsd:element>
    <xsd:element name="SCN0000031" ma:index="80" nillable="true" ma:displayName="Proceseigenaar" ma:default="85;#Weert, Anne" ma:list="UserInfo" ma:internalName="SCN000003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CN0000060" ma:index="81" nillable="true" ma:displayName="WKPB" ma:default="Nee" ma:internalName="SCN0000060">
      <xsd:simpleType>
        <xsd:restriction base="dms:Choice">
          <xsd:enumeration value="Ja"/>
          <xsd:enumeration value="Nee"/>
        </xsd:restriction>
      </xsd:simpleType>
    </xsd:element>
    <xsd:element name="SCN0000129" ma:index="82" nillable="true" ma:displayName="Datum laatste wijziging" ma:default="2019-09-10T17:34:22Z" ma:internalName="SCN0000129">
      <xsd:simpleType>
        <xsd:restriction base="dms:DateTime"/>
      </xsd:simpleType>
    </xsd:element>
    <xsd:element name="SCNW000052" ma:index="83" nillable="true" ma:displayName="Wet. afdoeningstermijn" ma:default="" ma:internalName="SCNW000052">
      <xsd:simpleType>
        <xsd:restriction base="dms:Number"/>
      </xsd:simpleType>
    </xsd:element>
    <xsd:element name="SCNT000048" ma:index="84" nillable="true" ma:displayName="Eigen regelingen" ma:default="" ma:internalName="SCNT000048">
      <xsd:simpleType>
        <xsd:restriction base="dms:Note"/>
      </xsd:simpleType>
    </xsd:element>
    <xsd:element name="SCN0000101" ma:index="85" nillable="true" ma:displayName="Opmerking" ma:default="" ma:internalName="SCN0000101">
      <xsd:simpleType>
        <xsd:restriction base="dms:Note"/>
      </xsd:simpleType>
    </xsd:element>
    <xsd:element name="SCN0000117" ma:index="86" nillable="true" ma:displayName="Geldig van" ma:default="2017-02-22T13:43:47Z" ma:internalName="SCN0000117">
      <xsd:simpleType>
        <xsd:restriction base="dms:DateTime"/>
      </xsd:simpleType>
    </xsd:element>
    <xsd:element name="SCNE000081" ma:index="87" nillable="true" ma:displayName="Bewaartermijn (eenh.)" ma:default="Werkdag" ma:format="Dropdown" ma:internalName="SCNE000081">
      <xsd:simpleType>
        <xsd:restriction base="dms:Choice">
          <xsd:enumeration value="Werkdag"/>
        </xsd:restriction>
      </xsd:simpleType>
    </xsd:element>
    <xsd:element name="SCNE000053" ma:index="88" nillable="true" ma:displayName="Wet. verdagingstermijn (eenh.)" ma:default="Werkdag" ma:format="Dropdown" ma:internalName="SCNE000053">
      <xsd:simpleType>
        <xsd:restriction base="dms:Choice">
          <xsd:enumeration value="Werkdag"/>
        </xsd:restriction>
      </xsd:simpleType>
    </xsd:element>
    <xsd:element name="SCN0000051" ma:index="89" nillable="true" ma:displayName="Productcatalogus" ma:default="" ma:internalName="SCN0000051">
      <xsd:simpleType>
        <xsd:restriction base="dms:Text"/>
      </xsd:simpleType>
    </xsd:element>
    <xsd:element name="VN00000122" ma:index="90" nillable="true" ma:displayName="Proceseigenaar - functie" ma:default="Unitmanager Uitvoeringsprocessen" ma:internalName="VN00000122">
      <xsd:simpleType>
        <xsd:restriction base="dms:Choice">
          <xsd:enumeration value="Ambtelijk secretaris OR"/>
          <xsd:enumeration value="Unitmanager A&amp;I"/>
          <xsd:enumeration value="Unitmanager HRM"/>
          <xsd:enumeration value="Unitmanager Huisvesting"/>
          <xsd:enumeration value="Unitmanager ICT"/>
          <xsd:enumeration value="Unitmanager Plaatsing"/>
          <xsd:enumeration value="Unitmanager Staf"/>
          <xsd:enumeration value="Unitmanager Uitvoeringsprocessen"/>
          <xsd:enumeration value="Schuldhulpverlener"/>
        </xsd:restriction>
      </xsd:simpleType>
    </xsd:element>
    <xsd:element name="SCN0000084" ma:index="92" nillable="true" ma:displayName="Opmerking" ma:default="" ma:internalName="SCN0000084">
      <xsd:simpleType>
        <xsd:restriction base="dms:Note"/>
      </xsd:simpleType>
    </xsd:element>
    <xsd:element name="Dossieroverdrachtsjaar" ma:index="93" nillable="true" ma:displayName="Dossier - overdrachtsjaar" ma:default="" ma:internalName="Dossieroverdrachtsjaar">
      <xsd:simpleType>
        <xsd:restriction base="dms:Number"/>
      </xsd:simpleType>
    </xsd:element>
    <xsd:element name="SCN0000063" ma:index="94" nillable="true" ma:displayName="Lex silencio positivo" ma:default="Nee" ma:internalName="SCN0000063">
      <xsd:simpleType>
        <xsd:restriction base="dms:Choice">
          <xsd:enumeration value="Ja"/>
          <xsd:enumeration value="Nee"/>
        </xsd:restriction>
      </xsd:simpleType>
    </xsd:element>
    <xsd:element name="SCN0000123" ma:index="95" nillable="true" ma:displayName="Bron" ma:default="Lokaal" ma:internalName="SCN0000123">
      <xsd:simpleType>
        <xsd:restriction base="dms:Choice">
          <xsd:enumeration value="Lokaal"/>
          <xsd:enumeration value="Model"/>
          <xsd:enumeration value="Extern"/>
          <xsd:enumeration value="Systeem"/>
        </xsd:restriction>
      </xsd:simpleType>
    </xsd:element>
    <xsd:element name="SCN0000079" ma:index="96" nillable="true" ma:displayName="Lokale trefwoorden" ma:default="Tranche 3" ma:internalName="SCN0000079">
      <xsd:simpleType>
        <xsd:restriction base="dms:Note"/>
      </xsd:simpleType>
    </xsd:element>
    <xsd:element name="SCN0000028" ma:index="98" nillable="true" ma:displayName="Werkproces" ma:default="Het uitvoeren van de beleidscyclus op gebied van Uitvoeringsprocessen" ma:internalName="SCN0000028">
      <xsd:simpleType>
        <xsd:restriction base="dms:Text"/>
      </xsd:simpleType>
    </xsd:element>
    <xsd:element name="VN00000115" ma:index="99" nillable="true" ma:displayName="Audittrail" ma:default="Nee" ma:internalName="VN00000115">
      <xsd:simpleType>
        <xsd:restriction base="dms:Choice">
          <xsd:enumeration value="Ja"/>
          <xsd:enumeration value="Nee"/>
        </xsd:restriction>
      </xsd:simpleType>
    </xsd:element>
    <xsd:element name="SCN0000099" ma:index="100" nillable="true" ma:displayName="Webformulier" ma:default="" ma:internalName="SCN0000099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CN0000097" ma:index="101" nillable="true" ma:displayName="Opmerking" ma:default="" ma:internalName="SCN0000097">
      <xsd:simpleType>
        <xsd:restriction base="dms:Note"/>
      </xsd:simpleType>
    </xsd:element>
    <xsd:element name="SCN0000092" ma:index="102" nillable="true" ma:displayName="Opmerking" ma:default="" ma:internalName="SCN0000092">
      <xsd:simpleType>
        <xsd:restriction base="dms:Note"/>
      </xsd:simpleType>
    </xsd:element>
    <xsd:element name="SCN0000042" ma:index="103" nillable="true" ma:displayName="Datum goedkeuring" ma:default="" ma:internalName="SCN0000042">
      <xsd:simpleType>
        <xsd:restriction base="dms:DateTime"/>
      </xsd:simpleType>
    </xsd:element>
    <xsd:element name="SCN0000112" ma:index="104" nillable="true" ma:displayName="Toelichting" ma:default="" ma:internalName="SCN0000112">
      <xsd:simpleType>
        <xsd:restriction base="dms:Note"/>
      </xsd:simpleType>
    </xsd:element>
    <xsd:element name="SCN0000065" ma:index="105" nillable="true" ma:displayName="Publicatieindicatie" ma:default="Nee" ma:internalName="SCN0000065">
      <xsd:simpleType>
        <xsd:restriction base="dms:Choice">
          <xsd:enumeration value="Ja"/>
          <xsd:enumeration value="Nee"/>
        </xsd:restriction>
      </xsd:simpleType>
    </xsd:element>
    <xsd:element name="SCN0000102" ma:index="106" nillable="true" ma:displayName="Opmerking" ma:default="" ma:internalName="SCN0000102">
      <xsd:simpleType>
        <xsd:restriction base="dms:Note"/>
      </xsd:simpleType>
    </xsd:element>
    <xsd:element name="SCNE000056" ma:index="107" nillable="true" ma:displayName="Afdoeningstermijn (eenh.)" ma:default="Werkdag" ma:format="Dropdown" ma:internalName="SCNE000056">
      <xsd:simpleType>
        <xsd:restriction base="dms:Choice">
          <xsd:enumeration value="Werkdag"/>
        </xsd:restriction>
      </xsd:simpleType>
    </xsd:element>
    <xsd:element name="SCN0000105" ma:index="108" nillable="true" ma:displayName="Opmerking" ma:default="" ma:internalName="SCN0000105">
      <xsd:simpleType>
        <xsd:restriction base="dms:Note"/>
      </xsd:simpleType>
    </xsd:element>
    <xsd:element name="SCN0000029" ma:index="109" nillable="true" ma:displayName="Std. zaaknaam" ma:default="" ma:internalName="SCN0000029">
      <xsd:simpleType>
        <xsd:restriction base="dms:Note"/>
      </xsd:simpleType>
    </xsd:element>
    <xsd:element name="SCN0000041" ma:index="110" nillable="true" ma:displayName="Goedkeuring" ma:default="Nee" ma:internalName="SCN0000041">
      <xsd:simpleType>
        <xsd:restriction base="dms:Choice">
          <xsd:enumeration value="Ja"/>
          <xsd:enumeration value="Nee"/>
        </xsd:restriction>
      </xsd:simpleType>
    </xsd:element>
    <xsd:element name="SGC0001002" ma:index="111" nillable="true" ma:displayName="Actief" ma:default="Ja" ma:internalName="SGC0001002">
      <xsd:simpleType>
        <xsd:restriction base="dms:Choice">
          <xsd:enumeration value="Ja"/>
          <xsd:enumeration value="Nee"/>
        </xsd:restriction>
      </xsd:simpleType>
    </xsd:element>
    <xsd:element name="SCN0000067" ma:index="112" nillable="true" ma:displayName="Code zaaktype" ma:default="" ma:internalName="SCN0000067">
      <xsd:simpleType>
        <xsd:restriction base="dms:Text"/>
      </xsd:simpleType>
    </xsd:element>
    <xsd:element name="SCN0000095" ma:index="113" nillable="true" ma:displayName="Dossierlocatie" ma:default="" ma:internalName="SCN0000095">
      <xsd:simpleType>
        <xsd:restriction base="dms:Note"/>
      </xsd:simpleType>
    </xsd:element>
    <xsd:element name="SCN0000035" ma:index="114" nillable="true" ma:displayName="Aanleiding" ma:default="Dit werkproces wordt intern getriggerd" ma:internalName="SCN0000035">
      <xsd:simpleType>
        <xsd:restriction base="dms:Note"/>
      </xsd:simpleType>
    </xsd:element>
    <xsd:element name="SCN0000107" ma:index="115" nillable="true" ma:displayName="Toelichting" ma:default="" ma:internalName="SCN0000107">
      <xsd:simpleType>
        <xsd:restriction base="dms:Note"/>
      </xsd:simpleType>
    </xsd:element>
    <xsd:element name="SCNT000076" ma:index="116" nillable="true" ma:displayName="Vernietigingsgrondslag" ma:default="Selectielijst COA 2013- , handeling 10; BSD COA 1994- (2010) 2012 (geactualiseerd), handeling 28 ;" ma:internalName="SCNT000076">
      <xsd:simpleType>
        <xsd:restriction base="dms:Note"/>
      </xsd:simpleType>
    </xsd:element>
    <xsd:element name="SGC0002002" ma:index="117" nillable="true" ma:displayName="Numerieke code" ma:default="3294" ma:internalName="SGC0002002">
      <xsd:simpleType>
        <xsd:restriction base="dms:Number"/>
      </xsd:simpleType>
    </xsd:element>
    <xsd:element name="SCN0000027" ma:index="118" nillable="true" ma:displayName="Kernomschrijving (M)" ma:default="" ma:internalName="SCN0000027">
      <xsd:simpleType>
        <xsd:restriction base="dms:Text"/>
      </xsd:simpleType>
    </xsd:element>
    <xsd:element name="SCN0000034" ma:index="120" nillable="true" ma:displayName="Toelichting" ma:default="" ma:internalName="SCN0000034">
      <xsd:simpleType>
        <xsd:restriction base="dms:Note"/>
      </xsd:simpleType>
    </xsd:element>
    <xsd:element name="SCN0000104" ma:index="121" nillable="true" ma:displayName="Opmerking" ma:default="" ma:internalName="SCN0000104">
      <xsd:simpleType>
        <xsd:restriction base="dms:Note"/>
      </xsd:simpleType>
    </xsd:element>
    <xsd:element name="SCN0000083" ma:index="122" nillable="true" ma:displayName="Toelichting" ma:default="" ma:internalName="SCN0000083">
      <xsd:simpleType>
        <xsd:restriction base="dms:Note"/>
      </xsd:simpleType>
    </xsd:element>
    <xsd:element name="SCN0000062" ma:index="123" nillable="true" ma:displayName="Wet dwangsom" ma:default="Nee" ma:internalName="SCN0000062">
      <xsd:simpleType>
        <xsd:restriction base="dms:Choice">
          <xsd:enumeration value="Ja"/>
          <xsd:enumeration value="Nee"/>
        </xsd:restriction>
      </xsd:simpleType>
    </xsd:element>
    <xsd:element name="SCN0000093" ma:index="124" nillable="true" ma:displayName="Toelichting" ma:default="" ma:internalName="SCN0000093">
      <xsd:simpleType>
        <xsd:restriction base="dms:Note"/>
      </xsd:simpleType>
    </xsd:element>
    <xsd:element name="SCN0000026" ma:index="125" nillable="true" ma:displayName="Proces" ma:default="Beleid Uitvoeringsprocessen" ma:internalName="SCN0000026">
      <xsd:simpleType>
        <xsd:restriction base="dms:Text"/>
      </xsd:simpleType>
    </xsd:element>
    <xsd:element name="SCN0000066" ma:index="126" nillable="true" ma:displayName="Publicatietekst" ma:default="" ma:internalName="SCN0000066">
      <xsd:simpleType>
        <xsd:restriction base="dms:Note"/>
      </xsd:simpleType>
    </xsd:element>
    <xsd:element name="Dossierdatumafsluiting" ma:index="127" nillable="true" ma:displayName="Dossier - datum afsluiting" ma:default="" ma:internalName="Dossierdatumafsluiting">
      <xsd:simpleType>
        <xsd:restriction base="dms:DateTime"/>
      </xsd:simpleType>
    </xsd:element>
    <xsd:element name="SCN0000091" ma:index="128" nillable="true" ma:displayName="Toelichting" ma:default="" ma:internalName="SCN0000091">
      <xsd:simpleType>
        <xsd:restriction base="dms:Note"/>
      </xsd:simpleType>
    </xsd:element>
    <xsd:element name="SCNE000055" ma:index="129" nillable="true" ma:displayName="Signaleringstermijn (eenh.)" ma:default="Werkdag" ma:format="Dropdown" ma:internalName="SCNE000055">
      <xsd:simpleType>
        <xsd:restriction base="dms:Choice">
          <xsd:enumeration value="Werkdag"/>
        </xsd:restriction>
      </xsd:simpleType>
    </xsd:element>
    <xsd:element name="SCN0000070" ma:index="130" nillable="true" ma:displayName="Categorie zaaktype" ma:default="Trigger Intern (TI)" ma:internalName="SCN0000070">
      <xsd:simpleType>
        <xsd:restriction base="dms:Choice">
          <xsd:enumeration value="Trigger Extern (TE)"/>
          <xsd:enumeration value="Trigger Intern (TI)"/>
          <xsd:enumeration value="Trigger Periodiek (TP)"/>
        </xsd:restriction>
      </xsd:simpleType>
    </xsd:element>
    <xsd:element name="SCN0000059" ma:index="131" nillable="true" ma:displayName="Betaling nodig" ma:default="Nee" ma:internalName="SCN0000059">
      <xsd:simpleType>
        <xsd:restriction base="dms:Choice">
          <xsd:enumeration value="Ja"/>
          <xsd:enumeration value="Nee"/>
        </xsd:restriction>
      </xsd:simpleType>
    </xsd:element>
    <xsd:element name="SCNW000056" ma:index="132" nillable="true" ma:displayName="Afdoeningstermijn" ma:default="" ma:internalName="SCNW000056">
      <xsd:simpleType>
        <xsd:restriction base="dms:Number"/>
      </xsd:simpleType>
    </xsd:element>
    <xsd:element name="SCN0000072" ma:index="133" nillable="true" ma:displayName="IV3 Categorie" ma:default="" ma:internalName="SCN0000072">
      <xsd:simpleType>
        <xsd:restriction base="dms:Text"/>
      </xsd:simpleType>
    </xsd:element>
    <xsd:element name="SCN0000073" ma:index="134" nillable="true" ma:displayName="Verantwoordingsrelatie" ma:default="" ma:internalName="SCN0000073">
      <xsd:simpleType>
        <xsd:restriction base="dms:Text"/>
      </xsd:simpleType>
    </xsd:element>
    <xsd:element name="SCN0000058" ma:index="135" nillable="true" ma:displayName="Aanhouden mogelijk" ma:default="Nee" ma:internalName="SCN0000058">
      <xsd:simpleType>
        <xsd:restriction base="dms:Choice">
          <xsd:enumeration value="Ja"/>
          <xsd:enumeration value="Nee"/>
        </xsd:restriction>
      </xsd:simpleType>
    </xsd:element>
    <xsd:element name="SCN0000043" ma:index="136" nillable="true" ma:displayName="Vaste startdatum" ma:default="" ma:internalName="SCN0000043">
      <xsd:simpleType>
        <xsd:restriction base="dms:DateTime"/>
      </xsd:simpleType>
    </xsd:element>
    <xsd:element name="SCN0000077" ma:index="137" nillable="true" ma:displayName="Archiefcode" ma:default="" ma:internalName="SCN0000077">
      <xsd:simpleType>
        <xsd:restriction base="dms:Text"/>
      </xsd:simpleType>
    </xsd:element>
    <xsd:element name="SCN0000080" ma:index="138" nillable="true" ma:displayName="Waardering" ma:default="Bewaren" ma:internalName="SCN0000080">
      <xsd:simpleType>
        <xsd:restriction base="dms:Choice">
          <xsd:enumeration value="Bewaren"/>
          <xsd:enumeration value="Vernietigen"/>
        </xsd:restriction>
      </xsd:simpleType>
    </xsd:element>
    <xsd:element name="SCNE000054" ma:index="139" nillable="true" ma:displayName="Verdagingstermijn (eenh.)" ma:default="Werkdag" ma:format="Dropdown" ma:internalName="SCNE000054">
      <xsd:simpleType>
        <xsd:restriction base="dms:Choice">
          <xsd:enumeration value="Werkdag"/>
        </xsd:restriction>
      </xsd:simpleType>
    </xsd:element>
    <xsd:element name="SCNW000053" ma:index="140" nillable="true" ma:displayName="Wet. verdagingstermijn" ma:default="" ma:internalName="SCNW000053">
      <xsd:simpleType>
        <xsd:restriction base="dms:Number"/>
      </xsd:simpleType>
    </xsd:element>
    <xsd:element name="SCN0000113" ma:index="141" nillable="true" ma:displayName="Toelichting" ma:default="" ma:internalName="SCN0000113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c32b8-c4db-43b3-8438-05ed21da5615" elementFormDefault="qualified">
    <xsd:import namespace="http://schemas.microsoft.com/office/2006/documentManagement/types"/>
    <xsd:import namespace="http://schemas.microsoft.com/office/infopath/2007/PartnerControls"/>
    <xsd:element name="Thema_x0027_s" ma:index="142" ma:displayName="Thema's" ma:default="Beleid" ma:format="Dropdown" ma:internalName="Thema_x0027_s">
      <xsd:simpleType>
        <xsd:restriction base="dms:Choice">
          <xsd:enumeration value="Beleid"/>
          <xsd:enumeration value="Buitengewone kosten"/>
          <xsd:enumeration value="Eigen bankrekening"/>
          <xsd:enumeration value="Kasbetaling"/>
          <xsd:enumeration value="Meldplicht"/>
          <xsd:enumeration value="Moneycard"/>
          <xsd:enumeration value="Reba"/>
          <xsd:enumeration value="Reiskosten"/>
          <xsd:enumeration value="Rva 2005"/>
          <xsd:enumeration value="Toeslag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oGenerated xmlns="http://schemas.econnect.nl/">false</AutoGenerated>
    <SGC0001018 xmlns="dcc2f623-f6d3-4418-9dec-09725113291a">Ja</SGC0001018>
    <SCN0000540 xmlns="dcc2f623-f6d3-4418-9dec-09725113291a" xmlns:ns1="http://www.w3.org/2001/XMLSchema-instance" ns1:nil="true"/>
    <SCN0000539 xmlns="dcc2f623-f6d3-4418-9dec-09725113291a">2019-09-10T13:37:33+00:00</SCN0000539>
    <SCNW000527 xmlns="dcc2f623-f6d3-4418-9dec-09725113291a" xmlns:ns1="http://www.w3.org/2001/XMLSchema-instance" ns1:nil="true"/>
    <SCNE000527 xmlns="dcc2f623-f6d3-4418-9dec-09725113291a">Werkdag</SCNE000527>
    <SCN0000528 xmlns="dcc2f623-f6d3-4418-9dec-09725113291a">Na afhandeling</SCN0000528>
    <SCN0000546 xmlns="dcc2f623-f6d3-4418-9dec-09725113291a">Lokaal</SCN0000546>
    <SCN0000525 xmlns="dcc2f623-f6d3-4418-9dec-09725113291a">Ja</SCN0000525>
    <SCN0000552 xmlns="dcc2f623-f6d3-4418-9dec-09725113291a">2019-09-10T13:28:31+00:00</SCN0000552>
    <SCN0000516 xmlns="dcc2f623-f6d3-4418-9dec-09725113291a">Presentatie</SCN0000516>
    <SCN0000517 xmlns="dcc2f623-f6d3-4418-9dec-09725113291a" xmlns:ns1="http://www.w3.org/2001/XMLSchema-instance" ns1:nil="true"/>
    <SCN0000522 xmlns="dcc2f623-f6d3-4418-9dec-09725113291a">Generiek documenttype</SCN0000522>
    <SCN0000531 xmlns="dcc2f623-f6d3-4418-9dec-09725113291a">Nee</SCN0000531>
    <SCN0000537 xmlns="dcc2f623-f6d3-4418-9dec-09725113291a">Nee</SCN0000537>
    <SCN0000534 xmlns="dcc2f623-f6d3-4418-9dec-09725113291a" xmlns:ns1="http://www.w3.org/2001/XMLSchema-instance" ns1:nil="true"/>
    <SCN0000521 xmlns="dcc2f623-f6d3-4418-9dec-09725113291a" xmlns:ns1="http://www.w3.org/2001/XMLSchema-instance" ns1:nil="true"/>
    <SCN0000523 xmlns="dcc2f623-f6d3-4418-9dec-09725113291a" xmlns:ns1="http://www.w3.org/2001/XMLSchema-instance" ns1:nil="true"/>
    <SCN0000529 xmlns="dcc2f623-f6d3-4418-9dec-09725113291a" xmlns:ns1="http://www.w3.org/2001/XMLSchema-instance" ns1:nil="true"/>
    <SCN0000535 xmlns="dcc2f623-f6d3-4418-9dec-09725113291a" xmlns:ns1="http://www.w3.org/2001/XMLSchema-instance" ns1:nil="true"/>
    <SCN0000524 xmlns="dcc2f623-f6d3-4418-9dec-09725113291a">Inkomend</SCN0000524>
    <SCN0000532 xmlns="dcc2f623-f6d3-4418-9dec-09725113291a">Nee</SCN0000532>
    <SCN0000526 xmlns="dcc2f623-f6d3-4418-9dec-09725113291a">Bewaren</SCN0000526>
    <VN00000017 xmlns="dcc2f623-f6d3-4418-9dec-09725113291a">Bericht</VN00000017>
    <VN00000015 xmlns="dcc2f623-f6d3-4418-9dec-09725113291a">Nee</VN00000015>
    <VN00000076 xmlns="dcc2f623-f6d3-4418-9dec-09725113291a">Nee</VN00000076>
    <VN00000097 xmlns="dcc2f623-f6d3-4418-9dec-09725113291a" xmlns:ns1="http://www.w3.org/2001/XMLSchema-instance" ns1:nil="true"/>
    <VN00000098 xmlns="dcc2f623-f6d3-4418-9dec-09725113291a" xmlns:ns1="http://www.w3.org/2001/XMLSchema-instance" ns1:nil="true"/>
    <VN00000109 xmlns="dcc2f623-f6d3-4418-9dec-09725113291a" xmlns:ns1="http://www.w3.org/2001/XMLSchema-instance" ns1:nil="true"/>
    <VN00000104 xmlns="dcc2f623-f6d3-4418-9dec-09725113291a" xmlns:ns1="http://www.w3.org/2001/XMLSchema-instance" ns1:nil="true"/>
    <VN00000060 xmlns="dcc2f623-f6d3-4418-9dec-09725113291a" xmlns:ns1="http://www.w3.org/2001/XMLSchema-instance" ns1:nil="true"/>
    <VN00000087 xmlns="dcc2f623-f6d3-4418-9dec-09725113291a" xmlns:ns1="http://www.w3.org/2001/XMLSchema-instance" ns1:nil="true"/>
    <VN00000121 xmlns="dcc2f623-f6d3-4418-9dec-09725113291a">Scanner - code; Scan - datum; Medewerker naam -  Registreren</VN00000121>
    <VN00000124 xmlns="dcc2f623-f6d3-4418-9dec-09725113291a" xmlns:ns1="http://www.w3.org/2001/XMLSchema-instance" ns1:nil="true"/>
    <ARX_LastSignatureReason xmlns="dcc2f623-f6d3-4418-9dec-09725113291a">Unknown</ARX_LastSignatureReason>
    <Signatures_x0020_Status xmlns="dcc2f623-f6d3-4418-9dec-09725113291a">Unknown</Signatures_x0020_Status>
    <ARX_SignaturesCount xmlns="dcc2f623-f6d3-4418-9dec-09725113291a">Unknown</ARX_SignaturesCount>
    <ARX_LastSignatureStatus xmlns="dcc2f623-f6d3-4418-9dec-09725113291a">Unknown</ARX_LastSignatureStatus>
    <ARX_LastSignatureDateTime xmlns="dcc2f623-f6d3-4418-9dec-09725113291a">Unknown</ARX_LastSignatureDateTime>
    <ARX_LastSignerName xmlns="dcc2f623-f6d3-4418-9dec-09725113291a">Unknown</ARX_LastSignerName>
    <ARX_LastVerifiedOn xmlns="dcc2f623-f6d3-4418-9dec-09725113291a">Unknown</ARX_LastVerifiedOn>
    <SCN0000061 xmlns="dcc2f623-f6d3-4418-9dec-09725113291a">Nee</SCN0000061>
    <VN00000123 xmlns="dcc2f623-f6d3-4418-9dec-09725113291a">Creatie - datum; Zaak - code</VN00000123>
    <SCN0000094 xmlns="dcc2f623-f6d3-4418-9dec-09725113291a" xmlns:ns1="http://www.w3.org/2001/XMLSchema-instance" ns1:nil="true"/>
    <SCNW000055 xmlns="dcc2f623-f6d3-4418-9dec-09725113291a" xmlns:ns1="http://www.w3.org/2001/XMLSchema-instance" ns1:nil="true"/>
    <SCN0000082 xmlns="dcc2f623-f6d3-4418-9dec-09725113291a">Na afhandeling</SCN0000082>
    <SCN0000118 xmlns="dcc2f623-f6d3-4418-9dec-09725113291a" xmlns:ns1="http://www.w3.org/2001/XMLSchema-instance" ns1:nil="true"/>
    <SCN0000108 xmlns="dcc2f623-f6d3-4418-9dec-09725113291a" xmlns:ns1="http://www.w3.org/2001/XMLSchema-instance" ns1:nil="true"/>
    <SCN0000057 xmlns="dcc2f623-f6d3-4418-9dec-09725113291a">Nee</SCN0000057>
    <SCN0000074 xmlns="dcc2f623-f6d3-4418-9dec-09725113291a" xmlns:ns1="http://www.w3.org/2001/XMLSchema-instance" ns1:nil="true"/>
    <SCN0000040 xmlns="dcc2f623-f6d3-4418-9dec-09725113291a">Specifiek werkproces</SCN0000040>
    <SCN0000098 xmlns="dcc2f623-f6d3-4418-9dec-09725113291a">
      <Url xmlns:ns1="http://www.w3.org/2001/XMLSchema-instance">http://www.model-dsp.nl/vngdspsec/models/schemas/LP00000294/index.htm</Url>
      <Description xmlns:ns1="http://www.w3.org/2001/XMLSchema-instance">http://www.model-dsp.nl/vngdspsec/models/schemas/LP00000294/index.htm</Description>
    </SCN0000098>
    <SCNE000052 xmlns="dcc2f623-f6d3-4418-9dec-09725113291a">Werkdag</SCNE000052>
    <SCNW000054 xmlns="dcc2f623-f6d3-4418-9dec-09725113291a" xmlns:ns1="http://www.w3.org/2001/XMLSchema-instance" ns1:nil="true"/>
    <SCN0000071 xmlns="dcc2f623-f6d3-4418-9dec-09725113291a" xmlns:ns1="http://www.w3.org/2001/XMLSchema-instance" ns1:nil="true"/>
    <SCN0000044 xmlns="dcc2f623-f6d3-4418-9dec-09725113291a" xmlns:ns1="http://www.w3.org/2001/XMLSchema-instance" ns1:nil="true"/>
    <SCN0000109 xmlns="dcc2f623-f6d3-4418-9dec-09725113291a" xmlns:ns1="http://www.w3.org/2001/XMLSchema-instance" ns1:nil="true"/>
    <SCNW000081 xmlns="dcc2f623-f6d3-4418-9dec-09725113291a" xmlns:ns1="http://www.w3.org/2001/XMLSchema-instance" ns1:nil="true"/>
    <SCN0000078 xmlns="dcc2f623-f6d3-4418-9dec-09725113291a" xmlns:ns1="http://www.w3.org/2001/XMLSchema-instance" ns1:nil="true"/>
    <CaseStartDate xmlns="http://schemas.econnect.nl/">2020-01-04T23:00:00+00:00</CaseStartDate>
    <SCN0000100 xmlns="dcc2f623-f6d3-4418-9dec-09725113291a" xmlns:ns1="http://www.w3.org/2001/XMLSchema-instance" ns1:nil="true"/>
    <SCN0000064 xmlns="dcc2f623-f6d3-4418-9dec-09725113291a">Nee</SCN0000064>
    <CaseManager xmlns="http://schemas.econnect.nl/">
      <UserInfo>
        <DisplayName/>
        <AccountId xsi:nil="true"/>
        <AccountType/>
      </UserInfo>
    </CaseManager>
    <SCN0000106 xmlns="dcc2f623-f6d3-4418-9dec-09725113291a" xmlns:ns1="http://www.w3.org/2001/XMLSchema-instance" ns1:nil="true"/>
    <Dossiervernietigingsjaar xmlns="dcc2f623-f6d3-4418-9dec-09725113291a" xmlns:ns1="http://www.w3.org/2001/XMLSchema-instance" ns1:nil="true"/>
    <SCN0000111 xmlns="dcc2f623-f6d3-4418-9dec-09725113291a" xmlns:ns1="http://www.w3.org/2001/XMLSchema-instance" ns1:nil="true"/>
    <SCNT000047 xmlns="dcc2f623-f6d3-4418-9dec-09725113291a" xmlns:ns1="http://www.w3.org/2001/XMLSchema-instance" ns1:nil="true"/>
    <SCN0000096 xmlns="dcc2f623-f6d3-4418-9dec-09725113291a" xmlns:ns1="http://www.w3.org/2001/XMLSchema-instance" ns1:nil="true"/>
    <SCN0000031 xmlns="dcc2f623-f6d3-4418-9dec-09725113291a">
      <UserInfo>
        <DisplayName/>
        <AccountId>85</AccountId>
        <AccountType/>
      </UserInfo>
    </SCN0000031>
    <SCN0000060 xmlns="dcc2f623-f6d3-4418-9dec-09725113291a">Nee</SCN0000060>
    <SCN0000129 xmlns="dcc2f623-f6d3-4418-9dec-09725113291a">2019-09-10T15:34:22+00:00</SCN0000129>
    <SCNW000052 xmlns="dcc2f623-f6d3-4418-9dec-09725113291a" xmlns:ns1="http://www.w3.org/2001/XMLSchema-instance" ns1:nil="true"/>
    <SCNT000048 xmlns="dcc2f623-f6d3-4418-9dec-09725113291a" xmlns:ns1="http://www.w3.org/2001/XMLSchema-instance" ns1:nil="true"/>
    <SCN0000101 xmlns="dcc2f623-f6d3-4418-9dec-09725113291a" xmlns:ns1="http://www.w3.org/2001/XMLSchema-instance" ns1:nil="true"/>
    <SCN0000117 xmlns="dcc2f623-f6d3-4418-9dec-09725113291a">2017-02-22T12:43:47+00:00</SCN0000117>
    <SCNE000081 xmlns="dcc2f623-f6d3-4418-9dec-09725113291a">Werkdag</SCNE000081>
    <SCNE000053 xmlns="dcc2f623-f6d3-4418-9dec-09725113291a">Werkdag</SCNE000053>
    <SCN0000051 xmlns="dcc2f623-f6d3-4418-9dec-09725113291a" xmlns:ns1="http://www.w3.org/2001/XMLSchema-instance" ns1:nil="true"/>
    <VN00000122 xmlns="dcc2f623-f6d3-4418-9dec-09725113291a">Unitmanager Uitvoeringsprocessen</VN00000122>
    <CaseOwner xmlns="http://schemas.econnect.nl/">
      <UserInfo>
        <DisplayName/>
        <AccountId>54</AccountId>
        <AccountType/>
      </UserInfo>
    </CaseOwner>
    <SCN0000084 xmlns="dcc2f623-f6d3-4418-9dec-09725113291a" xmlns:ns1="http://www.w3.org/2001/XMLSchema-instance" ns1:nil="true"/>
    <Dossieroverdrachtsjaar xmlns="dcc2f623-f6d3-4418-9dec-09725113291a" xmlns:ns1="http://www.w3.org/2001/XMLSchema-instance" ns1:nil="true"/>
    <SCN0000063 xmlns="dcc2f623-f6d3-4418-9dec-09725113291a">Nee</SCN0000063>
    <SCN0000123 xmlns="dcc2f623-f6d3-4418-9dec-09725113291a">Lokaal</SCN0000123>
    <SCN0000079 xmlns="dcc2f623-f6d3-4418-9dec-09725113291a">Tranche 3</SCN0000079>
    <SharedCaseName xmlns="http://schemas.econnect.nl/">Verstrekkingen</SharedCaseName>
    <SCN0000028 xmlns="dcc2f623-f6d3-4418-9dec-09725113291a">Het uitvoeren van de beleidscyclus op gebied van Uitvoeringsprocessen</SCN0000028>
    <VN00000115 xmlns="dcc2f623-f6d3-4418-9dec-09725113291a">Nee</VN00000115>
    <SCN0000099 xmlns="dcc2f623-f6d3-4418-9dec-09725113291a">
      <Url xmlns:ns1="http://www.w3.org/2001/XMLSchema-instance" ns1:nil="true"/>
      <Description xmlns:ns1="http://www.w3.org/2001/XMLSchema-instance" ns1:nil="true"/>
    </SCN0000099>
    <SCN0000097 xmlns="dcc2f623-f6d3-4418-9dec-09725113291a" xmlns:ns1="http://www.w3.org/2001/XMLSchema-instance" ns1:nil="true"/>
    <SCN0000092 xmlns="dcc2f623-f6d3-4418-9dec-09725113291a" xmlns:ns1="http://www.w3.org/2001/XMLSchema-instance" ns1:nil="true"/>
    <SCN0000042 xmlns="dcc2f623-f6d3-4418-9dec-09725113291a" xmlns:ns1="http://www.w3.org/2001/XMLSchema-instance" ns1:nil="true"/>
    <SCN0000112 xmlns="dcc2f623-f6d3-4418-9dec-09725113291a" xmlns:ns1="http://www.w3.org/2001/XMLSchema-instance" ns1:nil="true"/>
    <SCN0000065 xmlns="dcc2f623-f6d3-4418-9dec-09725113291a">Nee</SCN0000065>
    <SCN0000102 xmlns="dcc2f623-f6d3-4418-9dec-09725113291a" xmlns:ns1="http://www.w3.org/2001/XMLSchema-instance" ns1:nil="true"/>
    <SCNE000056 xmlns="dcc2f623-f6d3-4418-9dec-09725113291a">Werkdag</SCNE000056>
    <SCN0000105 xmlns="dcc2f623-f6d3-4418-9dec-09725113291a" xmlns:ns1="http://www.w3.org/2001/XMLSchema-instance" ns1:nil="true"/>
    <SCN0000029 xmlns="dcc2f623-f6d3-4418-9dec-09725113291a" xmlns:ns1="http://www.w3.org/2001/XMLSchema-instance" ns1:nil="true"/>
    <SCN0000041 xmlns="dcc2f623-f6d3-4418-9dec-09725113291a">Nee</SCN0000041>
    <SGC0001002 xmlns="dcc2f623-f6d3-4418-9dec-09725113291a">Ja</SGC0001002>
    <SCN0000067 xmlns="dcc2f623-f6d3-4418-9dec-09725113291a" xmlns:ns1="http://www.w3.org/2001/XMLSchema-instance" ns1:nil="true"/>
    <SCN0000095 xmlns="dcc2f623-f6d3-4418-9dec-09725113291a" xmlns:ns1="http://www.w3.org/2001/XMLSchema-instance" ns1:nil="true"/>
    <SCN0000035 xmlns="dcc2f623-f6d3-4418-9dec-09725113291a">Dit werkproces wordt intern getriggerd</SCN0000035>
    <SCN0000107 xmlns="dcc2f623-f6d3-4418-9dec-09725113291a" xmlns:ns1="http://www.w3.org/2001/XMLSchema-instance" ns1:nil="true"/>
    <SCNT000076 xmlns="dcc2f623-f6d3-4418-9dec-09725113291a">Selectielijst COA 2013- , handeling 10; BSD COA 1994- (2010) 2012 (geactualiseerd), handeling 28 ;</SCNT000076>
    <SGC0002002 xmlns="dcc2f623-f6d3-4418-9dec-09725113291a">3294</SGC0002002>
    <SCN0000027 xmlns="dcc2f623-f6d3-4418-9dec-09725113291a" xmlns:ns1="http://www.w3.org/2001/XMLSchema-instance" ns1:nil="true"/>
    <COAIsDocumentArchived xmlns="http://schemas.econnect.nl/">false</COAIsDocumentArchived>
    <SCN0000034 xmlns="dcc2f623-f6d3-4418-9dec-09725113291a" xmlns:ns1="http://www.w3.org/2001/XMLSchema-instance" ns1:nil="true"/>
    <SCN0000104 xmlns="dcc2f623-f6d3-4418-9dec-09725113291a" xmlns:ns1="http://www.w3.org/2001/XMLSchema-instance" ns1:nil="true"/>
    <SCN0000083 xmlns="dcc2f623-f6d3-4418-9dec-09725113291a" xmlns:ns1="http://www.w3.org/2001/XMLSchema-instance" ns1:nil="true"/>
    <SCN0000062 xmlns="dcc2f623-f6d3-4418-9dec-09725113291a">Nee</SCN0000062>
    <SCN0000093 xmlns="dcc2f623-f6d3-4418-9dec-09725113291a" xmlns:ns1="http://www.w3.org/2001/XMLSchema-instance" ns1:nil="true"/>
    <SCN0000026 xmlns="dcc2f623-f6d3-4418-9dec-09725113291a">Beleid Uitvoeringsprocessen</SCN0000026>
    <SCN0000066 xmlns="dcc2f623-f6d3-4418-9dec-09725113291a" xmlns:ns1="http://www.w3.org/2001/XMLSchema-instance" ns1:nil="true"/>
    <Dossierdatumafsluiting xmlns="dcc2f623-f6d3-4418-9dec-09725113291a" xmlns:ns1="http://www.w3.org/2001/XMLSchema-instance" ns1:nil="true"/>
    <SCN0000091 xmlns="dcc2f623-f6d3-4418-9dec-09725113291a" xmlns:ns1="http://www.w3.org/2001/XMLSchema-instance" ns1:nil="true"/>
    <SCNE000055 xmlns="dcc2f623-f6d3-4418-9dec-09725113291a">Werkdag</SCNE000055>
    <SCN0000070 xmlns="dcc2f623-f6d3-4418-9dec-09725113291a">Trigger Intern (TI)</SCN0000070>
    <SCN0000059 xmlns="dcc2f623-f6d3-4418-9dec-09725113291a">Nee</SCN0000059>
    <SCNW000056 xmlns="dcc2f623-f6d3-4418-9dec-09725113291a" xmlns:ns1="http://www.w3.org/2001/XMLSchema-instance" ns1:nil="true"/>
    <SCN0000072 xmlns="dcc2f623-f6d3-4418-9dec-09725113291a" xmlns:ns1="http://www.w3.org/2001/XMLSchema-instance" ns1:nil="true"/>
    <SCN0000073 xmlns="dcc2f623-f6d3-4418-9dec-09725113291a" xmlns:ns1="http://www.w3.org/2001/XMLSchema-instance" ns1:nil="true"/>
    <SCN0000058 xmlns="dcc2f623-f6d3-4418-9dec-09725113291a">Nee</SCN0000058>
    <SCN0000043 xmlns="dcc2f623-f6d3-4418-9dec-09725113291a" xmlns:ns1="http://www.w3.org/2001/XMLSchema-instance" ns1:nil="true"/>
    <SCN0000077 xmlns="dcc2f623-f6d3-4418-9dec-09725113291a" xmlns:ns1="http://www.w3.org/2001/XMLSchema-instance" ns1:nil="true"/>
    <SCN0000080 xmlns="dcc2f623-f6d3-4418-9dec-09725113291a">Bewaren</SCN0000080>
    <SCNE000054 xmlns="dcc2f623-f6d3-4418-9dec-09725113291a">Werkdag</SCNE000054>
    <SCNW000053 xmlns="dcc2f623-f6d3-4418-9dec-09725113291a" xmlns:ns1="http://www.w3.org/2001/XMLSchema-instance" ns1:nil="true"/>
    <SCN0000113 xmlns="dcc2f623-f6d3-4418-9dec-09725113291a" xmlns:ns1="http://www.w3.org/2001/XMLSchema-instance" ns1:nil="true"/>
    <Thema_x0027_s xmlns="3f1c32b8-c4db-43b3-8438-05ed21da5615">Reba</Thema_x0027_s>
    <COAAttribute xmlns="http://schemas.econnect.nl/" xmlns:ns1="http://www.w3.org/2001/XMLSchema-instance" ns1:nil="true"/>
    <SPECRelatedItems xmlns="http://schemas.econnect.nl/" xsi:nil="true"/>
    <_dlc_DocId xmlns="dcc2f623-f6d3-4418-9dec-09725113291a">CDR-788752</_dlc_DocId>
    <_dlc_DocIdUrl xmlns="dcc2f623-f6d3-4418-9dec-09725113291a">
      <Url>https://plein-dms.coa.local/processen/LP00000294/verstrekkingen/_layouts/15/DocIdRedir.aspx?ID=CDR-788752</Url>
      <Description>CDR-788752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FE4B90-AD8F-4D5F-BA03-B53CED472B7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D4964AC-7955-4737-9785-3EC168353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econnect.nl/"/>
    <ds:schemaRef ds:uri="dcc2f623-f6d3-4418-9dec-09725113291a"/>
    <ds:schemaRef ds:uri="3f1c32b8-c4db-43b3-8438-05ed21da56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1AC13-7ABA-4A1F-95E5-DCB281244A47}">
  <ds:schemaRefs>
    <ds:schemaRef ds:uri="http://schemas.microsoft.com/office/2006/metadata/properties"/>
    <ds:schemaRef ds:uri="dcc2f623-f6d3-4418-9dec-09725113291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econnect.nl/"/>
    <ds:schemaRef ds:uri="http://schemas.microsoft.com/office/infopath/2007/PartnerControls"/>
    <ds:schemaRef ds:uri="http://purl.org/dc/elements/1.1/"/>
    <ds:schemaRef ds:uri="3f1c32b8-c4db-43b3-8438-05ed21da561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83F178D-54E3-4368-B00E-15E978B1BE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</Template>
  <TotalTime>2153</TotalTime>
  <Words>206</Words>
  <Application>Microsoft Office PowerPoint</Application>
  <PresentationFormat>Breedbeeld</PresentationFormat>
  <Paragraphs>47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Abadi</vt:lpstr>
      <vt:lpstr>Arial</vt:lpstr>
      <vt:lpstr>Calibri</vt:lpstr>
      <vt:lpstr>Courier New</vt:lpstr>
      <vt:lpstr>Verdana</vt:lpstr>
      <vt:lpstr>Wingdings</vt:lpstr>
      <vt:lpstr>Kantoorthema</vt:lpstr>
      <vt:lpstr>Rijkshuisstijl Donkergeel</vt:lpstr>
      <vt:lpstr>Workshop Communicatie met inburgeraars</vt:lpstr>
      <vt:lpstr>Tijdlijn contact met inburgeraar</vt:lpstr>
      <vt:lpstr>Tijdlijn: Brief en gesprek inburgeraar</vt:lpstr>
      <vt:lpstr>Informatie op meerdere momenten</vt:lpstr>
      <vt:lpstr>Website bewoners MyCOA</vt:lpstr>
      <vt:lpstr>MyCOA: Mijn toekomst</vt:lpstr>
      <vt:lpstr>MyCOA: Ik heb een verblijfsvergunning</vt:lpstr>
    </vt:vector>
  </TitlesOfParts>
  <Company>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REBA basispresentatie</dc:title>
  <dc:creator>Verbrugh, Niels</dc:creator>
  <cp:lastModifiedBy>Lange-Jamil, Nargis</cp:lastModifiedBy>
  <cp:revision>64</cp:revision>
  <dcterms:created xsi:type="dcterms:W3CDTF">2022-10-03T09:18:11Z</dcterms:created>
  <dcterms:modified xsi:type="dcterms:W3CDTF">2024-01-30T15:33:58Z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0x0101007A6E4A62A1A34FCBB5DB597108C1AEB00003DED59A7735D34B8ADB4E5F2468169D007646D0C00A3C5041B28724D82AB4FFD8</vt:lpwstr>
  </property>
  <property fmtid="{D5CDD505-2E9C-101B-9397-08002B2CF9AE}" pid="3" name="ContentType">
    <vt:lpwstr>Advies</vt:lpwstr>
  </property>
  <property fmtid="{D5CDD505-2E9C-101B-9397-08002B2CF9AE}" pid="4" name="Title">
    <vt:lpwstr>REBA basispresentatie</vt:lpwstr>
  </property>
  <property fmtid="{D5CDD505-2E9C-101B-9397-08002B2CF9AE}" pid="5" name="SGC0001018">
    <vt:lpwstr>Ja</vt:lpwstr>
  </property>
  <property fmtid="{D5CDD505-2E9C-101B-9397-08002B2CF9AE}" pid="6" name="SCN0000539">
    <vt:lpwstr>2019-09-10T13:37:33+00:00</vt:lpwstr>
  </property>
  <property fmtid="{D5CDD505-2E9C-101B-9397-08002B2CF9AE}" pid="7" name="SCNE000527">
    <vt:lpwstr>Werkdag</vt:lpwstr>
  </property>
  <property fmtid="{D5CDD505-2E9C-101B-9397-08002B2CF9AE}" pid="8" name="SCN0000528">
    <vt:lpwstr>Na afhandeling</vt:lpwstr>
  </property>
  <property fmtid="{D5CDD505-2E9C-101B-9397-08002B2CF9AE}" pid="9" name="SCN0000546">
    <vt:lpwstr>Lokaal</vt:lpwstr>
  </property>
  <property fmtid="{D5CDD505-2E9C-101B-9397-08002B2CF9AE}" pid="10" name="SCN0000525">
    <vt:lpwstr>Ja</vt:lpwstr>
  </property>
  <property fmtid="{D5CDD505-2E9C-101B-9397-08002B2CF9AE}" pid="11" name="SCN0000552">
    <vt:lpwstr>2019-09-10T13:28:31+00:00</vt:lpwstr>
  </property>
  <property fmtid="{D5CDD505-2E9C-101B-9397-08002B2CF9AE}" pid="12" name="SCN0000516">
    <vt:lpwstr>Presentatie</vt:lpwstr>
  </property>
  <property fmtid="{D5CDD505-2E9C-101B-9397-08002B2CF9AE}" pid="13" name="SCN0000522">
    <vt:lpwstr>Generiek documenttype</vt:lpwstr>
  </property>
  <property fmtid="{D5CDD505-2E9C-101B-9397-08002B2CF9AE}" pid="14" name="SCN0000531">
    <vt:lpwstr>Nee</vt:lpwstr>
  </property>
  <property fmtid="{D5CDD505-2E9C-101B-9397-08002B2CF9AE}" pid="15" name="SCN0000537">
    <vt:lpwstr>Nee</vt:lpwstr>
  </property>
  <property fmtid="{D5CDD505-2E9C-101B-9397-08002B2CF9AE}" pid="16" name="SCN0000524">
    <vt:lpwstr>Inkomend</vt:lpwstr>
  </property>
  <property fmtid="{D5CDD505-2E9C-101B-9397-08002B2CF9AE}" pid="17" name="SCN0000532">
    <vt:lpwstr>Nee</vt:lpwstr>
  </property>
  <property fmtid="{D5CDD505-2E9C-101B-9397-08002B2CF9AE}" pid="18" name="SCN0000526">
    <vt:lpwstr>Bewaren</vt:lpwstr>
  </property>
  <property fmtid="{D5CDD505-2E9C-101B-9397-08002B2CF9AE}" pid="19" name="VN00000017">
    <vt:lpwstr>Bericht</vt:lpwstr>
  </property>
  <property fmtid="{D5CDD505-2E9C-101B-9397-08002B2CF9AE}" pid="20" name="VN00000015">
    <vt:lpwstr>Nee</vt:lpwstr>
  </property>
  <property fmtid="{D5CDD505-2E9C-101B-9397-08002B2CF9AE}" pid="21" name="VN00000076">
    <vt:lpwstr>Nee</vt:lpwstr>
  </property>
  <property fmtid="{D5CDD505-2E9C-101B-9397-08002B2CF9AE}" pid="22" name="VN00000121">
    <vt:lpwstr>Scanner - code; Scan - datum; Medewerker naam -  Registreren</vt:lpwstr>
  </property>
  <property fmtid="{D5CDD505-2E9C-101B-9397-08002B2CF9AE}" pid="23" name="ARX_LastSignatureReason">
    <vt:lpwstr>Unknown</vt:lpwstr>
  </property>
  <property fmtid="{D5CDD505-2E9C-101B-9397-08002B2CF9AE}" pid="24" name="Signatures Status">
    <vt:lpwstr>Unknown</vt:lpwstr>
  </property>
  <property fmtid="{D5CDD505-2E9C-101B-9397-08002B2CF9AE}" pid="25" name="ARX_SignaturesCount">
    <vt:lpwstr>Unknown</vt:lpwstr>
  </property>
  <property fmtid="{D5CDD505-2E9C-101B-9397-08002B2CF9AE}" pid="26" name="ARX_LastSignatureStatus">
    <vt:lpwstr>Unknown</vt:lpwstr>
  </property>
  <property fmtid="{D5CDD505-2E9C-101B-9397-08002B2CF9AE}" pid="27" name="ARX_LastSignatureDateTime">
    <vt:lpwstr>Unknown</vt:lpwstr>
  </property>
  <property fmtid="{D5CDD505-2E9C-101B-9397-08002B2CF9AE}" pid="28" name="ARX_LastSignerName">
    <vt:lpwstr>Unknown</vt:lpwstr>
  </property>
  <property fmtid="{D5CDD505-2E9C-101B-9397-08002B2CF9AE}" pid="29" name="ARX_LastVerifiedOn">
    <vt:lpwstr>Unknown</vt:lpwstr>
  </property>
  <property fmtid="{D5CDD505-2E9C-101B-9397-08002B2CF9AE}" pid="30" name="SCN0000061">
    <vt:lpwstr>Nee</vt:lpwstr>
  </property>
  <property fmtid="{D5CDD505-2E9C-101B-9397-08002B2CF9AE}" pid="31" name="VN00000123">
    <vt:lpwstr>Creatie - datum; Zaak - code</vt:lpwstr>
  </property>
  <property fmtid="{D5CDD505-2E9C-101B-9397-08002B2CF9AE}" pid="32" name="SCN0000082">
    <vt:lpwstr>Na afhandeling</vt:lpwstr>
  </property>
  <property fmtid="{D5CDD505-2E9C-101B-9397-08002B2CF9AE}" pid="33" name="SCN0000057">
    <vt:lpwstr>Nee</vt:lpwstr>
  </property>
  <property fmtid="{D5CDD505-2E9C-101B-9397-08002B2CF9AE}" pid="34" name="SCN0000040">
    <vt:lpwstr>Specifiek werkproces</vt:lpwstr>
  </property>
  <property fmtid="{D5CDD505-2E9C-101B-9397-08002B2CF9AE}" pid="35" name="SCNE000052">
    <vt:lpwstr>Werkdag</vt:lpwstr>
  </property>
  <property fmtid="{D5CDD505-2E9C-101B-9397-08002B2CF9AE}" pid="36" name="CaseStartDate">
    <vt:lpwstr>2020-01-04T23:00:00+00:00</vt:lpwstr>
  </property>
  <property fmtid="{D5CDD505-2E9C-101B-9397-08002B2CF9AE}" pid="37" name="SCN0000064">
    <vt:lpwstr>Nee</vt:lpwstr>
  </property>
  <property fmtid="{D5CDD505-2E9C-101B-9397-08002B2CF9AE}" pid="38" name="SCN0000031">
    <vt:lpwstr>85;#Weert, Anne</vt:lpwstr>
  </property>
  <property fmtid="{D5CDD505-2E9C-101B-9397-08002B2CF9AE}" pid="39" name="SCN0000060">
    <vt:lpwstr>Nee</vt:lpwstr>
  </property>
  <property fmtid="{D5CDD505-2E9C-101B-9397-08002B2CF9AE}" pid="40" name="SCN0000129">
    <vt:lpwstr>2019-09-10T15:34:22+00:00</vt:lpwstr>
  </property>
  <property fmtid="{D5CDD505-2E9C-101B-9397-08002B2CF9AE}" pid="41" name="SCN0000117">
    <vt:lpwstr>2017-02-22T12:43:47+00:00</vt:lpwstr>
  </property>
  <property fmtid="{D5CDD505-2E9C-101B-9397-08002B2CF9AE}" pid="42" name="SCNE000081">
    <vt:lpwstr>Werkdag</vt:lpwstr>
  </property>
  <property fmtid="{D5CDD505-2E9C-101B-9397-08002B2CF9AE}" pid="43" name="SCNE000053">
    <vt:lpwstr>Werkdag</vt:lpwstr>
  </property>
  <property fmtid="{D5CDD505-2E9C-101B-9397-08002B2CF9AE}" pid="44" name="VN00000122">
    <vt:lpwstr>Unitmanager Uitvoeringsprocessen</vt:lpwstr>
  </property>
  <property fmtid="{D5CDD505-2E9C-101B-9397-08002B2CF9AE}" pid="45" name="CaseOwner">
    <vt:lpwstr>54;#Duijn, Michele van</vt:lpwstr>
  </property>
  <property fmtid="{D5CDD505-2E9C-101B-9397-08002B2CF9AE}" pid="46" name="SCN0000063">
    <vt:lpwstr>Nee</vt:lpwstr>
  </property>
  <property fmtid="{D5CDD505-2E9C-101B-9397-08002B2CF9AE}" pid="47" name="SCN0000123">
    <vt:lpwstr>Lokaal</vt:lpwstr>
  </property>
  <property fmtid="{D5CDD505-2E9C-101B-9397-08002B2CF9AE}" pid="48" name="SCN0000079">
    <vt:lpwstr>Tranche 3</vt:lpwstr>
  </property>
  <property fmtid="{D5CDD505-2E9C-101B-9397-08002B2CF9AE}" pid="49" name="SharedCaseName">
    <vt:lpwstr>Verstrekkingen</vt:lpwstr>
  </property>
  <property fmtid="{D5CDD505-2E9C-101B-9397-08002B2CF9AE}" pid="50" name="SCN0000028">
    <vt:lpwstr>Het uitvoeren van de beleidscyclus op gebied van Uitvoeringsprocessen</vt:lpwstr>
  </property>
  <property fmtid="{D5CDD505-2E9C-101B-9397-08002B2CF9AE}" pid="51" name="VN00000115">
    <vt:lpwstr>Nee</vt:lpwstr>
  </property>
  <property fmtid="{D5CDD505-2E9C-101B-9397-08002B2CF9AE}" pid="52" name="SCN0000065">
    <vt:lpwstr>Nee</vt:lpwstr>
  </property>
  <property fmtid="{D5CDD505-2E9C-101B-9397-08002B2CF9AE}" pid="53" name="SCNE000056">
    <vt:lpwstr>Werkdag</vt:lpwstr>
  </property>
  <property fmtid="{D5CDD505-2E9C-101B-9397-08002B2CF9AE}" pid="54" name="SCN0000041">
    <vt:lpwstr>Nee</vt:lpwstr>
  </property>
  <property fmtid="{D5CDD505-2E9C-101B-9397-08002B2CF9AE}" pid="55" name="SGC0001002">
    <vt:lpwstr>Ja</vt:lpwstr>
  </property>
  <property fmtid="{D5CDD505-2E9C-101B-9397-08002B2CF9AE}" pid="56" name="SCN0000035">
    <vt:lpwstr>Dit werkproces wordt intern getriggerd</vt:lpwstr>
  </property>
  <property fmtid="{D5CDD505-2E9C-101B-9397-08002B2CF9AE}" pid="57" name="SCNT000076">
    <vt:lpwstr>Selectielijst COA 2013- , handeling 10; BSD COA 1994- (2010) 2012 (geactualiseerd), handeling 28 ;</vt:lpwstr>
  </property>
  <property fmtid="{D5CDD505-2E9C-101B-9397-08002B2CF9AE}" pid="58" name="SGC0002002">
    <vt:lpwstr>3294</vt:lpwstr>
  </property>
  <property fmtid="{D5CDD505-2E9C-101B-9397-08002B2CF9AE}" pid="59" name="COAIsDocumentArchived">
    <vt:lpwstr>0</vt:lpwstr>
  </property>
  <property fmtid="{D5CDD505-2E9C-101B-9397-08002B2CF9AE}" pid="60" name="SCN0000062">
    <vt:lpwstr>Nee</vt:lpwstr>
  </property>
  <property fmtid="{D5CDD505-2E9C-101B-9397-08002B2CF9AE}" pid="61" name="SCN0000026">
    <vt:lpwstr>Beleid Uitvoeringsprocessen</vt:lpwstr>
  </property>
  <property fmtid="{D5CDD505-2E9C-101B-9397-08002B2CF9AE}" pid="62" name="SCNE000055">
    <vt:lpwstr>Werkdag</vt:lpwstr>
  </property>
  <property fmtid="{D5CDD505-2E9C-101B-9397-08002B2CF9AE}" pid="63" name="SCN0000070">
    <vt:lpwstr>Trigger Intern (TI)</vt:lpwstr>
  </property>
  <property fmtid="{D5CDD505-2E9C-101B-9397-08002B2CF9AE}" pid="64" name="SCN0000059">
    <vt:lpwstr>Nee</vt:lpwstr>
  </property>
  <property fmtid="{D5CDD505-2E9C-101B-9397-08002B2CF9AE}" pid="65" name="SCN0000058">
    <vt:lpwstr>Nee</vt:lpwstr>
  </property>
  <property fmtid="{D5CDD505-2E9C-101B-9397-08002B2CF9AE}" pid="66" name="SCN0000080">
    <vt:lpwstr>Bewaren</vt:lpwstr>
  </property>
  <property fmtid="{D5CDD505-2E9C-101B-9397-08002B2CF9AE}" pid="67" name="SCNE000054">
    <vt:lpwstr>Werkdag</vt:lpwstr>
  </property>
  <property fmtid="{D5CDD505-2E9C-101B-9397-08002B2CF9AE}" pid="68" name="Thema's">
    <vt:lpwstr>Reba</vt:lpwstr>
  </property>
  <property fmtid="{D5CDD505-2E9C-101B-9397-08002B2CF9AE}" pid="69" name="COAAttribute">
    <vt:lpwstr/>
  </property>
  <property fmtid="{D5CDD505-2E9C-101B-9397-08002B2CF9AE}" pid="70" name="TaxCatchAll">
    <vt:lpwstr>1;#Beleid Uitvoeringsprocessen|{6af4fbc8-0fc5-4b6c-bb47-5e7205081e3f}</vt:lpwstr>
  </property>
  <property fmtid="{D5CDD505-2E9C-101B-9397-08002B2CF9AE}" pid="71" name="ProcessNameTaxHTField0">
    <vt:lpwstr>Beleid Uitvoeringsprocessen|{6af4fbc8-0fc5-4b6c-bb47-5e7205081e3f}</vt:lpwstr>
  </property>
  <property fmtid="{D5CDD505-2E9C-101B-9397-08002B2CF9AE}" pid="72" name="ProcessName">
    <vt:lpwstr>1;#Beleid Uitvoeringsprocessen|{6af4fbc8-0fc5-4b6c-bb47-5e7205081e3f}</vt:lpwstr>
  </property>
  <property fmtid="{D5CDD505-2E9C-101B-9397-08002B2CF9AE}" pid="73" name="_dlc_DocIdItemGuid">
    <vt:lpwstr>a690c909-05d6-4208-a6f6-1816771fd85b</vt:lpwstr>
  </property>
  <property fmtid="{D5CDD505-2E9C-101B-9397-08002B2CF9AE}" pid="74" name="COADocumenttype">
    <vt:lpwstr>Advies</vt:lpwstr>
  </property>
</Properties>
</file>