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9" r:id="rId9"/>
    <p:sldId id="270" r:id="rId10"/>
    <p:sldId id="272" r:id="rId11"/>
    <p:sldId id="273" r:id="rId12"/>
    <p:sldId id="275" r:id="rId13"/>
    <p:sldId id="276" r:id="rId14"/>
    <p:sldId id="265" r:id="rId15"/>
    <p:sldId id="266" r:id="rId16"/>
    <p:sldId id="274" r:id="rId17"/>
    <p:sldId id="267" r:id="rId18"/>
  </p:sldIdLst>
  <p:sldSz cx="18288000" cy="10287000"/>
  <p:notesSz cx="6858000" cy="9144000"/>
  <p:embeddedFontLst>
    <p:embeddedFont>
      <p:font typeface="Calibri" pitchFamily="34" charset="0"/>
      <p:regular r:id="rId20"/>
      <p:bold r:id="rId21"/>
      <p:italic r:id="rId22"/>
      <p:boldItalic r:id="rId23"/>
    </p:embeddedFont>
    <p:embeddedFont>
      <p:font typeface="Clear Sans" charset="0"/>
      <p:regular r:id="rId24"/>
    </p:embeddedFont>
    <p:embeddedFont>
      <p:font typeface="Hammersmith One" charset="0"/>
      <p:regular r:id="rId25"/>
    </p:embeddedFont>
    <p:embeddedFont>
      <p:font typeface="Open Sauce Bold" charset="0"/>
      <p:regular r:id="rId26"/>
    </p:embeddedFont>
    <p:embeddedFont>
      <p:font typeface="Clear Sans Italics" charset="0"/>
      <p:regular r:id="rId27"/>
    </p:embeddedFont>
    <p:embeddedFont>
      <p:font typeface="Clear Sans Bold" charset="0"/>
      <p:regular r:id="rId28"/>
    </p:embeddedFont>
    <p:embeddedFont>
      <p:font typeface="Clear Sans Medium" charset="0"/>
      <p:regular r:id="rId29"/>
    </p:embeddedFont>
    <p:embeddedFont>
      <p:font typeface="Bahnschrift Condensed" pitchFamily="3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3" d="100"/>
          <a:sy n="43" d="100"/>
        </p:scale>
        <p:origin x="-6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3A69F-A0CE-4317-93E7-A829FAEB3453}" type="datetimeFigureOut">
              <a:rPr lang="fr-FR" smtClean="0"/>
              <a:pPr/>
              <a:t>03/10/2023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8F5E7-44B1-46D6-B99C-2CE802BBB2E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68F5E7-44B1-46D6-B99C-2CE802BBB2E0}"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29.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29.png"/><Relationship Id="rId4" Type="http://schemas.openxmlformats.org/officeDocument/2006/relationships/image" Target="../media/image12.sv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docs.google.com/spreadsheets/d/1DUF2isFWsqVSYhbaACYtbgcLi_YjDqpE3GLQIVgkKQg/edit" TargetMode="External"/><Relationship Id="rId7" Type="http://schemas.openxmlformats.org/officeDocument/2006/relationships/image" Target="../media/image31.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mailto:a.choqiri@hcp.ma" TargetMode="External"/><Relationship Id="rId5" Type="http://schemas.openxmlformats.org/officeDocument/2006/relationships/hyperlink" Target="mailto:n.edrissi@hcp.ma" TargetMode="External"/><Relationship Id="rId4" Type="http://schemas.openxmlformats.org/officeDocument/2006/relationships/hyperlink" Target="mailto:m.feddouli@hcp.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10.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0.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28630" y="285716"/>
            <a:ext cx="10272889" cy="481552"/>
          </a:xfrm>
          <a:prstGeom prst="rect">
            <a:avLst/>
          </a:prstGeom>
        </p:spPr>
        <p:txBody>
          <a:bodyPr lIns="0" tIns="0" rIns="0" bIns="0" rtlCol="0" anchor="t">
            <a:spAutoFit/>
          </a:bodyPr>
          <a:lstStyle/>
          <a:p>
            <a:pPr algn="ctr">
              <a:lnSpc>
                <a:spcPts val="3907"/>
              </a:lnSpc>
            </a:pPr>
            <a:r>
              <a:rPr lang="en-US" sz="2791" dirty="0">
                <a:solidFill>
                  <a:srgbClr val="000000"/>
                </a:solidFill>
                <a:latin typeface="Hammersmith One Bold"/>
              </a:rPr>
              <a:t>28th Meeting of the Wiesbaden Group on Business Registers</a:t>
            </a:r>
          </a:p>
        </p:txBody>
      </p:sp>
      <p:grpSp>
        <p:nvGrpSpPr>
          <p:cNvPr id="5" name="Group 5"/>
          <p:cNvGrpSpPr/>
          <p:nvPr/>
        </p:nvGrpSpPr>
        <p:grpSpPr>
          <a:xfrm>
            <a:off x="7929554" y="3500426"/>
            <a:ext cx="9714552" cy="4296659"/>
            <a:chOff x="0" y="-609605"/>
            <a:chExt cx="12952736" cy="5728879"/>
          </a:xfrm>
        </p:grpSpPr>
        <p:sp>
          <p:nvSpPr>
            <p:cNvPr id="6" name="TextBox 6"/>
            <p:cNvSpPr txBox="1"/>
            <p:nvPr/>
          </p:nvSpPr>
          <p:spPr>
            <a:xfrm>
              <a:off x="571504" y="-609605"/>
              <a:ext cx="12381232" cy="2257028"/>
            </a:xfrm>
            <a:prstGeom prst="rect">
              <a:avLst/>
            </a:prstGeom>
          </p:spPr>
          <p:txBody>
            <a:bodyPr lIns="0" tIns="0" rIns="0" bIns="0" rtlCol="0" anchor="t">
              <a:spAutoFit/>
            </a:bodyPr>
            <a:lstStyle/>
            <a:p>
              <a:pPr marL="0" lvl="0" indent="0" algn="ctr">
                <a:lnSpc>
                  <a:spcPts val="4353"/>
                </a:lnSpc>
                <a:spcBef>
                  <a:spcPct val="0"/>
                </a:spcBef>
              </a:pPr>
              <a:r>
                <a:rPr lang="en-US" sz="4031" spc="-40" dirty="0">
                  <a:solidFill>
                    <a:srgbClr val="000000"/>
                  </a:solidFill>
                  <a:latin typeface="Hammersmith One Bold"/>
                </a:rPr>
                <a:t>Integration of geospatial data in Morocco's </a:t>
              </a:r>
              <a:r>
                <a:rPr lang="en-US" sz="4031" spc="-40" dirty="0" smtClean="0">
                  <a:solidFill>
                    <a:srgbClr val="000000"/>
                  </a:solidFill>
                  <a:latin typeface="Hammersmith One Bold"/>
                </a:rPr>
                <a:t>Statistical Business Register </a:t>
              </a:r>
              <a:r>
                <a:rPr lang="en-US" sz="4031" spc="-40" dirty="0">
                  <a:solidFill>
                    <a:srgbClr val="000000"/>
                  </a:solidFill>
                  <a:latin typeface="Hammersmith One Bold"/>
                </a:rPr>
                <a:t>(MSBR) </a:t>
              </a:r>
            </a:p>
          </p:txBody>
        </p:sp>
        <p:sp>
          <p:nvSpPr>
            <p:cNvPr id="8" name="TextBox 8"/>
            <p:cNvSpPr txBox="1"/>
            <p:nvPr/>
          </p:nvSpPr>
          <p:spPr>
            <a:xfrm>
              <a:off x="0" y="4092546"/>
              <a:ext cx="12381232" cy="1026728"/>
            </a:xfrm>
            <a:prstGeom prst="rect">
              <a:avLst/>
            </a:prstGeom>
          </p:spPr>
          <p:txBody>
            <a:bodyPr lIns="0" tIns="0" rIns="0" bIns="0" rtlCol="0" anchor="t">
              <a:spAutoFit/>
            </a:bodyPr>
            <a:lstStyle/>
            <a:p>
              <a:pPr>
                <a:lnSpc>
                  <a:spcPts val="6510"/>
                </a:lnSpc>
              </a:pPr>
              <a:endParaRPr/>
            </a:p>
          </p:txBody>
        </p:sp>
      </p:grpSp>
      <p:sp>
        <p:nvSpPr>
          <p:cNvPr id="9" name="Freeform 9"/>
          <p:cNvSpPr/>
          <p:nvPr/>
        </p:nvSpPr>
        <p:spPr>
          <a:xfrm>
            <a:off x="185682" y="71402"/>
            <a:ext cx="1028700" cy="991472"/>
          </a:xfrm>
          <a:custGeom>
            <a:avLst/>
            <a:gdLst/>
            <a:ahLst/>
            <a:cxnLst/>
            <a:rect l="l" t="t" r="r" b="b"/>
            <a:pathLst>
              <a:path w="1028700" h="991472">
                <a:moveTo>
                  <a:pt x="0" y="0"/>
                </a:moveTo>
                <a:lnTo>
                  <a:pt x="1028700" y="0"/>
                </a:lnTo>
                <a:lnTo>
                  <a:pt x="1028700" y="991472"/>
                </a:lnTo>
                <a:lnTo>
                  <a:pt x="0" y="991472"/>
                </a:lnTo>
                <a:lnTo>
                  <a:pt x="0" y="0"/>
                </a:lnTo>
                <a:close/>
              </a:path>
            </a:pathLst>
          </a:custGeom>
          <a:blipFill>
            <a:blip r:embed="rId2"/>
            <a:stretch>
              <a:fillRect t="-22789" b="-22789"/>
            </a:stretch>
          </a:blipFill>
        </p:spPr>
      </p:sp>
      <p:sp>
        <p:nvSpPr>
          <p:cNvPr id="10" name="TextBox 10"/>
          <p:cNvSpPr txBox="1"/>
          <p:nvPr/>
        </p:nvSpPr>
        <p:spPr>
          <a:xfrm>
            <a:off x="8803190" y="6858012"/>
            <a:ext cx="5341470" cy="1524000"/>
          </a:xfrm>
          <a:prstGeom prst="rect">
            <a:avLst/>
          </a:prstGeom>
        </p:spPr>
        <p:txBody>
          <a:bodyPr lIns="0" tIns="0" rIns="0" bIns="0" rtlCol="0" anchor="t">
            <a:spAutoFit/>
          </a:bodyPr>
          <a:lstStyle/>
          <a:p>
            <a:pPr>
              <a:lnSpc>
                <a:spcPts val="3120"/>
              </a:lnSpc>
            </a:pPr>
            <a:r>
              <a:rPr lang="en-US" sz="2600" dirty="0" err="1">
                <a:solidFill>
                  <a:srgbClr val="000000"/>
                </a:solidFill>
                <a:latin typeface="Clear Sans"/>
              </a:rPr>
              <a:t>Mourad</a:t>
            </a:r>
            <a:r>
              <a:rPr lang="en-US" sz="2600" dirty="0">
                <a:solidFill>
                  <a:srgbClr val="000000"/>
                </a:solidFill>
                <a:latin typeface="Clear Sans"/>
              </a:rPr>
              <a:t> </a:t>
            </a:r>
            <a:r>
              <a:rPr lang="en-US" sz="2600" dirty="0" err="1">
                <a:solidFill>
                  <a:srgbClr val="000000"/>
                </a:solidFill>
                <a:latin typeface="Clear Sans"/>
              </a:rPr>
              <a:t>Feddouli</a:t>
            </a:r>
            <a:r>
              <a:rPr lang="en-US" sz="2600" dirty="0">
                <a:solidFill>
                  <a:srgbClr val="000000"/>
                </a:solidFill>
                <a:latin typeface="Clear Sans"/>
              </a:rPr>
              <a:t> </a:t>
            </a:r>
          </a:p>
          <a:p>
            <a:pPr>
              <a:lnSpc>
                <a:spcPts val="3120"/>
              </a:lnSpc>
            </a:pPr>
            <a:r>
              <a:rPr lang="en-US" sz="2600" dirty="0">
                <a:solidFill>
                  <a:srgbClr val="000000"/>
                </a:solidFill>
                <a:latin typeface="Clear Sans"/>
              </a:rPr>
              <a:t>Nada Edrissi </a:t>
            </a:r>
          </a:p>
          <a:p>
            <a:pPr>
              <a:lnSpc>
                <a:spcPts val="3120"/>
              </a:lnSpc>
            </a:pPr>
            <a:r>
              <a:rPr lang="en-US" sz="2600" dirty="0" err="1">
                <a:solidFill>
                  <a:srgbClr val="000000"/>
                </a:solidFill>
                <a:latin typeface="Clear Sans"/>
              </a:rPr>
              <a:t>Abdelkader</a:t>
            </a:r>
            <a:r>
              <a:rPr lang="en-US" sz="2600" dirty="0">
                <a:solidFill>
                  <a:srgbClr val="000000"/>
                </a:solidFill>
                <a:latin typeface="Clear Sans"/>
              </a:rPr>
              <a:t> </a:t>
            </a:r>
            <a:r>
              <a:rPr lang="en-US" sz="2600" dirty="0" err="1">
                <a:solidFill>
                  <a:srgbClr val="000000"/>
                </a:solidFill>
                <a:latin typeface="Clear Sans"/>
              </a:rPr>
              <a:t>Choqiri</a:t>
            </a:r>
            <a:r>
              <a:rPr lang="en-US" sz="2600" dirty="0">
                <a:solidFill>
                  <a:srgbClr val="000000"/>
                </a:solidFill>
                <a:latin typeface="Clear Sans"/>
              </a:rPr>
              <a:t> </a:t>
            </a:r>
          </a:p>
          <a:p>
            <a:pPr>
              <a:lnSpc>
                <a:spcPts val="2880"/>
              </a:lnSpc>
              <a:spcBef>
                <a:spcPct val="0"/>
              </a:spcBef>
            </a:pPr>
            <a:endParaRPr/>
          </a:p>
        </p:txBody>
      </p:sp>
      <p:sp>
        <p:nvSpPr>
          <p:cNvPr id="11" name="TextBox 11"/>
          <p:cNvSpPr txBox="1"/>
          <p:nvPr/>
        </p:nvSpPr>
        <p:spPr>
          <a:xfrm>
            <a:off x="285688" y="2500294"/>
            <a:ext cx="6737946" cy="1288543"/>
          </a:xfrm>
          <a:prstGeom prst="rect">
            <a:avLst/>
          </a:prstGeom>
        </p:spPr>
        <p:txBody>
          <a:bodyPr lIns="0" tIns="0" rIns="0" bIns="0" rtlCol="0" anchor="t">
            <a:spAutoFit/>
          </a:bodyPr>
          <a:lstStyle/>
          <a:p>
            <a:pPr algn="ctr">
              <a:lnSpc>
                <a:spcPts val="5108"/>
              </a:lnSpc>
              <a:spcBef>
                <a:spcPct val="0"/>
              </a:spcBef>
            </a:pPr>
            <a:r>
              <a:rPr lang="en-US" sz="3899" dirty="0">
                <a:solidFill>
                  <a:srgbClr val="000000"/>
                </a:solidFill>
                <a:latin typeface="Clear Sans"/>
              </a:rPr>
              <a:t>Session N° 5</a:t>
            </a:r>
          </a:p>
          <a:p>
            <a:pPr algn="ctr">
              <a:lnSpc>
                <a:spcPts val="5108"/>
              </a:lnSpc>
              <a:spcBef>
                <a:spcPct val="0"/>
              </a:spcBef>
            </a:pPr>
            <a:r>
              <a:rPr lang="en-US" sz="3899" dirty="0">
                <a:solidFill>
                  <a:srgbClr val="000000"/>
                </a:solidFill>
                <a:latin typeface="Clear Sans"/>
              </a:rPr>
              <a:t>Workshop SBR Maturity Model</a:t>
            </a:r>
          </a:p>
        </p:txBody>
      </p:sp>
      <p:sp>
        <p:nvSpPr>
          <p:cNvPr id="12" name="TextBox 12"/>
          <p:cNvSpPr txBox="1"/>
          <p:nvPr/>
        </p:nvSpPr>
        <p:spPr>
          <a:xfrm>
            <a:off x="10829844" y="9568325"/>
            <a:ext cx="7458156" cy="473442"/>
          </a:xfrm>
          <a:prstGeom prst="rect">
            <a:avLst/>
          </a:prstGeom>
        </p:spPr>
        <p:txBody>
          <a:bodyPr lIns="0" tIns="0" rIns="0" bIns="0" rtlCol="0" anchor="t">
            <a:spAutoFit/>
          </a:bodyPr>
          <a:lstStyle/>
          <a:p>
            <a:pPr algn="ctr">
              <a:lnSpc>
                <a:spcPts val="3888"/>
              </a:lnSpc>
              <a:spcBef>
                <a:spcPct val="0"/>
              </a:spcBef>
            </a:pPr>
            <a:r>
              <a:rPr lang="en-US" sz="2968" dirty="0">
                <a:solidFill>
                  <a:srgbClr val="000000"/>
                </a:solidFill>
                <a:latin typeface="Clear Sans"/>
              </a:rPr>
              <a:t>High Commission for Planning </a:t>
            </a:r>
            <a:r>
              <a:rPr lang="en-US" sz="2968" b="1" dirty="0">
                <a:solidFill>
                  <a:srgbClr val="000000"/>
                </a:solidFill>
                <a:latin typeface="Clear Sans"/>
              </a:rPr>
              <a:t>Morocco</a:t>
            </a:r>
          </a:p>
        </p:txBody>
      </p:sp>
      <p:pic>
        <p:nvPicPr>
          <p:cNvPr id="14337" name="Picture 1"/>
          <p:cNvPicPr>
            <a:picLocks noChangeAspect="1" noChangeArrowheads="1"/>
          </p:cNvPicPr>
          <p:nvPr/>
        </p:nvPicPr>
        <p:blipFill>
          <a:blip r:embed="rId3"/>
          <a:srcRect/>
          <a:stretch>
            <a:fillRect/>
          </a:stretch>
        </p:blipFill>
        <p:spPr bwMode="auto">
          <a:xfrm>
            <a:off x="1" y="4643434"/>
            <a:ext cx="8072430" cy="5643566"/>
          </a:xfrm>
          <a:prstGeom prst="rect">
            <a:avLst/>
          </a:prstGeom>
          <a:noFill/>
          <a:ln w="9525">
            <a:noFill/>
            <a:miter lim="800000"/>
            <a:headEnd/>
            <a:tailEnd/>
          </a:ln>
          <a:effectLst/>
        </p:spPr>
      </p:pic>
      <p:pic>
        <p:nvPicPr>
          <p:cNvPr id="14" name="Picture 2"/>
          <p:cNvPicPr>
            <a:picLocks noChangeAspect="1" noChangeArrowheads="1"/>
          </p:cNvPicPr>
          <p:nvPr/>
        </p:nvPicPr>
        <p:blipFill>
          <a:blip r:embed="rId4"/>
          <a:srcRect/>
          <a:stretch>
            <a:fillRect/>
          </a:stretch>
        </p:blipFill>
        <p:spPr bwMode="auto">
          <a:xfrm rot="16200000">
            <a:off x="12867990" y="1562386"/>
            <a:ext cx="624514" cy="892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71506" y="2928922"/>
            <a:ext cx="6286544" cy="692497"/>
          </a:xfrm>
          <a:prstGeom prst="rect">
            <a:avLst/>
          </a:prstGeom>
        </p:spPr>
        <p:txBody>
          <a:bodyPr wrap="square" lIns="0" tIns="0" rIns="0" bIns="0" rtlCol="0" anchor="t">
            <a:spAutoFit/>
          </a:bodyPr>
          <a:lstStyle/>
          <a:p>
            <a:pPr algn="ctr">
              <a:lnSpc>
                <a:spcPts val="5389"/>
              </a:lnSpc>
            </a:pPr>
            <a:r>
              <a:rPr lang="en-US" sz="3849" dirty="0" smtClean="0">
                <a:solidFill>
                  <a:srgbClr val="000000"/>
                </a:solidFill>
                <a:latin typeface="Clear Sans Bold"/>
              </a:rPr>
              <a:t>Methodology &amp; Approach</a:t>
            </a:r>
            <a:endParaRPr lang="en-US" sz="3849" dirty="0">
              <a:solidFill>
                <a:srgbClr val="000000"/>
              </a:solidFill>
              <a:latin typeface="Clear Sans Bold"/>
            </a:endParaRPr>
          </a:p>
        </p:txBody>
      </p:sp>
      <p:pic>
        <p:nvPicPr>
          <p:cNvPr id="23" name="Picture 2"/>
          <p:cNvPicPr>
            <a:picLocks noChangeAspect="1" noChangeArrowheads="1"/>
          </p:cNvPicPr>
          <p:nvPr/>
        </p:nvPicPr>
        <p:blipFill>
          <a:blip r:embed="rId2"/>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4"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5" name="Picture 2"/>
          <p:cNvPicPr>
            <a:picLocks noChangeAspect="1" noChangeArrowheads="1"/>
          </p:cNvPicPr>
          <p:nvPr/>
        </p:nvPicPr>
        <p:blipFill>
          <a:blip r:embed="rId2"/>
          <a:srcRect/>
          <a:stretch>
            <a:fillRect/>
          </a:stretch>
        </p:blipFill>
        <p:spPr bwMode="auto">
          <a:xfrm>
            <a:off x="0" y="1571600"/>
            <a:ext cx="1000068" cy="10287000"/>
          </a:xfrm>
          <a:prstGeom prst="rect">
            <a:avLst/>
          </a:prstGeom>
          <a:noFill/>
          <a:ln w="9525">
            <a:noFill/>
            <a:miter lim="800000"/>
            <a:headEnd/>
            <a:tailEnd/>
          </a:ln>
          <a:effectLst/>
        </p:spPr>
      </p:pic>
      <p:sp>
        <p:nvSpPr>
          <p:cNvPr id="26" name="Rectangle 25"/>
          <p:cNvSpPr/>
          <p:nvPr/>
        </p:nvSpPr>
        <p:spPr>
          <a:xfrm>
            <a:off x="1214382" y="357154"/>
            <a:ext cx="13311978" cy="81047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(5)</a:t>
            </a:r>
            <a:endParaRPr lang="en-US" sz="4800" spc="-85" dirty="0">
              <a:solidFill>
                <a:schemeClr val="tx1">
                  <a:lumMod val="50000"/>
                  <a:lumOff val="50000"/>
                </a:schemeClr>
              </a:solidFill>
              <a:latin typeface="Hammersmith One"/>
            </a:endParaRPr>
          </a:p>
        </p:txBody>
      </p:sp>
      <p:sp>
        <p:nvSpPr>
          <p:cNvPr id="10" name="Rectangle 9"/>
          <p:cNvSpPr/>
          <p:nvPr/>
        </p:nvSpPr>
        <p:spPr>
          <a:xfrm>
            <a:off x="2143076" y="4071930"/>
            <a:ext cx="5500726" cy="3108543"/>
          </a:xfrm>
          <a:prstGeom prst="rect">
            <a:avLst/>
          </a:prstGeom>
        </p:spPr>
        <p:txBody>
          <a:bodyPr wrap="square">
            <a:spAutoFit/>
          </a:bodyPr>
          <a:lstStyle/>
          <a:p>
            <a:pPr algn="just"/>
            <a:r>
              <a:rPr lang="en-US" sz="2800" dirty="0" smtClean="0"/>
              <a:t>The method adopted for this census is based on new mapping techniques using a platform integrated into the mobile geographic information system GIS, usually called nomadic cartography. </a:t>
            </a:r>
          </a:p>
          <a:p>
            <a:pPr algn="just"/>
            <a:endParaRPr lang="en-US" sz="2800" dirty="0" smtClean="0"/>
          </a:p>
        </p:txBody>
      </p:sp>
      <p:pic>
        <p:nvPicPr>
          <p:cNvPr id="1026" name="Picture 2"/>
          <p:cNvPicPr>
            <a:picLocks noChangeAspect="1" noChangeArrowheads="1"/>
          </p:cNvPicPr>
          <p:nvPr/>
        </p:nvPicPr>
        <p:blipFill>
          <a:blip r:embed="rId5"/>
          <a:srcRect/>
          <a:stretch>
            <a:fillRect/>
          </a:stretch>
        </p:blipFill>
        <p:spPr bwMode="auto">
          <a:xfrm>
            <a:off x="8715372" y="4000492"/>
            <a:ext cx="2857520" cy="2626350"/>
          </a:xfrm>
          <a:prstGeom prst="rect">
            <a:avLst/>
          </a:prstGeom>
          <a:noFill/>
          <a:ln w="9525">
            <a:noFill/>
            <a:miter lim="800000"/>
            <a:headEnd/>
            <a:tailEnd/>
          </a:ln>
          <a:effectLst/>
        </p:spPr>
      </p:pic>
      <p:sp>
        <p:nvSpPr>
          <p:cNvPr id="12" name="TextBox 3"/>
          <p:cNvSpPr txBox="1"/>
          <p:nvPr/>
        </p:nvSpPr>
        <p:spPr>
          <a:xfrm>
            <a:off x="1214382" y="1857352"/>
            <a:ext cx="12287336" cy="1622239"/>
          </a:xfrm>
          <a:prstGeom prst="rect">
            <a:avLst/>
          </a:prstGeom>
        </p:spPr>
        <p:txBody>
          <a:bodyPr wrap="square" lIns="0" tIns="0" rIns="0" bIns="0" rtlCol="0" anchor="t">
            <a:spAutoFit/>
          </a:bodyPr>
          <a:lstStyle/>
          <a:p>
            <a:pPr>
              <a:lnSpc>
                <a:spcPts val="4864"/>
              </a:lnSpc>
            </a:pPr>
            <a:r>
              <a:rPr lang="en-US" sz="4000" dirty="0">
                <a:solidFill>
                  <a:schemeClr val="tx2">
                    <a:lumMod val="60000"/>
                    <a:lumOff val="40000"/>
                  </a:schemeClr>
                </a:solidFill>
                <a:latin typeface="Hammersmith One Bold"/>
              </a:rPr>
              <a:t>T</a:t>
            </a:r>
            <a:r>
              <a:rPr lang="en-US" sz="4000" dirty="0" smtClean="0">
                <a:solidFill>
                  <a:schemeClr val="tx2">
                    <a:lumMod val="60000"/>
                    <a:lumOff val="40000"/>
                  </a:schemeClr>
                </a:solidFill>
                <a:latin typeface="Hammersmith One Bold"/>
              </a:rPr>
              <a:t>he </a:t>
            </a:r>
            <a:r>
              <a:rPr lang="en-US" sz="4000" dirty="0">
                <a:solidFill>
                  <a:schemeClr val="tx2">
                    <a:lumMod val="60000"/>
                    <a:lumOff val="40000"/>
                  </a:schemeClr>
                </a:solidFill>
                <a:latin typeface="Hammersmith One Bold"/>
              </a:rPr>
              <a:t>2023 Economic Establishments </a:t>
            </a:r>
            <a:r>
              <a:rPr lang="en-US" sz="4000" dirty="0" smtClean="0">
                <a:solidFill>
                  <a:schemeClr val="tx2">
                    <a:lumMod val="60000"/>
                    <a:lumOff val="40000"/>
                  </a:schemeClr>
                </a:solidFill>
                <a:latin typeface="Hammersmith One Bold"/>
              </a:rPr>
              <a:t>Mapping</a:t>
            </a:r>
            <a:endParaRPr lang="en-US" sz="4000" dirty="0">
              <a:solidFill>
                <a:schemeClr val="tx2">
                  <a:lumMod val="60000"/>
                  <a:lumOff val="40000"/>
                </a:schemeClr>
              </a:solidFill>
              <a:latin typeface="Hammersmith One Bold"/>
            </a:endParaRPr>
          </a:p>
          <a:p>
            <a:pPr>
              <a:lnSpc>
                <a:spcPts val="9703"/>
              </a:lnSpc>
            </a:pPr>
            <a:endParaRPr/>
          </a:p>
        </p:txBody>
      </p:sp>
      <p:pic>
        <p:nvPicPr>
          <p:cNvPr id="1027" name="Picture 3"/>
          <p:cNvPicPr>
            <a:picLocks noChangeAspect="1" noChangeArrowheads="1"/>
          </p:cNvPicPr>
          <p:nvPr/>
        </p:nvPicPr>
        <p:blipFill>
          <a:blip r:embed="rId6" cstate="print"/>
          <a:srcRect/>
          <a:stretch>
            <a:fillRect/>
          </a:stretch>
        </p:blipFill>
        <p:spPr bwMode="auto">
          <a:xfrm>
            <a:off x="11358578" y="6429384"/>
            <a:ext cx="828423" cy="652451"/>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7715240" y="3242370"/>
            <a:ext cx="1745069" cy="807211"/>
          </a:xfrm>
          <a:prstGeom prst="rect">
            <a:avLst/>
          </a:prstGeom>
          <a:noFill/>
          <a:ln w="9525">
            <a:noFill/>
            <a:miter lim="800000"/>
            <a:headEnd/>
            <a:tailEnd/>
          </a:ln>
          <a:effectLst/>
        </p:spPr>
      </p:pic>
      <p:sp>
        <p:nvSpPr>
          <p:cNvPr id="15" name="Rectangle 14"/>
          <p:cNvSpPr/>
          <p:nvPr/>
        </p:nvSpPr>
        <p:spPr>
          <a:xfrm>
            <a:off x="11787206" y="4071930"/>
            <a:ext cx="6000792" cy="2246769"/>
          </a:xfrm>
          <a:prstGeom prst="rect">
            <a:avLst/>
          </a:prstGeom>
        </p:spPr>
        <p:txBody>
          <a:bodyPr wrap="square">
            <a:spAutoFit/>
          </a:bodyPr>
          <a:lstStyle/>
          <a:p>
            <a:pPr rtl="1"/>
            <a:r>
              <a:rPr lang="en-US" sz="2800" dirty="0" smtClean="0"/>
              <a:t>This approach allows for capturing and updating a wide range of vector-based and descriptive data in the field, using tablets equipped with GPS, internet and loaded with satellite images.</a:t>
            </a:r>
            <a:endParaRPr lang="fr-FR" sz="2800" dirty="0" smtClean="0"/>
          </a:p>
        </p:txBody>
      </p:sp>
      <p:pic>
        <p:nvPicPr>
          <p:cNvPr id="28675" name="Picture 3"/>
          <p:cNvPicPr>
            <a:picLocks noChangeAspect="1" noChangeArrowheads="1"/>
          </p:cNvPicPr>
          <p:nvPr/>
        </p:nvPicPr>
        <p:blipFill>
          <a:blip r:embed="rId8" cstate="print"/>
          <a:srcRect/>
          <a:stretch>
            <a:fillRect/>
          </a:stretch>
        </p:blipFill>
        <p:spPr bwMode="auto">
          <a:xfrm>
            <a:off x="4357654" y="7435848"/>
            <a:ext cx="2428892" cy="2851152"/>
          </a:xfrm>
          <a:prstGeom prst="rect">
            <a:avLst/>
          </a:prstGeom>
          <a:ln>
            <a:noFill/>
          </a:ln>
          <a:effectLst>
            <a:softEdge rad="112500"/>
          </a:effectLst>
        </p:spPr>
      </p:pic>
      <p:sp>
        <p:nvSpPr>
          <p:cNvPr id="16" name="Rectangle 15"/>
          <p:cNvSpPr/>
          <p:nvPr/>
        </p:nvSpPr>
        <p:spPr>
          <a:xfrm>
            <a:off x="6715108" y="7858144"/>
            <a:ext cx="9144000" cy="1815882"/>
          </a:xfrm>
          <a:prstGeom prst="rect">
            <a:avLst/>
          </a:prstGeom>
        </p:spPr>
        <p:txBody>
          <a:bodyPr>
            <a:spAutoFit/>
          </a:bodyPr>
          <a:lstStyle/>
          <a:p>
            <a:pPr>
              <a:buFont typeface="Wingdings" pitchFamily="2" charset="2"/>
              <a:buChar char="ü"/>
            </a:pPr>
            <a:r>
              <a:rPr lang="en-US" sz="2800" dirty="0" smtClean="0"/>
              <a:t> </a:t>
            </a:r>
            <a:r>
              <a:rPr lang="en-US" sz="2800" dirty="0" smtClean="0"/>
              <a:t>Improved </a:t>
            </a:r>
            <a:r>
              <a:rPr lang="en-US" sz="2800" dirty="0" smtClean="0"/>
              <a:t>cartographic quality</a:t>
            </a:r>
          </a:p>
          <a:p>
            <a:pPr>
              <a:buFont typeface="Wingdings" pitchFamily="2" charset="2"/>
              <a:buChar char="ü"/>
            </a:pPr>
            <a:r>
              <a:rPr lang="en-US" sz="2800" dirty="0" smtClean="0"/>
              <a:t>E</a:t>
            </a:r>
            <a:r>
              <a:rPr lang="en-US" sz="2800" dirty="0" smtClean="0"/>
              <a:t>nriched </a:t>
            </a:r>
            <a:r>
              <a:rPr lang="en-US" sz="2800" dirty="0" smtClean="0"/>
              <a:t>geographical data with detailed </a:t>
            </a:r>
            <a:r>
              <a:rPr lang="en-US" sz="2800" dirty="0" err="1" smtClean="0"/>
              <a:t>geocoding</a:t>
            </a:r>
            <a:r>
              <a:rPr lang="en-US" sz="2800" dirty="0" smtClean="0"/>
              <a:t> </a:t>
            </a:r>
          </a:p>
          <a:p>
            <a:pPr>
              <a:buFont typeface="Wingdings" pitchFamily="2" charset="2"/>
              <a:buChar char="ü"/>
            </a:pPr>
            <a:r>
              <a:rPr lang="en-US" sz="2800" dirty="0" smtClean="0"/>
              <a:t>R</a:t>
            </a:r>
            <a:r>
              <a:rPr lang="en-US" sz="2800" dirty="0" smtClean="0"/>
              <a:t>emote </a:t>
            </a:r>
            <a:r>
              <a:rPr lang="en-US" sz="2800" dirty="0" smtClean="0"/>
              <a:t>fieldwork monitoring</a:t>
            </a:r>
          </a:p>
          <a:p>
            <a:pPr>
              <a:buFont typeface="Wingdings" pitchFamily="2" charset="2"/>
              <a:buChar char="ü"/>
            </a:pPr>
            <a:r>
              <a:rPr lang="en-US" sz="2800" dirty="0" smtClean="0"/>
              <a:t>R</a:t>
            </a:r>
            <a:r>
              <a:rPr lang="en-US" sz="2800" dirty="0" smtClean="0"/>
              <a:t>educed </a:t>
            </a:r>
            <a:r>
              <a:rPr lang="en-US" sz="2800" dirty="0" smtClean="0"/>
              <a:t>complexities of traditional mapping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4"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5" name="Picture 2"/>
          <p:cNvPicPr>
            <a:picLocks noChangeAspect="1" noChangeArrowheads="1"/>
          </p:cNvPicPr>
          <p:nvPr/>
        </p:nvPicPr>
        <p:blipFill>
          <a:blip r:embed="rId2"/>
          <a:srcRect/>
          <a:stretch>
            <a:fillRect/>
          </a:stretch>
        </p:blipFill>
        <p:spPr bwMode="auto">
          <a:xfrm>
            <a:off x="0" y="1571600"/>
            <a:ext cx="1000068" cy="10287000"/>
          </a:xfrm>
          <a:prstGeom prst="rect">
            <a:avLst/>
          </a:prstGeom>
          <a:noFill/>
          <a:ln w="9525">
            <a:noFill/>
            <a:miter lim="800000"/>
            <a:headEnd/>
            <a:tailEnd/>
          </a:ln>
          <a:effectLst/>
        </p:spPr>
      </p:pic>
      <p:sp>
        <p:nvSpPr>
          <p:cNvPr id="26" name="Rectangle 25"/>
          <p:cNvSpPr/>
          <p:nvPr/>
        </p:nvSpPr>
        <p:spPr>
          <a:xfrm>
            <a:off x="1214382" y="357154"/>
            <a:ext cx="13311978" cy="81560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(6)</a:t>
            </a:r>
            <a:endParaRPr lang="en-US" sz="4800" spc="-85" dirty="0">
              <a:solidFill>
                <a:schemeClr val="tx1">
                  <a:lumMod val="50000"/>
                  <a:lumOff val="50000"/>
                </a:schemeClr>
              </a:solidFill>
              <a:latin typeface="Hammersmith One"/>
            </a:endParaRPr>
          </a:p>
        </p:txBody>
      </p:sp>
      <p:sp>
        <p:nvSpPr>
          <p:cNvPr id="12" name="TextBox 3"/>
          <p:cNvSpPr txBox="1"/>
          <p:nvPr/>
        </p:nvSpPr>
        <p:spPr>
          <a:xfrm>
            <a:off x="1214382" y="1857352"/>
            <a:ext cx="12287336" cy="1622239"/>
          </a:xfrm>
          <a:prstGeom prst="rect">
            <a:avLst/>
          </a:prstGeom>
        </p:spPr>
        <p:txBody>
          <a:bodyPr wrap="square" lIns="0" tIns="0" rIns="0" bIns="0" rtlCol="0" anchor="t">
            <a:spAutoFit/>
          </a:bodyPr>
          <a:lstStyle/>
          <a:p>
            <a:pPr>
              <a:lnSpc>
                <a:spcPts val="4864"/>
              </a:lnSpc>
            </a:pPr>
            <a:r>
              <a:rPr lang="en-US" sz="4000" dirty="0">
                <a:solidFill>
                  <a:schemeClr val="tx2">
                    <a:lumMod val="60000"/>
                    <a:lumOff val="40000"/>
                  </a:schemeClr>
                </a:solidFill>
                <a:latin typeface="Hammersmith One Bold"/>
              </a:rPr>
              <a:t>T</a:t>
            </a:r>
            <a:r>
              <a:rPr lang="en-US" sz="4000" dirty="0" smtClean="0">
                <a:solidFill>
                  <a:schemeClr val="tx2">
                    <a:lumMod val="60000"/>
                    <a:lumOff val="40000"/>
                  </a:schemeClr>
                </a:solidFill>
                <a:latin typeface="Hammersmith One Bold"/>
              </a:rPr>
              <a:t>he </a:t>
            </a:r>
            <a:r>
              <a:rPr lang="en-US" sz="4000" dirty="0">
                <a:solidFill>
                  <a:schemeClr val="tx2">
                    <a:lumMod val="60000"/>
                    <a:lumOff val="40000"/>
                  </a:schemeClr>
                </a:solidFill>
                <a:latin typeface="Hammersmith One Bold"/>
              </a:rPr>
              <a:t>2023 Economic Establishments </a:t>
            </a:r>
            <a:r>
              <a:rPr lang="en-US" sz="4000" dirty="0" smtClean="0">
                <a:solidFill>
                  <a:schemeClr val="tx2">
                    <a:lumMod val="60000"/>
                    <a:lumOff val="40000"/>
                  </a:schemeClr>
                </a:solidFill>
                <a:latin typeface="Hammersmith One Bold"/>
              </a:rPr>
              <a:t>Mapping</a:t>
            </a:r>
            <a:endParaRPr lang="en-US" sz="4000" dirty="0">
              <a:solidFill>
                <a:schemeClr val="tx2">
                  <a:lumMod val="60000"/>
                  <a:lumOff val="40000"/>
                </a:schemeClr>
              </a:solidFill>
              <a:latin typeface="Hammersmith One Bold"/>
            </a:endParaRPr>
          </a:p>
          <a:p>
            <a:pPr>
              <a:lnSpc>
                <a:spcPts val="9703"/>
              </a:lnSpc>
            </a:pPr>
            <a:endParaRPr/>
          </a:p>
        </p:txBody>
      </p:sp>
      <p:sp>
        <p:nvSpPr>
          <p:cNvPr id="17" name="Rectangle 16"/>
          <p:cNvSpPr/>
          <p:nvPr/>
        </p:nvSpPr>
        <p:spPr>
          <a:xfrm>
            <a:off x="2000200" y="2928922"/>
            <a:ext cx="14501914" cy="1318181"/>
          </a:xfrm>
          <a:prstGeom prst="rect">
            <a:avLst/>
          </a:prstGeom>
        </p:spPr>
        <p:txBody>
          <a:bodyPr wrap="square">
            <a:spAutoFit/>
          </a:bodyPr>
          <a:lstStyle/>
          <a:p>
            <a:pPr algn="ctr">
              <a:lnSpc>
                <a:spcPct val="150000"/>
              </a:lnSpc>
            </a:pPr>
            <a:r>
              <a:rPr lang="en-US" sz="2800" i="1" dirty="0" smtClean="0"/>
              <a:t>Exclusively HCP’s experts developed the system. Three types of profiles were involved in the project: </a:t>
            </a:r>
            <a:r>
              <a:rPr lang="en-US" sz="2800" b="1" i="1" dirty="0" smtClean="0"/>
              <a:t>IT engineers, statistical engineers and </a:t>
            </a:r>
            <a:r>
              <a:rPr lang="en-US" sz="2800" b="1" i="1" dirty="0" err="1" smtClean="0"/>
              <a:t>geomaticians</a:t>
            </a:r>
            <a:endParaRPr lang="fr-FR" sz="2800" b="1" i="1" dirty="0"/>
          </a:p>
        </p:txBody>
      </p:sp>
      <p:sp>
        <p:nvSpPr>
          <p:cNvPr id="18" name="Rectangle 17"/>
          <p:cNvSpPr/>
          <p:nvPr/>
        </p:nvSpPr>
        <p:spPr>
          <a:xfrm>
            <a:off x="5000596" y="5286376"/>
            <a:ext cx="4786346" cy="3539430"/>
          </a:xfrm>
          <a:prstGeom prst="rect">
            <a:avLst/>
          </a:prstGeom>
        </p:spPr>
        <p:txBody>
          <a:bodyPr wrap="square">
            <a:spAutoFit/>
          </a:bodyPr>
          <a:lstStyle/>
          <a:p>
            <a:pPr algn="just"/>
            <a:r>
              <a:rPr lang="en-US" sz="2800" dirty="0" smtClean="0"/>
              <a:t>Data collection is gathered using a mobile software application CAPI. This app is </a:t>
            </a:r>
            <a:r>
              <a:rPr lang="en-US" sz="2800" dirty="0" smtClean="0"/>
              <a:t>set up </a:t>
            </a:r>
            <a:r>
              <a:rPr lang="en-US" sz="2800" dirty="0" smtClean="0"/>
              <a:t>on an Android tablet, designed specifically for cartographers and EEM enumerators and </a:t>
            </a:r>
            <a:r>
              <a:rPr lang="en-US" sz="2800" dirty="0" smtClean="0"/>
              <a:t>can operates </a:t>
            </a:r>
            <a:r>
              <a:rPr lang="en-US" sz="2800" dirty="0" smtClean="0"/>
              <a:t>in offline mode.</a:t>
            </a:r>
            <a:endParaRPr lang="fr-FR" sz="2800" dirty="0"/>
          </a:p>
        </p:txBody>
      </p:sp>
      <p:pic>
        <p:nvPicPr>
          <p:cNvPr id="29698" name="Picture 2"/>
          <p:cNvPicPr>
            <a:picLocks noChangeAspect="1" noChangeArrowheads="1"/>
          </p:cNvPicPr>
          <p:nvPr/>
        </p:nvPicPr>
        <p:blipFill>
          <a:blip r:embed="rId5"/>
          <a:srcRect/>
          <a:stretch>
            <a:fillRect/>
          </a:stretch>
        </p:blipFill>
        <p:spPr bwMode="auto">
          <a:xfrm>
            <a:off x="1142944" y="5572128"/>
            <a:ext cx="4105275" cy="2514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Rectangle 18"/>
          <p:cNvSpPr/>
          <p:nvPr/>
        </p:nvSpPr>
        <p:spPr>
          <a:xfrm>
            <a:off x="11144264" y="7572392"/>
            <a:ext cx="6858048" cy="2246769"/>
          </a:xfrm>
          <a:prstGeom prst="rect">
            <a:avLst/>
          </a:prstGeom>
        </p:spPr>
        <p:txBody>
          <a:bodyPr wrap="square">
            <a:spAutoFit/>
          </a:bodyPr>
          <a:lstStyle/>
          <a:p>
            <a:pPr algn="just"/>
            <a:r>
              <a:rPr lang="en-US" sz="2800" dirty="0" smtClean="0"/>
              <a:t>An online web application for fieldwork management and monitoring. Each user has access to a personalized space according to their profile, allowing them to perform the tasks assigned to them.</a:t>
            </a:r>
            <a:endParaRPr lang="fr-FR" sz="2800" dirty="0" smtClean="0"/>
          </a:p>
        </p:txBody>
      </p:sp>
      <p:pic>
        <p:nvPicPr>
          <p:cNvPr id="29699" name="Picture 3"/>
          <p:cNvPicPr>
            <a:picLocks noChangeAspect="1" noChangeArrowheads="1"/>
          </p:cNvPicPr>
          <p:nvPr/>
        </p:nvPicPr>
        <p:blipFill>
          <a:blip r:embed="rId6" cstate="print"/>
          <a:srcRect/>
          <a:stretch>
            <a:fillRect/>
          </a:stretch>
        </p:blipFill>
        <p:spPr bwMode="auto">
          <a:xfrm>
            <a:off x="12358710" y="5000624"/>
            <a:ext cx="4608134"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4"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5" name="Picture 2"/>
          <p:cNvPicPr>
            <a:picLocks noChangeAspect="1" noChangeArrowheads="1"/>
          </p:cNvPicPr>
          <p:nvPr/>
        </p:nvPicPr>
        <p:blipFill>
          <a:blip r:embed="rId2"/>
          <a:srcRect/>
          <a:stretch>
            <a:fillRect/>
          </a:stretch>
        </p:blipFill>
        <p:spPr bwMode="auto">
          <a:xfrm>
            <a:off x="0" y="1571600"/>
            <a:ext cx="1000068" cy="10287000"/>
          </a:xfrm>
          <a:prstGeom prst="rect">
            <a:avLst/>
          </a:prstGeom>
          <a:noFill/>
          <a:ln w="9525">
            <a:noFill/>
            <a:miter lim="800000"/>
            <a:headEnd/>
            <a:tailEnd/>
          </a:ln>
          <a:effectLst/>
        </p:spPr>
      </p:pic>
      <p:sp>
        <p:nvSpPr>
          <p:cNvPr id="26" name="Rectangle 25"/>
          <p:cNvSpPr/>
          <p:nvPr/>
        </p:nvSpPr>
        <p:spPr>
          <a:xfrm>
            <a:off x="1214382" y="357154"/>
            <a:ext cx="13210989" cy="81560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(7)</a:t>
            </a:r>
            <a:endParaRPr lang="en-US" sz="4800" spc="-85" dirty="0">
              <a:solidFill>
                <a:schemeClr val="tx1">
                  <a:lumMod val="50000"/>
                  <a:lumOff val="50000"/>
                </a:schemeClr>
              </a:solidFill>
              <a:latin typeface="Hammersmith One"/>
            </a:endParaRPr>
          </a:p>
        </p:txBody>
      </p:sp>
      <p:sp>
        <p:nvSpPr>
          <p:cNvPr id="12" name="TextBox 3"/>
          <p:cNvSpPr txBox="1"/>
          <p:nvPr/>
        </p:nvSpPr>
        <p:spPr>
          <a:xfrm>
            <a:off x="1214382" y="1857352"/>
            <a:ext cx="12287336" cy="1622239"/>
          </a:xfrm>
          <a:prstGeom prst="rect">
            <a:avLst/>
          </a:prstGeom>
        </p:spPr>
        <p:txBody>
          <a:bodyPr wrap="square" lIns="0" tIns="0" rIns="0" bIns="0" rtlCol="0" anchor="t">
            <a:spAutoFit/>
          </a:bodyPr>
          <a:lstStyle/>
          <a:p>
            <a:pPr>
              <a:lnSpc>
                <a:spcPts val="4864"/>
              </a:lnSpc>
            </a:pPr>
            <a:r>
              <a:rPr lang="en-US" sz="4000" dirty="0">
                <a:solidFill>
                  <a:schemeClr val="tx2">
                    <a:lumMod val="60000"/>
                    <a:lumOff val="40000"/>
                  </a:schemeClr>
                </a:solidFill>
                <a:latin typeface="Hammersmith One Bold"/>
              </a:rPr>
              <a:t>T</a:t>
            </a:r>
            <a:r>
              <a:rPr lang="en-US" sz="4000" dirty="0" smtClean="0">
                <a:solidFill>
                  <a:schemeClr val="tx2">
                    <a:lumMod val="60000"/>
                    <a:lumOff val="40000"/>
                  </a:schemeClr>
                </a:solidFill>
                <a:latin typeface="Hammersmith One Bold"/>
              </a:rPr>
              <a:t>he </a:t>
            </a:r>
            <a:r>
              <a:rPr lang="en-US" sz="4000" dirty="0">
                <a:solidFill>
                  <a:schemeClr val="tx2">
                    <a:lumMod val="60000"/>
                    <a:lumOff val="40000"/>
                  </a:schemeClr>
                </a:solidFill>
                <a:latin typeface="Hammersmith One Bold"/>
              </a:rPr>
              <a:t>2023 Economic Establishments </a:t>
            </a:r>
            <a:r>
              <a:rPr lang="en-US" sz="4000" dirty="0" smtClean="0">
                <a:solidFill>
                  <a:schemeClr val="tx2">
                    <a:lumMod val="60000"/>
                    <a:lumOff val="40000"/>
                  </a:schemeClr>
                </a:solidFill>
                <a:latin typeface="Hammersmith One Bold"/>
              </a:rPr>
              <a:t>Mapping</a:t>
            </a:r>
            <a:endParaRPr lang="en-US" sz="4000" dirty="0">
              <a:solidFill>
                <a:schemeClr val="tx2">
                  <a:lumMod val="60000"/>
                  <a:lumOff val="40000"/>
                </a:schemeClr>
              </a:solidFill>
              <a:latin typeface="Hammersmith One Bold"/>
            </a:endParaRPr>
          </a:p>
          <a:p>
            <a:pPr>
              <a:lnSpc>
                <a:spcPts val="9703"/>
              </a:lnSpc>
            </a:pPr>
            <a:endParaRPr/>
          </a:p>
        </p:txBody>
      </p:sp>
      <p:sp>
        <p:nvSpPr>
          <p:cNvPr id="13" name="Rectangle 12"/>
          <p:cNvSpPr/>
          <p:nvPr/>
        </p:nvSpPr>
        <p:spPr>
          <a:xfrm>
            <a:off x="2643142" y="3357550"/>
            <a:ext cx="5143536" cy="3539430"/>
          </a:xfrm>
          <a:prstGeom prst="rect">
            <a:avLst/>
          </a:prstGeom>
        </p:spPr>
        <p:txBody>
          <a:bodyPr wrap="square">
            <a:spAutoFit/>
          </a:bodyPr>
          <a:lstStyle/>
          <a:p>
            <a:pPr algn="just"/>
            <a:r>
              <a:rPr lang="en-US" sz="2800" dirty="0" smtClean="0"/>
              <a:t>the HCP has procured satellite images from Morocco's Royal Center for Remote Sensing (CRTS):  the national institution responsible for the promotion, use and development of remote sensing applications in Morocco. </a:t>
            </a:r>
          </a:p>
          <a:p>
            <a:pPr algn="just"/>
            <a:endParaRPr lang="en-US" sz="2800" dirty="0" smtClean="0"/>
          </a:p>
        </p:txBody>
      </p:sp>
      <p:sp>
        <p:nvSpPr>
          <p:cNvPr id="15" name="Rectangle 14"/>
          <p:cNvSpPr/>
          <p:nvPr/>
        </p:nvSpPr>
        <p:spPr>
          <a:xfrm>
            <a:off x="9072562" y="5000624"/>
            <a:ext cx="8643998" cy="3385542"/>
          </a:xfrm>
          <a:prstGeom prst="rect">
            <a:avLst/>
          </a:prstGeom>
        </p:spPr>
        <p:txBody>
          <a:bodyPr wrap="square">
            <a:spAutoFit/>
          </a:bodyPr>
          <a:lstStyle/>
          <a:p>
            <a:endParaRPr lang="en-US" dirty="0" smtClean="0"/>
          </a:p>
          <a:p>
            <a:pPr algn="just"/>
            <a:r>
              <a:rPr lang="en-US" sz="2800" b="1" dirty="0" smtClean="0"/>
              <a:t>Fieldwork methodology</a:t>
            </a:r>
            <a:r>
              <a:rPr lang="en-US" sz="2800" dirty="0" smtClean="0"/>
              <a:t>: After the cartographer has </a:t>
            </a:r>
            <a:r>
              <a:rPr lang="en-US" sz="2800" dirty="0" err="1" smtClean="0"/>
              <a:t>geolocated</a:t>
            </a:r>
            <a:r>
              <a:rPr lang="en-US" sz="2800" dirty="0" smtClean="0"/>
              <a:t> the buildings and gathered preliminary information within </a:t>
            </a:r>
            <a:r>
              <a:rPr lang="en-US" sz="2800" dirty="0" smtClean="0"/>
              <a:t>a census </a:t>
            </a:r>
            <a:r>
              <a:rPr lang="en-US" sz="2800" dirty="0" smtClean="0"/>
              <a:t>tract, such as the presence or absence of commercial activities, The EEM enumerator examines each building, progressing block by block, and collects data of all local units.</a:t>
            </a:r>
            <a:endParaRPr lang="fr-FR" sz="2800" dirty="0" smtClean="0"/>
          </a:p>
          <a:p>
            <a:pPr algn="just"/>
            <a:endParaRPr lang="fr-FR" sz="2800" dirty="0"/>
          </a:p>
        </p:txBody>
      </p:sp>
      <p:sp>
        <p:nvSpPr>
          <p:cNvPr id="16" name="Rectangle 15"/>
          <p:cNvSpPr/>
          <p:nvPr/>
        </p:nvSpPr>
        <p:spPr>
          <a:xfrm>
            <a:off x="2500266" y="7000888"/>
            <a:ext cx="5143536" cy="2246769"/>
          </a:xfrm>
          <a:prstGeom prst="rect">
            <a:avLst/>
          </a:prstGeom>
        </p:spPr>
        <p:txBody>
          <a:bodyPr wrap="square">
            <a:spAutoFit/>
          </a:bodyPr>
          <a:lstStyle/>
          <a:p>
            <a:pPr algn="just"/>
            <a:r>
              <a:rPr lang="en-US" sz="2800" dirty="0" smtClean="0">
                <a:sym typeface="Wingdings" pitchFamily="2" charset="2"/>
              </a:rPr>
              <a:t> </a:t>
            </a:r>
            <a:r>
              <a:rPr lang="en-US" sz="2800" dirty="0" smtClean="0"/>
              <a:t>To support this effort, a GIS team, part of the HCP staff, was formed with the task of updating roadways, as well as shapes and  positions of urban blocks. </a:t>
            </a:r>
          </a:p>
        </p:txBody>
      </p:sp>
      <p:sp>
        <p:nvSpPr>
          <p:cNvPr id="20" name="Freeform 9"/>
          <p:cNvSpPr/>
          <p:nvPr/>
        </p:nvSpPr>
        <p:spPr>
          <a:xfrm rot="5400000">
            <a:off x="2285952" y="3571864"/>
            <a:ext cx="214314" cy="214314"/>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5" cstate="print">
              <a:extLst>
                <a:ext uri="{96DAC541-7B7A-43D3-8B79-37D633B846F1}">
                  <asvg:svgBlip xmlns:asvg="http://schemas.microsoft.com/office/drawing/2016/SVG/main" xmlns="" r:embed="rId6"/>
                </a:ext>
              </a:extLst>
            </a:blip>
            <a:stretch>
              <a:fillRect l="-50" r="-34"/>
            </a:stretch>
          </a:blipFill>
        </p:spPr>
      </p:sp>
      <p:sp>
        <p:nvSpPr>
          <p:cNvPr id="21" name="Freeform 9"/>
          <p:cNvSpPr/>
          <p:nvPr/>
        </p:nvSpPr>
        <p:spPr>
          <a:xfrm rot="5400000">
            <a:off x="8786810" y="5429252"/>
            <a:ext cx="214314" cy="214314"/>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5" cstate="print">
              <a:extLst>
                <a:ext uri="{96DAC541-7B7A-43D3-8B79-37D633B846F1}">
                  <asvg:svgBlip xmlns:asvg="http://schemas.microsoft.com/office/drawing/2016/SVG/main" xmlns="" r:embed="rId6"/>
                </a:ext>
              </a:extLst>
            </a:blip>
            <a:stretch>
              <a:fillRect l="-50" r="-34"/>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4"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5" name="Picture 2"/>
          <p:cNvPicPr>
            <a:picLocks noChangeAspect="1" noChangeArrowheads="1"/>
          </p:cNvPicPr>
          <p:nvPr/>
        </p:nvPicPr>
        <p:blipFill>
          <a:blip r:embed="rId2"/>
          <a:srcRect/>
          <a:stretch>
            <a:fillRect/>
          </a:stretch>
        </p:blipFill>
        <p:spPr bwMode="auto">
          <a:xfrm>
            <a:off x="0" y="1571600"/>
            <a:ext cx="1000068" cy="10287000"/>
          </a:xfrm>
          <a:prstGeom prst="rect">
            <a:avLst/>
          </a:prstGeom>
          <a:noFill/>
          <a:ln w="9525">
            <a:noFill/>
            <a:miter lim="800000"/>
            <a:headEnd/>
            <a:tailEnd/>
          </a:ln>
          <a:effectLst/>
        </p:spPr>
      </p:pic>
      <p:sp>
        <p:nvSpPr>
          <p:cNvPr id="26" name="Rectangle 25"/>
          <p:cNvSpPr/>
          <p:nvPr/>
        </p:nvSpPr>
        <p:spPr>
          <a:xfrm>
            <a:off x="1214382" y="357154"/>
            <a:ext cx="13311978" cy="81047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(_8)</a:t>
            </a:r>
            <a:endParaRPr lang="en-US" sz="4800" spc="-85" dirty="0">
              <a:solidFill>
                <a:schemeClr val="tx1">
                  <a:lumMod val="50000"/>
                  <a:lumOff val="50000"/>
                </a:schemeClr>
              </a:solidFill>
              <a:latin typeface="Hammersmith One"/>
            </a:endParaRPr>
          </a:p>
        </p:txBody>
      </p:sp>
      <p:sp>
        <p:nvSpPr>
          <p:cNvPr id="12" name="TextBox 3"/>
          <p:cNvSpPr txBox="1"/>
          <p:nvPr/>
        </p:nvSpPr>
        <p:spPr>
          <a:xfrm>
            <a:off x="1214382" y="1857352"/>
            <a:ext cx="12287336" cy="1622239"/>
          </a:xfrm>
          <a:prstGeom prst="rect">
            <a:avLst/>
          </a:prstGeom>
        </p:spPr>
        <p:txBody>
          <a:bodyPr wrap="square" lIns="0" tIns="0" rIns="0" bIns="0" rtlCol="0" anchor="t">
            <a:spAutoFit/>
          </a:bodyPr>
          <a:lstStyle/>
          <a:p>
            <a:pPr>
              <a:lnSpc>
                <a:spcPts val="4864"/>
              </a:lnSpc>
            </a:pPr>
            <a:r>
              <a:rPr lang="en-US" sz="4000" dirty="0">
                <a:solidFill>
                  <a:schemeClr val="tx2">
                    <a:lumMod val="60000"/>
                    <a:lumOff val="40000"/>
                  </a:schemeClr>
                </a:solidFill>
                <a:latin typeface="Hammersmith One Bold"/>
              </a:rPr>
              <a:t>T</a:t>
            </a:r>
            <a:r>
              <a:rPr lang="en-US" sz="4000" dirty="0" smtClean="0">
                <a:solidFill>
                  <a:schemeClr val="tx2">
                    <a:lumMod val="60000"/>
                    <a:lumOff val="40000"/>
                  </a:schemeClr>
                </a:solidFill>
                <a:latin typeface="Hammersmith One Bold"/>
              </a:rPr>
              <a:t>he </a:t>
            </a:r>
            <a:r>
              <a:rPr lang="en-US" sz="4000" dirty="0">
                <a:solidFill>
                  <a:schemeClr val="tx2">
                    <a:lumMod val="60000"/>
                    <a:lumOff val="40000"/>
                  </a:schemeClr>
                </a:solidFill>
                <a:latin typeface="Hammersmith One Bold"/>
              </a:rPr>
              <a:t>2023 Economic Establishments </a:t>
            </a:r>
            <a:r>
              <a:rPr lang="en-US" sz="4000" dirty="0" smtClean="0">
                <a:solidFill>
                  <a:schemeClr val="tx2">
                    <a:lumMod val="60000"/>
                    <a:lumOff val="40000"/>
                  </a:schemeClr>
                </a:solidFill>
                <a:latin typeface="Hammersmith One Bold"/>
              </a:rPr>
              <a:t>Mapping</a:t>
            </a:r>
            <a:endParaRPr lang="en-US" sz="4000" dirty="0">
              <a:solidFill>
                <a:schemeClr val="tx2">
                  <a:lumMod val="60000"/>
                  <a:lumOff val="40000"/>
                </a:schemeClr>
              </a:solidFill>
              <a:latin typeface="Hammersmith One Bold"/>
            </a:endParaRPr>
          </a:p>
          <a:p>
            <a:pPr>
              <a:lnSpc>
                <a:spcPts val="9703"/>
              </a:lnSpc>
            </a:pPr>
            <a:endParaRPr/>
          </a:p>
        </p:txBody>
      </p:sp>
      <p:sp>
        <p:nvSpPr>
          <p:cNvPr id="14" name="Rectangle 13"/>
          <p:cNvSpPr/>
          <p:nvPr/>
        </p:nvSpPr>
        <p:spPr>
          <a:xfrm>
            <a:off x="7858116" y="3071798"/>
            <a:ext cx="9144000" cy="2831544"/>
          </a:xfrm>
          <a:prstGeom prst="rect">
            <a:avLst/>
          </a:prstGeom>
        </p:spPr>
        <p:txBody>
          <a:bodyPr>
            <a:spAutoFit/>
          </a:bodyPr>
          <a:lstStyle/>
          <a:p>
            <a:r>
              <a:rPr lang="en-US" sz="3000" dirty="0" smtClean="0"/>
              <a:t>We distinguish three types of economic activity: </a:t>
            </a:r>
          </a:p>
          <a:p>
            <a:endParaRPr lang="en-US" sz="3000" dirty="0" smtClean="0"/>
          </a:p>
          <a:p>
            <a:pPr>
              <a:buFont typeface="Wingdings" pitchFamily="2" charset="2"/>
              <a:buChar char="ü"/>
            </a:pPr>
            <a:r>
              <a:rPr lang="en-US" sz="3000" dirty="0" smtClean="0"/>
              <a:t>Profit-making activities</a:t>
            </a:r>
          </a:p>
          <a:p>
            <a:pPr>
              <a:buFont typeface="Wingdings" pitchFamily="2" charset="2"/>
              <a:buChar char="ü"/>
            </a:pPr>
            <a:r>
              <a:rPr lang="en-US" sz="3000" dirty="0" smtClean="0"/>
              <a:t>Associative activities</a:t>
            </a:r>
          </a:p>
          <a:p>
            <a:pPr>
              <a:buFont typeface="Wingdings" pitchFamily="2" charset="2"/>
              <a:buChar char="ü"/>
            </a:pPr>
            <a:r>
              <a:rPr lang="en-US" sz="3000" dirty="0" smtClean="0"/>
              <a:t> Public services. </a:t>
            </a:r>
          </a:p>
          <a:p>
            <a:endParaRPr lang="en-US" sz="2800" dirty="0" smtClean="0"/>
          </a:p>
        </p:txBody>
      </p:sp>
      <p:sp>
        <p:nvSpPr>
          <p:cNvPr id="10" name="TextBox 4"/>
          <p:cNvSpPr txBox="1"/>
          <p:nvPr/>
        </p:nvSpPr>
        <p:spPr>
          <a:xfrm>
            <a:off x="928630" y="4286244"/>
            <a:ext cx="4912356" cy="657039"/>
          </a:xfrm>
          <a:prstGeom prst="rect">
            <a:avLst/>
          </a:prstGeom>
        </p:spPr>
        <p:txBody>
          <a:bodyPr lIns="0" tIns="0" rIns="0" bIns="0" rtlCol="0" anchor="t">
            <a:spAutoFit/>
          </a:bodyPr>
          <a:lstStyle/>
          <a:p>
            <a:pPr algn="ctr">
              <a:lnSpc>
                <a:spcPts val="5389"/>
              </a:lnSpc>
            </a:pPr>
            <a:r>
              <a:rPr lang="en-US" sz="4400" dirty="0" smtClean="0">
                <a:solidFill>
                  <a:srgbClr val="000000"/>
                </a:solidFill>
                <a:latin typeface="Clear Sans Bold"/>
              </a:rPr>
              <a:t>Questionnaire</a:t>
            </a:r>
            <a:endParaRPr lang="en-US" sz="4400" dirty="0">
              <a:solidFill>
                <a:srgbClr val="000000"/>
              </a:solidFill>
              <a:latin typeface="Clear Sans Bold"/>
            </a:endParaRPr>
          </a:p>
        </p:txBody>
      </p:sp>
      <p:sp>
        <p:nvSpPr>
          <p:cNvPr id="16" name="Rectangle 15"/>
          <p:cNvSpPr/>
          <p:nvPr/>
        </p:nvSpPr>
        <p:spPr>
          <a:xfrm>
            <a:off x="3714712" y="7072326"/>
            <a:ext cx="12644462" cy="2169825"/>
          </a:xfrm>
          <a:prstGeom prst="rect">
            <a:avLst/>
          </a:prstGeom>
        </p:spPr>
        <p:txBody>
          <a:bodyPr wrap="square">
            <a:spAutoFit/>
          </a:bodyPr>
          <a:lstStyle/>
          <a:p>
            <a:pPr>
              <a:lnSpc>
                <a:spcPct val="150000"/>
              </a:lnSpc>
            </a:pPr>
            <a:r>
              <a:rPr lang="en-US" sz="3000" dirty="0" smtClean="0"/>
              <a:t>Geographical location </a:t>
            </a:r>
          </a:p>
          <a:p>
            <a:pPr>
              <a:lnSpc>
                <a:spcPct val="150000"/>
              </a:lnSpc>
            </a:pPr>
            <a:r>
              <a:rPr lang="en-US" sz="3000" dirty="0" smtClean="0"/>
              <a:t> Identifying attributes </a:t>
            </a:r>
          </a:p>
          <a:p>
            <a:pPr>
              <a:lnSpc>
                <a:spcPct val="150000"/>
              </a:lnSpc>
            </a:pPr>
            <a:r>
              <a:rPr lang="en-US" sz="3000" dirty="0" smtClean="0"/>
              <a:t> Main characteristics (Activity and Employment)</a:t>
            </a:r>
            <a:endParaRPr lang="fr-FR" sz="3000" dirty="0" smtClean="0"/>
          </a:p>
        </p:txBody>
      </p:sp>
      <p:sp>
        <p:nvSpPr>
          <p:cNvPr id="17" name="Freeform 9"/>
          <p:cNvSpPr/>
          <p:nvPr/>
        </p:nvSpPr>
        <p:spPr>
          <a:xfrm rot="5400000">
            <a:off x="7500926" y="3214674"/>
            <a:ext cx="214314" cy="214314"/>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5" cstate="print">
              <a:extLst>
                <a:ext uri="{96DAC541-7B7A-43D3-8B79-37D633B846F1}">
                  <asvg:svgBlip xmlns:asvg="http://schemas.microsoft.com/office/drawing/2016/SVG/main" xmlns="" r:embed="rId6"/>
                </a:ext>
              </a:extLst>
            </a:blip>
            <a:stretch>
              <a:fillRect l="-50" r="-34"/>
            </a:stretch>
          </a:blipFill>
        </p:spPr>
      </p:sp>
      <p:pic>
        <p:nvPicPr>
          <p:cNvPr id="18" name="Picture 8"/>
          <p:cNvPicPr>
            <a:picLocks noChangeAspect="1" noChangeArrowheads="1"/>
          </p:cNvPicPr>
          <p:nvPr/>
        </p:nvPicPr>
        <p:blipFill>
          <a:blip r:embed="rId7" cstate="print"/>
          <a:srcRect/>
          <a:stretch>
            <a:fillRect/>
          </a:stretch>
        </p:blipFill>
        <p:spPr bwMode="auto">
          <a:xfrm>
            <a:off x="3000332" y="8001020"/>
            <a:ext cx="585783" cy="422708"/>
          </a:xfrm>
          <a:prstGeom prst="rect">
            <a:avLst/>
          </a:prstGeom>
          <a:noFill/>
          <a:ln w="9525">
            <a:noFill/>
            <a:miter lim="800000"/>
            <a:headEnd/>
            <a:tailEnd/>
          </a:ln>
          <a:effectLst/>
        </p:spPr>
      </p:pic>
      <p:sp>
        <p:nvSpPr>
          <p:cNvPr id="19" name="Rectangle 18"/>
          <p:cNvSpPr/>
          <p:nvPr/>
        </p:nvSpPr>
        <p:spPr>
          <a:xfrm>
            <a:off x="1785886" y="6215070"/>
            <a:ext cx="14216162" cy="553998"/>
          </a:xfrm>
          <a:prstGeom prst="rect">
            <a:avLst/>
          </a:prstGeom>
        </p:spPr>
        <p:txBody>
          <a:bodyPr wrap="square">
            <a:spAutoFit/>
          </a:bodyPr>
          <a:lstStyle/>
          <a:p>
            <a:r>
              <a:rPr lang="en-US" sz="3000" dirty="0" smtClean="0"/>
              <a:t>The questionnaire predominantly touches upon: </a:t>
            </a:r>
          </a:p>
        </p:txBody>
      </p:sp>
      <p:pic>
        <p:nvPicPr>
          <p:cNvPr id="20" name="Picture 7"/>
          <p:cNvPicPr>
            <a:picLocks noChangeAspect="1" noChangeArrowheads="1"/>
          </p:cNvPicPr>
          <p:nvPr/>
        </p:nvPicPr>
        <p:blipFill>
          <a:blip r:embed="rId8"/>
          <a:srcRect/>
          <a:stretch>
            <a:fillRect/>
          </a:stretch>
        </p:blipFill>
        <p:spPr bwMode="auto">
          <a:xfrm>
            <a:off x="3000332" y="7143764"/>
            <a:ext cx="533400" cy="685800"/>
          </a:xfrm>
          <a:prstGeom prst="rect">
            <a:avLst/>
          </a:prstGeom>
          <a:noFill/>
          <a:ln w="9525">
            <a:noFill/>
            <a:miter lim="800000"/>
            <a:headEnd/>
            <a:tailEnd/>
          </a:ln>
          <a:effectLst/>
        </p:spPr>
      </p:pic>
      <p:pic>
        <p:nvPicPr>
          <p:cNvPr id="21" name="Picture 2"/>
          <p:cNvPicPr>
            <a:picLocks noChangeAspect="1" noChangeArrowheads="1"/>
          </p:cNvPicPr>
          <p:nvPr/>
        </p:nvPicPr>
        <p:blipFill>
          <a:blip r:embed="rId9" cstate="print"/>
          <a:srcRect/>
          <a:stretch>
            <a:fillRect/>
          </a:stretch>
        </p:blipFill>
        <p:spPr bwMode="auto">
          <a:xfrm>
            <a:off x="3071770" y="8643962"/>
            <a:ext cx="674346" cy="457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5714976" cy="10287000"/>
          </a:xfrm>
          <a:prstGeom prst="rect">
            <a:avLst/>
          </a:prstGeom>
          <a:noFill/>
          <a:ln w="9525">
            <a:noFill/>
            <a:miter lim="800000"/>
            <a:headEnd/>
            <a:tailEnd/>
          </a:ln>
          <a:effectLst/>
        </p:spPr>
      </p:pic>
      <p:grpSp>
        <p:nvGrpSpPr>
          <p:cNvPr id="4" name="Group 4"/>
          <p:cNvGrpSpPr/>
          <p:nvPr/>
        </p:nvGrpSpPr>
        <p:grpSpPr>
          <a:xfrm>
            <a:off x="6715108" y="1000096"/>
            <a:ext cx="8715436" cy="2057868"/>
            <a:chOff x="733475" y="-566255"/>
            <a:chExt cx="11620581" cy="2743824"/>
          </a:xfrm>
        </p:grpSpPr>
        <p:sp>
          <p:nvSpPr>
            <p:cNvPr id="5" name="TextBox 5"/>
            <p:cNvSpPr txBox="1"/>
            <p:nvPr/>
          </p:nvSpPr>
          <p:spPr>
            <a:xfrm>
              <a:off x="2257486" y="-566255"/>
              <a:ext cx="10096570" cy="646417"/>
            </a:xfrm>
            <a:prstGeom prst="rect">
              <a:avLst/>
            </a:prstGeom>
          </p:spPr>
          <p:txBody>
            <a:bodyPr wrap="square" lIns="0" tIns="0" rIns="0" bIns="0" rtlCol="0" anchor="t">
              <a:spAutoFit/>
            </a:bodyPr>
            <a:lstStyle/>
            <a:p>
              <a:pPr>
                <a:lnSpc>
                  <a:spcPts val="4024"/>
                </a:lnSpc>
              </a:pPr>
              <a:r>
                <a:rPr lang="en-US" sz="3200" dirty="0">
                  <a:solidFill>
                    <a:srgbClr val="000000"/>
                  </a:solidFill>
                  <a:latin typeface="Clear Sans Medium"/>
                </a:rPr>
                <a:t>DEVELOPMENT OF THEMATIC MAPS:</a:t>
              </a:r>
            </a:p>
          </p:txBody>
        </p:sp>
        <p:sp>
          <p:nvSpPr>
            <p:cNvPr id="6" name="TextBox 6"/>
            <p:cNvSpPr txBox="1"/>
            <p:nvPr/>
          </p:nvSpPr>
          <p:spPr>
            <a:xfrm>
              <a:off x="733475" y="1624510"/>
              <a:ext cx="7943994" cy="553059"/>
            </a:xfrm>
            <a:prstGeom prst="rect">
              <a:avLst/>
            </a:prstGeom>
          </p:spPr>
          <p:txBody>
            <a:bodyPr lIns="0" tIns="0" rIns="0" bIns="0" rtlCol="0" anchor="t">
              <a:spAutoFit/>
            </a:bodyPr>
            <a:lstStyle/>
            <a:p>
              <a:pPr algn="just">
                <a:lnSpc>
                  <a:spcPts val="3499"/>
                </a:lnSpc>
              </a:pPr>
              <a:endParaRPr lang="en-US" sz="2499" dirty="0">
                <a:solidFill>
                  <a:srgbClr val="000000"/>
                </a:solidFill>
                <a:latin typeface="Clear Sans"/>
                <a:hlinkClick r:id="rId3" tooltip="https://docs.google.com/spreadsheets/d/1DUF2isFWsqVSYhbaACYtbgcLi_YjDqpE3GLQIVgkKQg/edit#gid=69851113"/>
              </a:endParaRPr>
            </a:p>
          </p:txBody>
        </p:sp>
      </p:grpSp>
      <p:sp>
        <p:nvSpPr>
          <p:cNvPr id="7" name="TextBox 7"/>
          <p:cNvSpPr txBox="1"/>
          <p:nvPr/>
        </p:nvSpPr>
        <p:spPr>
          <a:xfrm>
            <a:off x="357126" y="3000360"/>
            <a:ext cx="4929222" cy="5141792"/>
          </a:xfrm>
          <a:prstGeom prst="rect">
            <a:avLst/>
          </a:prstGeom>
        </p:spPr>
        <p:txBody>
          <a:bodyPr wrap="square" lIns="0" tIns="0" rIns="0" bIns="0" rtlCol="0" anchor="t">
            <a:spAutoFit/>
          </a:bodyPr>
          <a:lstStyle/>
          <a:p>
            <a:pPr>
              <a:lnSpc>
                <a:spcPts val="8092"/>
              </a:lnSpc>
            </a:pPr>
            <a:r>
              <a:rPr lang="en-US" sz="5400" spc="-124" dirty="0" smtClean="0">
                <a:solidFill>
                  <a:srgbClr val="000000"/>
                </a:solidFill>
                <a:latin typeface="Hammersmith One"/>
              </a:rPr>
              <a:t>The anticipated outcomes </a:t>
            </a:r>
            <a:r>
              <a:rPr lang="en-US" sz="5400" spc="-124" dirty="0">
                <a:solidFill>
                  <a:srgbClr val="000000"/>
                </a:solidFill>
                <a:latin typeface="Hammersmith One"/>
              </a:rPr>
              <a:t>of integrating geospatial data into the MSBR</a:t>
            </a:r>
          </a:p>
        </p:txBody>
      </p:sp>
      <p:sp>
        <p:nvSpPr>
          <p:cNvPr id="8" name="Freeform 8"/>
          <p:cNvSpPr/>
          <p:nvPr/>
        </p:nvSpPr>
        <p:spPr>
          <a:xfrm>
            <a:off x="6215042" y="357154"/>
            <a:ext cx="1456118" cy="1571636"/>
          </a:xfrm>
          <a:custGeom>
            <a:avLst/>
            <a:gdLst/>
            <a:ahLst/>
            <a:cxnLst/>
            <a:rect l="l" t="t" r="r" b="b"/>
            <a:pathLst>
              <a:path w="956052" h="1045385">
                <a:moveTo>
                  <a:pt x="0" y="0"/>
                </a:moveTo>
                <a:lnTo>
                  <a:pt x="956052" y="0"/>
                </a:lnTo>
                <a:lnTo>
                  <a:pt x="956052" y="1045385"/>
                </a:lnTo>
                <a:lnTo>
                  <a:pt x="0" y="1045385"/>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pic>
        <p:nvPicPr>
          <p:cNvPr id="2051" name="Picture 3"/>
          <p:cNvPicPr>
            <a:picLocks noChangeAspect="1" noChangeArrowheads="1"/>
          </p:cNvPicPr>
          <p:nvPr/>
        </p:nvPicPr>
        <p:blipFill>
          <a:blip r:embed="rId8" cstate="print"/>
          <a:srcRect/>
          <a:stretch>
            <a:fillRect/>
          </a:stretch>
        </p:blipFill>
        <p:spPr bwMode="auto">
          <a:xfrm>
            <a:off x="12787338" y="2214542"/>
            <a:ext cx="5076937" cy="71783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052" name="Rectangle 4"/>
          <p:cNvSpPr>
            <a:spLocks noChangeArrowheads="1"/>
          </p:cNvSpPr>
          <p:nvPr/>
        </p:nvSpPr>
        <p:spPr bwMode="auto">
          <a:xfrm>
            <a:off x="6500794" y="2928922"/>
            <a:ext cx="65722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By integrating geospatial data into the MSBR, thematic maps will be produced, transforming complex data into clear visuals. This pivotal step advances data visualization, offering stakeholders actionable insights for informed decision-making.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2573024" y="0"/>
            <a:ext cx="5714976" cy="10287000"/>
          </a:xfrm>
          <a:prstGeom prst="rect">
            <a:avLst/>
          </a:prstGeom>
          <a:noFill/>
          <a:ln w="9525">
            <a:noFill/>
            <a:miter lim="800000"/>
            <a:headEnd/>
            <a:tailEnd/>
          </a:ln>
          <a:effectLst/>
        </p:spPr>
      </p:pic>
      <p:sp>
        <p:nvSpPr>
          <p:cNvPr id="3" name="Freeform 3"/>
          <p:cNvSpPr/>
          <p:nvPr/>
        </p:nvSpPr>
        <p:spPr>
          <a:xfrm>
            <a:off x="0" y="642906"/>
            <a:ext cx="5995075" cy="3435573"/>
          </a:xfrm>
          <a:custGeom>
            <a:avLst/>
            <a:gdLst/>
            <a:ahLst/>
            <a:cxnLst/>
            <a:rect l="l" t="t" r="r" b="b"/>
            <a:pathLst>
              <a:path w="5995075" h="3435573">
                <a:moveTo>
                  <a:pt x="0" y="0"/>
                </a:moveTo>
                <a:lnTo>
                  <a:pt x="5995075" y="0"/>
                </a:lnTo>
                <a:lnTo>
                  <a:pt x="5995075" y="3435573"/>
                </a:lnTo>
                <a:lnTo>
                  <a:pt x="0" y="3435573"/>
                </a:lnTo>
                <a:lnTo>
                  <a:pt x="0" y="0"/>
                </a:lnTo>
                <a:close/>
              </a:path>
            </a:pathLst>
          </a:custGeom>
          <a:blipFill>
            <a:blip r:embed="rId3"/>
            <a:stretch>
              <a:fillRect/>
            </a:stretch>
          </a:blipFill>
        </p:spPr>
      </p:sp>
      <p:sp>
        <p:nvSpPr>
          <p:cNvPr id="4" name="Freeform 4"/>
          <p:cNvSpPr/>
          <p:nvPr/>
        </p:nvSpPr>
        <p:spPr>
          <a:xfrm>
            <a:off x="10581539" y="6435280"/>
            <a:ext cx="4677671" cy="3035809"/>
          </a:xfrm>
          <a:custGeom>
            <a:avLst/>
            <a:gdLst/>
            <a:ahLst/>
            <a:cxnLst/>
            <a:rect l="l" t="t" r="r" b="b"/>
            <a:pathLst>
              <a:path w="4677671" h="3035809">
                <a:moveTo>
                  <a:pt x="0" y="0"/>
                </a:moveTo>
                <a:lnTo>
                  <a:pt x="4677671" y="0"/>
                </a:lnTo>
                <a:lnTo>
                  <a:pt x="4677671" y="3035809"/>
                </a:lnTo>
                <a:lnTo>
                  <a:pt x="0" y="3035809"/>
                </a:lnTo>
                <a:lnTo>
                  <a:pt x="0" y="0"/>
                </a:lnTo>
                <a:close/>
              </a:path>
            </a:pathLst>
          </a:custGeom>
          <a:blipFill>
            <a:blip r:embed="rId4"/>
            <a:stretch>
              <a:fillRect/>
            </a:stretch>
          </a:blipFill>
        </p:spPr>
      </p:sp>
      <p:sp>
        <p:nvSpPr>
          <p:cNvPr id="5" name="TextBox 5"/>
          <p:cNvSpPr txBox="1"/>
          <p:nvPr/>
        </p:nvSpPr>
        <p:spPr>
          <a:xfrm>
            <a:off x="5929290" y="1000096"/>
            <a:ext cx="10149538" cy="2975173"/>
          </a:xfrm>
          <a:prstGeom prst="rect">
            <a:avLst/>
          </a:prstGeom>
        </p:spPr>
        <p:txBody>
          <a:bodyPr lIns="0" tIns="0" rIns="0" bIns="0" rtlCol="0" anchor="t">
            <a:spAutoFit/>
          </a:bodyPr>
          <a:lstStyle/>
          <a:p>
            <a:pPr algn="just">
              <a:lnSpc>
                <a:spcPts val="4665"/>
              </a:lnSpc>
              <a:spcBef>
                <a:spcPct val="0"/>
              </a:spcBef>
            </a:pPr>
            <a:r>
              <a:rPr lang="en-US" sz="3200" dirty="0" smtClean="0">
                <a:solidFill>
                  <a:srgbClr val="000000"/>
                </a:solidFill>
                <a:latin typeface="Clear Sans Medium"/>
              </a:rPr>
              <a:t>IMPROVED STAKEHOLDER COLLABORATION</a:t>
            </a:r>
            <a:endParaRPr lang="en-US" sz="3200" dirty="0">
              <a:solidFill>
                <a:srgbClr val="000000"/>
              </a:solidFill>
              <a:latin typeface="Clear Sans Medium"/>
            </a:endParaRPr>
          </a:p>
          <a:p>
            <a:pPr algn="just">
              <a:lnSpc>
                <a:spcPts val="3705"/>
              </a:lnSpc>
              <a:spcBef>
                <a:spcPct val="0"/>
              </a:spcBef>
            </a:pPr>
            <a:r>
              <a:rPr lang="en-US" sz="2828" dirty="0">
                <a:solidFill>
                  <a:srgbClr val="000000"/>
                </a:solidFill>
                <a:latin typeface="Clear Sans"/>
              </a:rPr>
              <a:t>The integration of geospatial data into the MSBR fosters enhanced collaboration among stakeholders. Geographic insights provide a common ground for discussions and </a:t>
            </a:r>
            <a:r>
              <a:rPr lang="en-US" sz="2828" dirty="0" smtClean="0">
                <a:solidFill>
                  <a:srgbClr val="000000"/>
                </a:solidFill>
                <a:latin typeface="Clear Sans"/>
              </a:rPr>
              <a:t>decision making</a:t>
            </a:r>
            <a:r>
              <a:rPr lang="en-US" sz="2828" dirty="0">
                <a:solidFill>
                  <a:srgbClr val="000000"/>
                </a:solidFill>
                <a:latin typeface="Clear Sans"/>
              </a:rPr>
              <a:t>, enabling diverse groups, to work more cohesively towards shared goals.</a:t>
            </a:r>
          </a:p>
        </p:txBody>
      </p:sp>
      <p:sp>
        <p:nvSpPr>
          <p:cNvPr id="6" name="TextBox 6"/>
          <p:cNvSpPr txBox="1"/>
          <p:nvPr/>
        </p:nvSpPr>
        <p:spPr>
          <a:xfrm>
            <a:off x="375711" y="6397180"/>
            <a:ext cx="10432344" cy="2013372"/>
          </a:xfrm>
          <a:prstGeom prst="rect">
            <a:avLst/>
          </a:prstGeom>
        </p:spPr>
        <p:txBody>
          <a:bodyPr lIns="0" tIns="0" rIns="0" bIns="0" rtlCol="0" anchor="t">
            <a:spAutoFit/>
          </a:bodyPr>
          <a:lstStyle/>
          <a:p>
            <a:pPr>
              <a:lnSpc>
                <a:spcPts val="4584"/>
              </a:lnSpc>
              <a:spcBef>
                <a:spcPct val="0"/>
              </a:spcBef>
            </a:pPr>
            <a:r>
              <a:rPr lang="en-US" sz="3200" dirty="0" smtClean="0">
                <a:solidFill>
                  <a:srgbClr val="000000"/>
                </a:solidFill>
                <a:latin typeface="Clear Sans Medium"/>
              </a:rPr>
              <a:t>EFFICIENCY IN DATA COLLECTION</a:t>
            </a:r>
            <a:endParaRPr lang="en-US" sz="3200" dirty="0">
              <a:solidFill>
                <a:srgbClr val="000000"/>
              </a:solidFill>
              <a:latin typeface="Clear Sans Medium"/>
            </a:endParaRPr>
          </a:p>
          <a:p>
            <a:pPr>
              <a:lnSpc>
                <a:spcPts val="3667"/>
              </a:lnSpc>
              <a:spcBef>
                <a:spcPct val="0"/>
              </a:spcBef>
            </a:pPr>
            <a:r>
              <a:rPr lang="en-US" sz="2799" dirty="0">
                <a:solidFill>
                  <a:srgbClr val="000000"/>
                </a:solidFill>
                <a:latin typeface="Clear Sans"/>
              </a:rPr>
              <a:t>Geospatial data can streamline the data collection process. Enumerators can plan their routes better, minimizing the time and resources spent on data gathering.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4"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25" name="Picture 2"/>
          <p:cNvPicPr>
            <a:picLocks noChangeAspect="1" noChangeArrowheads="1"/>
          </p:cNvPicPr>
          <p:nvPr/>
        </p:nvPicPr>
        <p:blipFill>
          <a:blip r:embed="rId2"/>
          <a:srcRect/>
          <a:stretch>
            <a:fillRect/>
          </a:stretch>
        </p:blipFill>
        <p:spPr bwMode="auto">
          <a:xfrm>
            <a:off x="0" y="1571600"/>
            <a:ext cx="1000068" cy="10287000"/>
          </a:xfrm>
          <a:prstGeom prst="rect">
            <a:avLst/>
          </a:prstGeom>
          <a:noFill/>
          <a:ln w="9525">
            <a:noFill/>
            <a:miter lim="800000"/>
            <a:headEnd/>
            <a:tailEnd/>
          </a:ln>
          <a:effectLst/>
        </p:spPr>
      </p:pic>
      <p:sp>
        <p:nvSpPr>
          <p:cNvPr id="26" name="Rectangle 25"/>
          <p:cNvSpPr/>
          <p:nvPr/>
        </p:nvSpPr>
        <p:spPr>
          <a:xfrm>
            <a:off x="1928762" y="357154"/>
            <a:ext cx="5671424" cy="81560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Future perspectives</a:t>
            </a:r>
            <a:endParaRPr lang="en-US" sz="4800" spc="-85" dirty="0">
              <a:solidFill>
                <a:schemeClr val="tx1">
                  <a:lumMod val="50000"/>
                  <a:lumOff val="50000"/>
                </a:schemeClr>
              </a:solidFill>
              <a:latin typeface="Hammersmith One"/>
            </a:endParaRPr>
          </a:p>
        </p:txBody>
      </p:sp>
      <p:sp>
        <p:nvSpPr>
          <p:cNvPr id="8" name="Rectangle 7"/>
          <p:cNvSpPr/>
          <p:nvPr/>
        </p:nvSpPr>
        <p:spPr>
          <a:xfrm>
            <a:off x="2500266" y="2643170"/>
            <a:ext cx="14073286" cy="1938992"/>
          </a:xfrm>
          <a:prstGeom prst="rect">
            <a:avLst/>
          </a:prstGeom>
        </p:spPr>
        <p:txBody>
          <a:bodyPr wrap="square">
            <a:spAutoFit/>
          </a:bodyPr>
          <a:lstStyle/>
          <a:p>
            <a:pPr algn="just"/>
            <a:r>
              <a:rPr lang="en-US" sz="3000" dirty="0" smtClean="0"/>
              <a:t>Nationally, the expected outcomes of this initiative will provide invaluable tools for a variety of stakeholders, including policy makers, business leaders, economists, and researchers. They will benefit from the ability to analyze spatial distributions and monitor the dynamics of production units. </a:t>
            </a:r>
            <a:endParaRPr lang="fr-FR" sz="3000" dirty="0"/>
          </a:p>
        </p:txBody>
      </p:sp>
      <p:sp>
        <p:nvSpPr>
          <p:cNvPr id="9" name="Rectangle 8"/>
          <p:cNvSpPr/>
          <p:nvPr/>
        </p:nvSpPr>
        <p:spPr>
          <a:xfrm>
            <a:off x="2500266" y="5429252"/>
            <a:ext cx="14144724" cy="2400657"/>
          </a:xfrm>
          <a:prstGeom prst="rect">
            <a:avLst/>
          </a:prstGeom>
        </p:spPr>
        <p:txBody>
          <a:bodyPr wrap="square">
            <a:spAutoFit/>
          </a:bodyPr>
          <a:lstStyle/>
          <a:p>
            <a:pPr algn="just"/>
            <a:r>
              <a:rPr lang="en-US" sz="3000" dirty="0" smtClean="0"/>
              <a:t>At the international level, by adopting the methodology and practical methods for integrating geographic data, HCP will be positioned to align with the national practices of countries that have successfully integrated information and geospatial statistics. This will further enrich and serve as a regional benchmark, fostering discussions within the international community.</a:t>
            </a:r>
            <a:endParaRPr lang="fr-FR" sz="3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287272" y="3500426"/>
            <a:ext cx="2124066" cy="1418022"/>
          </a:xfrm>
          <a:prstGeom prst="rect">
            <a:avLst/>
          </a:prstGeom>
          <a:noFill/>
          <a:ln w="9525">
            <a:noFill/>
            <a:miter lim="800000"/>
            <a:headEnd/>
            <a:tailEnd/>
          </a:ln>
          <a:effectLst/>
        </p:spPr>
      </p:pic>
      <p:grpSp>
        <p:nvGrpSpPr>
          <p:cNvPr id="2" name="Group 2"/>
          <p:cNvGrpSpPr/>
          <p:nvPr/>
        </p:nvGrpSpPr>
        <p:grpSpPr>
          <a:xfrm>
            <a:off x="0" y="0"/>
            <a:ext cx="8742460" cy="10287000"/>
            <a:chOff x="0" y="0"/>
            <a:chExt cx="11656613" cy="13716000"/>
          </a:xfrm>
        </p:grpSpPr>
        <p:pic>
          <p:nvPicPr>
            <p:cNvPr id="3" name="Picture 3"/>
            <p:cNvPicPr>
              <a:picLocks noChangeAspect="1"/>
            </p:cNvPicPr>
            <p:nvPr/>
          </p:nvPicPr>
          <p:blipFill>
            <a:blip r:embed="rId3"/>
            <a:srcRect l="21689" r="21689"/>
            <a:stretch>
              <a:fillRect/>
            </a:stretch>
          </p:blipFill>
          <p:spPr>
            <a:xfrm>
              <a:off x="0" y="0"/>
              <a:ext cx="11656613" cy="13716000"/>
            </a:xfrm>
            <a:prstGeom prst="rect">
              <a:avLst/>
            </a:prstGeom>
          </p:spPr>
        </p:pic>
      </p:grpSp>
      <p:sp>
        <p:nvSpPr>
          <p:cNvPr id="5" name="AutoShape 3"/>
          <p:cNvSpPr/>
          <p:nvPr/>
        </p:nvSpPr>
        <p:spPr>
          <a:xfrm>
            <a:off x="10572760" y="4929186"/>
            <a:ext cx="5510677" cy="0"/>
          </a:xfrm>
          <a:prstGeom prst="line">
            <a:avLst/>
          </a:prstGeom>
          <a:ln w="28575" cap="rnd">
            <a:solidFill>
              <a:srgbClr val="FFB923"/>
            </a:solidFill>
            <a:prstDash val="solid"/>
            <a:headEnd type="none" w="sm" len="sm"/>
            <a:tailEnd type="none" w="sm" len="sm"/>
          </a:ln>
        </p:spPr>
      </p:sp>
      <p:sp>
        <p:nvSpPr>
          <p:cNvPr id="6" name="ZoneTexte 5"/>
          <p:cNvSpPr txBox="1"/>
          <p:nvPr/>
        </p:nvSpPr>
        <p:spPr>
          <a:xfrm>
            <a:off x="10429884" y="5000624"/>
            <a:ext cx="7572428" cy="1200329"/>
          </a:xfrm>
          <a:prstGeom prst="rect">
            <a:avLst/>
          </a:prstGeom>
          <a:noFill/>
        </p:spPr>
        <p:txBody>
          <a:bodyPr wrap="square" rtlCol="0">
            <a:spAutoFit/>
          </a:bodyPr>
          <a:lstStyle/>
          <a:p>
            <a:r>
              <a:rPr lang="fr-MA" sz="2400" dirty="0" smtClean="0"/>
              <a:t>+212  662161351             </a:t>
            </a:r>
            <a:r>
              <a:rPr lang="fr-MA" sz="2400" dirty="0" smtClean="0">
                <a:hlinkClick r:id="rId4"/>
              </a:rPr>
              <a:t>m.feddouli@hcp.ma</a:t>
            </a:r>
            <a:r>
              <a:rPr lang="fr-MA" sz="2400" dirty="0" smtClean="0">
                <a:hlinkClick r:id="rId5"/>
              </a:rPr>
              <a:t> </a:t>
            </a:r>
            <a:endParaRPr lang="fr-MA" sz="2400" dirty="0" smtClean="0"/>
          </a:p>
          <a:p>
            <a:r>
              <a:rPr lang="fr-MA" sz="2400" dirty="0" smtClean="0"/>
              <a:t>+212 660679859                  </a:t>
            </a:r>
            <a:r>
              <a:rPr lang="fr-MA" sz="2400" dirty="0" smtClean="0">
                <a:hlinkClick r:id="rId5"/>
              </a:rPr>
              <a:t>n.edrissi@hcp.ma</a:t>
            </a:r>
            <a:endParaRPr lang="fr-MA" sz="2400" dirty="0" smtClean="0"/>
          </a:p>
          <a:p>
            <a:r>
              <a:rPr lang="fr-MA" sz="2400" dirty="0" smtClean="0"/>
              <a:t>+212  661154924                </a:t>
            </a:r>
            <a:r>
              <a:rPr lang="fr-MA" sz="2400" dirty="0" smtClean="0">
                <a:hlinkClick r:id="rId6"/>
              </a:rPr>
              <a:t>a.choqiri@hcp.ma</a:t>
            </a:r>
            <a:endParaRPr lang="fr-FR" sz="2400" dirty="0"/>
          </a:p>
        </p:txBody>
      </p:sp>
      <p:sp>
        <p:nvSpPr>
          <p:cNvPr id="7" name="ZoneTexte 6"/>
          <p:cNvSpPr txBox="1"/>
          <p:nvPr/>
        </p:nvSpPr>
        <p:spPr>
          <a:xfrm>
            <a:off x="10501322" y="4286244"/>
            <a:ext cx="2143140" cy="584775"/>
          </a:xfrm>
          <a:prstGeom prst="rect">
            <a:avLst/>
          </a:prstGeom>
          <a:noFill/>
        </p:spPr>
        <p:txBody>
          <a:bodyPr wrap="square" rtlCol="0">
            <a:spAutoFit/>
          </a:bodyPr>
          <a:lstStyle/>
          <a:p>
            <a:r>
              <a:rPr lang="fr-FR" sz="3200" dirty="0" smtClean="0">
                <a:latin typeface="Bahnschrift Condensed" pitchFamily="34" charset="0"/>
              </a:rPr>
              <a:t>Contact : </a:t>
            </a:r>
            <a:endParaRPr lang="fr-FR" sz="3200" dirty="0">
              <a:latin typeface="Bahnschrift Condensed" pitchFamily="34" charset="0"/>
            </a:endParaRPr>
          </a:p>
        </p:txBody>
      </p:sp>
      <p:sp>
        <p:nvSpPr>
          <p:cNvPr id="8" name="ZoneTexte 7"/>
          <p:cNvSpPr txBox="1"/>
          <p:nvPr/>
        </p:nvSpPr>
        <p:spPr>
          <a:xfrm>
            <a:off x="11001388" y="6357946"/>
            <a:ext cx="4500594" cy="461665"/>
          </a:xfrm>
          <a:prstGeom prst="rect">
            <a:avLst/>
          </a:prstGeom>
          <a:noFill/>
        </p:spPr>
        <p:txBody>
          <a:bodyPr wrap="square" rtlCol="0">
            <a:spAutoFit/>
          </a:bodyPr>
          <a:lstStyle/>
          <a:p>
            <a:pPr algn="ctr"/>
            <a:r>
              <a:rPr lang="fr-FR" sz="2400" u="sng" dirty="0" smtClean="0"/>
              <a:t>www.hcp.ma</a:t>
            </a:r>
            <a:endParaRPr lang="fr-FR" sz="2400"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7" name="Group 7"/>
          <p:cNvGrpSpPr/>
          <p:nvPr/>
        </p:nvGrpSpPr>
        <p:grpSpPr>
          <a:xfrm>
            <a:off x="12111697" y="1779588"/>
            <a:ext cx="3283410" cy="4365461"/>
            <a:chOff x="0" y="0"/>
            <a:chExt cx="4377880" cy="5820615"/>
          </a:xfrm>
        </p:grpSpPr>
        <p:sp>
          <p:nvSpPr>
            <p:cNvPr id="8" name="AutoShape 8"/>
            <p:cNvSpPr/>
            <p:nvPr/>
          </p:nvSpPr>
          <p:spPr>
            <a:xfrm>
              <a:off x="0" y="0"/>
              <a:ext cx="4377880" cy="5820615"/>
            </a:xfrm>
            <a:prstGeom prst="rect">
              <a:avLst/>
            </a:prstGeom>
            <a:solidFill>
              <a:srgbClr val="FDFBFB"/>
            </a:solidFill>
          </p:spPr>
        </p:sp>
      </p:grpSp>
      <p:sp>
        <p:nvSpPr>
          <p:cNvPr id="22" name="TextBox 22"/>
          <p:cNvSpPr txBox="1"/>
          <p:nvPr/>
        </p:nvSpPr>
        <p:spPr>
          <a:xfrm>
            <a:off x="742369" y="296862"/>
            <a:ext cx="13645869" cy="1377950"/>
          </a:xfrm>
          <a:prstGeom prst="rect">
            <a:avLst/>
          </a:prstGeom>
        </p:spPr>
        <p:txBody>
          <a:bodyPr lIns="0" tIns="0" rIns="0" bIns="0" rtlCol="0" anchor="t">
            <a:spAutoFit/>
          </a:bodyPr>
          <a:lstStyle/>
          <a:p>
            <a:pPr>
              <a:lnSpc>
                <a:spcPts val="11049"/>
              </a:lnSpc>
            </a:pPr>
            <a:r>
              <a:rPr lang="en-US" sz="8499" spc="-169">
                <a:solidFill>
                  <a:srgbClr val="000000"/>
                </a:solidFill>
                <a:latin typeface="Hammersmith One"/>
              </a:rPr>
              <a:t>About Us</a:t>
            </a:r>
          </a:p>
        </p:txBody>
      </p:sp>
      <p:sp>
        <p:nvSpPr>
          <p:cNvPr id="23" name="Freeform 7"/>
          <p:cNvSpPr/>
          <p:nvPr/>
        </p:nvSpPr>
        <p:spPr>
          <a:xfrm rot="-5400000">
            <a:off x="6091443" y="3372679"/>
            <a:ext cx="5568015" cy="3537494"/>
          </a:xfrm>
          <a:custGeom>
            <a:avLst/>
            <a:gdLst/>
            <a:ahLst/>
            <a:cxnLst/>
            <a:rect l="l" t="t" r="r" b="b"/>
            <a:pathLst>
              <a:path w="5568015" h="3537494">
                <a:moveTo>
                  <a:pt x="0" y="0"/>
                </a:moveTo>
                <a:lnTo>
                  <a:pt x="5568015" y="0"/>
                </a:lnTo>
                <a:lnTo>
                  <a:pt x="5568015" y="3537494"/>
                </a:lnTo>
                <a:lnTo>
                  <a:pt x="0" y="3537494"/>
                </a:lnTo>
                <a:lnTo>
                  <a:pt x="0" y="0"/>
                </a:lnTo>
                <a:close/>
              </a:path>
            </a:pathLst>
          </a:custGeom>
          <a:noFill/>
        </p:spPr>
      </p:sp>
      <p:grpSp>
        <p:nvGrpSpPr>
          <p:cNvPr id="24" name="Group 12"/>
          <p:cNvGrpSpPr>
            <a:grpSpLocks noChangeAspect="1"/>
          </p:cNvGrpSpPr>
          <p:nvPr/>
        </p:nvGrpSpPr>
        <p:grpSpPr>
          <a:xfrm>
            <a:off x="7249579" y="2357418"/>
            <a:ext cx="3174459" cy="3162059"/>
            <a:chOff x="0" y="0"/>
            <a:chExt cx="6502400" cy="6477000"/>
          </a:xfrm>
        </p:grpSpPr>
        <p:sp>
          <p:nvSpPr>
            <p:cNvPr id="25" name="Freeform 1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23" t="-18257" r="223" b="-18257"/>
              </a:stretch>
            </a:blipFill>
          </p:spPr>
        </p:sp>
        <p:sp>
          <p:nvSpPr>
            <p:cNvPr id="26" name="Freeform 1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2F2F2"/>
            </a:solidFill>
          </p:spPr>
        </p:sp>
      </p:grpSp>
      <p:sp>
        <p:nvSpPr>
          <p:cNvPr id="27" name="TextBox 20"/>
          <p:cNvSpPr txBox="1"/>
          <p:nvPr/>
        </p:nvSpPr>
        <p:spPr>
          <a:xfrm>
            <a:off x="7572364" y="5643566"/>
            <a:ext cx="2516641" cy="409575"/>
          </a:xfrm>
          <a:prstGeom prst="rect">
            <a:avLst/>
          </a:prstGeom>
        </p:spPr>
        <p:txBody>
          <a:bodyPr lIns="0" tIns="0" rIns="0" bIns="0" rtlCol="0" anchor="t">
            <a:spAutoFit/>
          </a:bodyPr>
          <a:lstStyle/>
          <a:p>
            <a:pPr algn="ctr">
              <a:lnSpc>
                <a:spcPts val="3286"/>
              </a:lnSpc>
            </a:pPr>
            <a:r>
              <a:rPr lang="en-US" sz="2738" b="1" spc="136" dirty="0">
                <a:solidFill>
                  <a:srgbClr val="231F20"/>
                </a:solidFill>
                <a:latin typeface="Open Sauce Bold"/>
              </a:rPr>
              <a:t>Nada Edrissi</a:t>
            </a:r>
          </a:p>
        </p:txBody>
      </p:sp>
      <p:sp>
        <p:nvSpPr>
          <p:cNvPr id="29" name="TextBox 16"/>
          <p:cNvSpPr txBox="1"/>
          <p:nvPr/>
        </p:nvSpPr>
        <p:spPr>
          <a:xfrm>
            <a:off x="7572364" y="6143632"/>
            <a:ext cx="2591045" cy="1795363"/>
          </a:xfrm>
          <a:prstGeom prst="rect">
            <a:avLst/>
          </a:prstGeom>
        </p:spPr>
        <p:txBody>
          <a:bodyPr lIns="0" tIns="0" rIns="0" bIns="0" rtlCol="0" anchor="t">
            <a:spAutoFit/>
          </a:bodyPr>
          <a:lstStyle/>
          <a:p>
            <a:pPr algn="ctr">
              <a:lnSpc>
                <a:spcPts val="2800"/>
              </a:lnSpc>
            </a:pPr>
            <a:r>
              <a:rPr lang="en-US" sz="2000" dirty="0" smtClean="0">
                <a:solidFill>
                  <a:srgbClr val="000000"/>
                </a:solidFill>
                <a:latin typeface="Clear Sans Italics"/>
              </a:rPr>
              <a:t>Head </a:t>
            </a:r>
            <a:r>
              <a:rPr lang="en-US" sz="2000" dirty="0">
                <a:solidFill>
                  <a:srgbClr val="000000"/>
                </a:solidFill>
                <a:latin typeface="Clear Sans Italics"/>
              </a:rPr>
              <a:t>of  the economic census </a:t>
            </a:r>
            <a:r>
              <a:rPr lang="en-US" sz="2000" dirty="0" smtClean="0">
                <a:solidFill>
                  <a:srgbClr val="000000"/>
                </a:solidFill>
                <a:latin typeface="Clear Sans Italics"/>
              </a:rPr>
              <a:t>and </a:t>
            </a:r>
            <a:r>
              <a:rPr lang="en-US" sz="2000" dirty="0">
                <a:solidFill>
                  <a:srgbClr val="000000"/>
                </a:solidFill>
                <a:latin typeface="Clear Sans Italics"/>
              </a:rPr>
              <a:t>SBR </a:t>
            </a:r>
            <a:r>
              <a:rPr lang="en-US" sz="2000" dirty="0" smtClean="0">
                <a:solidFill>
                  <a:srgbClr val="000000"/>
                </a:solidFill>
                <a:latin typeface="Clear Sans Italics"/>
              </a:rPr>
              <a:t>units HCP</a:t>
            </a:r>
            <a:endParaRPr lang="en-US" sz="2000" dirty="0">
              <a:solidFill>
                <a:srgbClr val="000000"/>
              </a:solidFill>
              <a:latin typeface="Clear Sans Italics"/>
            </a:endParaRPr>
          </a:p>
          <a:p>
            <a:pPr algn="ctr">
              <a:lnSpc>
                <a:spcPts val="2800"/>
              </a:lnSpc>
            </a:pPr>
            <a:endParaRPr/>
          </a:p>
          <a:p>
            <a:pPr algn="ctr">
              <a:lnSpc>
                <a:spcPts val="2800"/>
              </a:lnSpc>
            </a:pPr>
            <a:endParaRPr/>
          </a:p>
        </p:txBody>
      </p:sp>
      <p:sp>
        <p:nvSpPr>
          <p:cNvPr id="30" name="Freeform 3"/>
          <p:cNvSpPr/>
          <p:nvPr/>
        </p:nvSpPr>
        <p:spPr>
          <a:xfrm rot="-5400000">
            <a:off x="611311" y="3317679"/>
            <a:ext cx="5658169" cy="3594771"/>
          </a:xfrm>
          <a:custGeom>
            <a:avLst/>
            <a:gdLst/>
            <a:ahLst/>
            <a:cxnLst/>
            <a:rect l="l" t="t" r="r" b="b"/>
            <a:pathLst>
              <a:path w="5658169" h="3594771">
                <a:moveTo>
                  <a:pt x="0" y="0"/>
                </a:moveTo>
                <a:lnTo>
                  <a:pt x="5658169" y="0"/>
                </a:lnTo>
                <a:lnTo>
                  <a:pt x="5658169" y="3594771"/>
                </a:lnTo>
                <a:lnTo>
                  <a:pt x="0" y="3594771"/>
                </a:lnTo>
                <a:lnTo>
                  <a:pt x="0" y="0"/>
                </a:lnTo>
                <a:close/>
              </a:path>
            </a:pathLst>
          </a:custGeom>
          <a:noFill/>
        </p:spPr>
      </p:sp>
      <p:grpSp>
        <p:nvGrpSpPr>
          <p:cNvPr id="31" name="Group 4"/>
          <p:cNvGrpSpPr>
            <a:grpSpLocks noChangeAspect="1"/>
          </p:cNvGrpSpPr>
          <p:nvPr/>
        </p:nvGrpSpPr>
        <p:grpSpPr>
          <a:xfrm>
            <a:off x="1864407" y="2376134"/>
            <a:ext cx="3151977" cy="3139665"/>
            <a:chOff x="0" y="0"/>
            <a:chExt cx="6502400" cy="6477000"/>
          </a:xfrm>
        </p:grpSpPr>
        <p:sp>
          <p:nvSpPr>
            <p:cNvPr id="32" name="Freeform 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23" t="-14614" r="223" b="-14614"/>
              </a:stretch>
            </a:blipFill>
          </p:spPr>
        </p:sp>
        <p:sp>
          <p:nvSpPr>
            <p:cNvPr id="33" name="Freeform 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BFB"/>
            </a:solidFill>
          </p:spPr>
        </p:sp>
      </p:grpSp>
      <p:sp>
        <p:nvSpPr>
          <p:cNvPr id="34" name="TextBox 18"/>
          <p:cNvSpPr txBox="1"/>
          <p:nvPr/>
        </p:nvSpPr>
        <p:spPr>
          <a:xfrm>
            <a:off x="1714448" y="5643566"/>
            <a:ext cx="3334585" cy="400050"/>
          </a:xfrm>
          <a:prstGeom prst="rect">
            <a:avLst/>
          </a:prstGeom>
        </p:spPr>
        <p:txBody>
          <a:bodyPr lIns="0" tIns="0" rIns="0" bIns="0" rtlCol="0" anchor="t">
            <a:spAutoFit/>
          </a:bodyPr>
          <a:lstStyle/>
          <a:p>
            <a:pPr algn="ctr">
              <a:lnSpc>
                <a:spcPts val="3292"/>
              </a:lnSpc>
            </a:pPr>
            <a:r>
              <a:rPr lang="en-US" sz="2743" b="1" spc="137" dirty="0" err="1">
                <a:solidFill>
                  <a:srgbClr val="231F20"/>
                </a:solidFill>
                <a:latin typeface="Open Sauce Bold"/>
              </a:rPr>
              <a:t>Mourad</a:t>
            </a:r>
            <a:r>
              <a:rPr lang="en-US" sz="2743" b="1" spc="137" dirty="0">
                <a:solidFill>
                  <a:srgbClr val="231F20"/>
                </a:solidFill>
                <a:latin typeface="Open Sauce Bold"/>
              </a:rPr>
              <a:t> </a:t>
            </a:r>
            <a:r>
              <a:rPr lang="en-US" sz="2743" b="1" spc="137" dirty="0" err="1">
                <a:solidFill>
                  <a:srgbClr val="231F20"/>
                </a:solidFill>
                <a:latin typeface="Open Sauce Bold"/>
              </a:rPr>
              <a:t>Feddouli</a:t>
            </a:r>
            <a:endParaRPr lang="en-US" sz="2743" b="1" spc="137" dirty="0">
              <a:solidFill>
                <a:srgbClr val="231F20"/>
              </a:solidFill>
              <a:latin typeface="Open Sauce Bold"/>
            </a:endParaRPr>
          </a:p>
        </p:txBody>
      </p:sp>
      <p:sp>
        <p:nvSpPr>
          <p:cNvPr id="35" name="Freeform 8"/>
          <p:cNvSpPr/>
          <p:nvPr/>
        </p:nvSpPr>
        <p:spPr>
          <a:xfrm rot="-5400000">
            <a:off x="11289216" y="3284037"/>
            <a:ext cx="5568014" cy="3571899"/>
          </a:xfrm>
          <a:custGeom>
            <a:avLst/>
            <a:gdLst/>
            <a:ahLst/>
            <a:cxnLst/>
            <a:rect l="l" t="t" r="r" b="b"/>
            <a:pathLst>
              <a:path w="5568015" h="3537494">
                <a:moveTo>
                  <a:pt x="0" y="0"/>
                </a:moveTo>
                <a:lnTo>
                  <a:pt x="5568015" y="0"/>
                </a:lnTo>
                <a:lnTo>
                  <a:pt x="5568015" y="3537493"/>
                </a:lnTo>
                <a:lnTo>
                  <a:pt x="0" y="3537493"/>
                </a:lnTo>
                <a:lnTo>
                  <a:pt x="0" y="0"/>
                </a:lnTo>
                <a:close/>
              </a:path>
            </a:pathLst>
          </a:custGeom>
          <a:noFill/>
        </p:spPr>
      </p:sp>
      <p:grpSp>
        <p:nvGrpSpPr>
          <p:cNvPr id="36" name="Group 9"/>
          <p:cNvGrpSpPr>
            <a:grpSpLocks noChangeAspect="1"/>
          </p:cNvGrpSpPr>
          <p:nvPr/>
        </p:nvGrpSpPr>
        <p:grpSpPr>
          <a:xfrm>
            <a:off x="12501586" y="2357418"/>
            <a:ext cx="3213382" cy="3200830"/>
            <a:chOff x="0" y="0"/>
            <a:chExt cx="6502400" cy="6477000"/>
          </a:xfrm>
        </p:grpSpPr>
        <p:sp>
          <p:nvSpPr>
            <p:cNvPr id="37"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23" r="223"/>
              </a:stretch>
            </a:blipFill>
          </p:spPr>
        </p:sp>
        <p:sp>
          <p:nvSpPr>
            <p:cNvPr id="38"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2F2F2"/>
            </a:solidFill>
          </p:spPr>
        </p:sp>
      </p:grpSp>
      <p:sp>
        <p:nvSpPr>
          <p:cNvPr id="39" name="TextBox 20"/>
          <p:cNvSpPr txBox="1"/>
          <p:nvPr/>
        </p:nvSpPr>
        <p:spPr>
          <a:xfrm>
            <a:off x="12144396" y="5643566"/>
            <a:ext cx="3929090" cy="423193"/>
          </a:xfrm>
          <a:prstGeom prst="rect">
            <a:avLst/>
          </a:prstGeom>
        </p:spPr>
        <p:txBody>
          <a:bodyPr wrap="square" lIns="0" tIns="0" rIns="0" bIns="0" rtlCol="0" anchor="t">
            <a:spAutoFit/>
          </a:bodyPr>
          <a:lstStyle/>
          <a:p>
            <a:pPr algn="ctr">
              <a:lnSpc>
                <a:spcPts val="3286"/>
              </a:lnSpc>
            </a:pPr>
            <a:r>
              <a:rPr lang="en-US" sz="2738" b="1" spc="136" dirty="0" err="1" smtClean="0">
                <a:solidFill>
                  <a:srgbClr val="231F20"/>
                </a:solidFill>
                <a:latin typeface="Open Sauce Bold"/>
              </a:rPr>
              <a:t>Abdelkader</a:t>
            </a:r>
            <a:r>
              <a:rPr lang="en-US" sz="2738" b="1" spc="136" dirty="0" smtClean="0">
                <a:solidFill>
                  <a:srgbClr val="231F20"/>
                </a:solidFill>
                <a:latin typeface="Open Sauce Bold"/>
              </a:rPr>
              <a:t> </a:t>
            </a:r>
            <a:r>
              <a:rPr lang="en-US" sz="2738" b="1" spc="136" dirty="0" err="1" smtClean="0">
                <a:solidFill>
                  <a:srgbClr val="231F20"/>
                </a:solidFill>
                <a:latin typeface="Open Sauce Bold"/>
              </a:rPr>
              <a:t>choqiri</a:t>
            </a:r>
            <a:endParaRPr lang="en-US" sz="2738" b="1" spc="136" dirty="0">
              <a:solidFill>
                <a:srgbClr val="231F20"/>
              </a:solidFill>
              <a:latin typeface="Open Sauce Bold"/>
            </a:endParaRPr>
          </a:p>
        </p:txBody>
      </p:sp>
      <p:sp>
        <p:nvSpPr>
          <p:cNvPr id="40" name="TextBox 16"/>
          <p:cNvSpPr txBox="1"/>
          <p:nvPr/>
        </p:nvSpPr>
        <p:spPr>
          <a:xfrm>
            <a:off x="12787338" y="6143632"/>
            <a:ext cx="2591045" cy="1795363"/>
          </a:xfrm>
          <a:prstGeom prst="rect">
            <a:avLst/>
          </a:prstGeom>
        </p:spPr>
        <p:txBody>
          <a:bodyPr lIns="0" tIns="0" rIns="0" bIns="0" rtlCol="0" anchor="t">
            <a:spAutoFit/>
          </a:bodyPr>
          <a:lstStyle/>
          <a:p>
            <a:pPr algn="ctr">
              <a:lnSpc>
                <a:spcPts val="2800"/>
              </a:lnSpc>
            </a:pPr>
            <a:r>
              <a:rPr lang="en-US" sz="2000" dirty="0" smtClean="0">
                <a:solidFill>
                  <a:srgbClr val="000000"/>
                </a:solidFill>
                <a:latin typeface="Clear Sans Italics"/>
              </a:rPr>
              <a:t>Head </a:t>
            </a:r>
            <a:r>
              <a:rPr lang="en-US" sz="2000" dirty="0">
                <a:solidFill>
                  <a:srgbClr val="000000"/>
                </a:solidFill>
                <a:latin typeface="Clear Sans Italics"/>
              </a:rPr>
              <a:t>of  the </a:t>
            </a:r>
            <a:r>
              <a:rPr lang="en-US" sz="2000" dirty="0" smtClean="0">
                <a:solidFill>
                  <a:srgbClr val="000000"/>
                </a:solidFill>
                <a:latin typeface="Clear Sans Italics"/>
              </a:rPr>
              <a:t>business surveys units </a:t>
            </a:r>
          </a:p>
          <a:p>
            <a:pPr algn="ctr">
              <a:lnSpc>
                <a:spcPts val="2800"/>
              </a:lnSpc>
            </a:pPr>
            <a:r>
              <a:rPr lang="en-US" sz="2000" dirty="0" smtClean="0">
                <a:solidFill>
                  <a:srgbClr val="000000"/>
                </a:solidFill>
                <a:latin typeface="Clear Sans Italics"/>
              </a:rPr>
              <a:t>HCP</a:t>
            </a:r>
            <a:endParaRPr lang="en-US" sz="2000" dirty="0">
              <a:solidFill>
                <a:srgbClr val="000000"/>
              </a:solidFill>
              <a:latin typeface="Clear Sans Italics"/>
            </a:endParaRPr>
          </a:p>
          <a:p>
            <a:pPr algn="ctr">
              <a:lnSpc>
                <a:spcPts val="2800"/>
              </a:lnSpc>
            </a:pPr>
            <a:endParaRPr/>
          </a:p>
          <a:p>
            <a:pPr algn="ctr">
              <a:lnSpc>
                <a:spcPts val="2800"/>
              </a:lnSpc>
            </a:pPr>
            <a:endParaRPr/>
          </a:p>
        </p:txBody>
      </p:sp>
      <p:sp>
        <p:nvSpPr>
          <p:cNvPr id="41" name="TextBox 16"/>
          <p:cNvSpPr txBox="1"/>
          <p:nvPr/>
        </p:nvSpPr>
        <p:spPr>
          <a:xfrm>
            <a:off x="2000200" y="6143632"/>
            <a:ext cx="2591045" cy="2154436"/>
          </a:xfrm>
          <a:prstGeom prst="rect">
            <a:avLst/>
          </a:prstGeom>
        </p:spPr>
        <p:txBody>
          <a:bodyPr lIns="0" tIns="0" rIns="0" bIns="0" rtlCol="0" anchor="t">
            <a:spAutoFit/>
          </a:bodyPr>
          <a:lstStyle/>
          <a:p>
            <a:pPr algn="ctr">
              <a:lnSpc>
                <a:spcPts val="2800"/>
              </a:lnSpc>
            </a:pPr>
            <a:r>
              <a:rPr lang="en-US" sz="2000" dirty="0" smtClean="0">
                <a:solidFill>
                  <a:srgbClr val="000000"/>
                </a:solidFill>
                <a:latin typeface="Clear Sans Italics"/>
              </a:rPr>
              <a:t>Head </a:t>
            </a:r>
            <a:r>
              <a:rPr lang="en-US" sz="2000" dirty="0">
                <a:solidFill>
                  <a:srgbClr val="000000"/>
                </a:solidFill>
                <a:latin typeface="Clear Sans Italics"/>
              </a:rPr>
              <a:t>of  the economic census </a:t>
            </a:r>
            <a:r>
              <a:rPr lang="en-US" sz="2000" dirty="0" smtClean="0">
                <a:solidFill>
                  <a:srgbClr val="000000"/>
                </a:solidFill>
                <a:latin typeface="Clear Sans Italics"/>
              </a:rPr>
              <a:t>and establishment surveys division- HCP</a:t>
            </a:r>
            <a:endParaRPr lang="en-US" sz="2000" dirty="0">
              <a:solidFill>
                <a:srgbClr val="000000"/>
              </a:solidFill>
              <a:latin typeface="Clear Sans Italics"/>
            </a:endParaRPr>
          </a:p>
          <a:p>
            <a:pPr algn="ctr">
              <a:lnSpc>
                <a:spcPts val="2800"/>
              </a:lnSpc>
            </a:pPr>
            <a:endParaRPr/>
          </a:p>
          <a:p>
            <a:pPr algn="ctr">
              <a:lnSpc>
                <a:spcPts val="2800"/>
              </a:lnSpc>
            </a:pPr>
            <a:endParaRPr/>
          </a:p>
        </p:txBody>
      </p:sp>
      <p:pic>
        <p:nvPicPr>
          <p:cNvPr id="42" name="Picture 2"/>
          <p:cNvPicPr>
            <a:picLocks noChangeAspect="1" noChangeArrowheads="1"/>
          </p:cNvPicPr>
          <p:nvPr/>
        </p:nvPicPr>
        <p:blipFill>
          <a:blip r:embed="rId6"/>
          <a:srcRect/>
          <a:stretch>
            <a:fillRect/>
          </a:stretch>
        </p:blipFill>
        <p:spPr bwMode="auto">
          <a:xfrm rot="16200000">
            <a:off x="8358197" y="357198"/>
            <a:ext cx="1571602" cy="1828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3768585"/>
            <a:chOff x="0" y="0"/>
            <a:chExt cx="12192000" cy="5024780"/>
          </a:xfrm>
        </p:grpSpPr>
        <p:pic>
          <p:nvPicPr>
            <p:cNvPr id="3" name="Picture 3"/>
            <p:cNvPicPr>
              <a:picLocks noChangeAspect="1"/>
            </p:cNvPicPr>
            <p:nvPr/>
          </p:nvPicPr>
          <p:blipFill>
            <a:blip r:embed="rId3"/>
            <a:srcRect t="2637" b="35541"/>
            <a:stretch>
              <a:fillRect/>
            </a:stretch>
          </p:blipFill>
          <p:spPr>
            <a:xfrm>
              <a:off x="0" y="0"/>
              <a:ext cx="12192000" cy="5024780"/>
            </a:xfrm>
            <a:prstGeom prst="rect">
              <a:avLst/>
            </a:prstGeom>
          </p:spPr>
        </p:pic>
      </p:grpSp>
      <p:sp>
        <p:nvSpPr>
          <p:cNvPr id="4" name="AutoShape 4"/>
          <p:cNvSpPr/>
          <p:nvPr/>
        </p:nvSpPr>
        <p:spPr>
          <a:xfrm>
            <a:off x="0" y="0"/>
            <a:ext cx="9144000" cy="3768585"/>
          </a:xfrm>
          <a:prstGeom prst="rect">
            <a:avLst/>
          </a:prstGeom>
          <a:solidFill>
            <a:srgbClr val="FFB923"/>
          </a:solidFill>
        </p:spPr>
      </p:sp>
      <p:sp>
        <p:nvSpPr>
          <p:cNvPr id="5" name="TextBox 5"/>
          <p:cNvSpPr txBox="1"/>
          <p:nvPr/>
        </p:nvSpPr>
        <p:spPr>
          <a:xfrm>
            <a:off x="1028700" y="1152455"/>
            <a:ext cx="6685111" cy="1377950"/>
          </a:xfrm>
          <a:prstGeom prst="rect">
            <a:avLst/>
          </a:prstGeom>
        </p:spPr>
        <p:txBody>
          <a:bodyPr lIns="0" tIns="0" rIns="0" bIns="0" rtlCol="0" anchor="t">
            <a:spAutoFit/>
          </a:bodyPr>
          <a:lstStyle/>
          <a:p>
            <a:pPr marL="0" lvl="0" indent="0" algn="l">
              <a:lnSpc>
                <a:spcPts val="11049"/>
              </a:lnSpc>
              <a:spcBef>
                <a:spcPct val="0"/>
              </a:spcBef>
            </a:pPr>
            <a:r>
              <a:rPr lang="en-US" sz="8499" spc="-169">
                <a:solidFill>
                  <a:srgbClr val="FFFFFF"/>
                </a:solidFill>
                <a:latin typeface="Hammersmith One"/>
              </a:rPr>
              <a:t>Content</a:t>
            </a:r>
          </a:p>
        </p:txBody>
      </p:sp>
      <p:sp>
        <p:nvSpPr>
          <p:cNvPr id="6" name="TextBox 6"/>
          <p:cNvSpPr txBox="1"/>
          <p:nvPr/>
        </p:nvSpPr>
        <p:spPr>
          <a:xfrm>
            <a:off x="5786414" y="4214806"/>
            <a:ext cx="5218693" cy="567463"/>
          </a:xfrm>
          <a:prstGeom prst="rect">
            <a:avLst/>
          </a:prstGeom>
        </p:spPr>
        <p:txBody>
          <a:bodyPr lIns="0" tIns="0" rIns="0" bIns="0" rtlCol="0" anchor="t">
            <a:spAutoFit/>
          </a:bodyPr>
          <a:lstStyle/>
          <a:p>
            <a:pPr marL="0" lvl="0" indent="0" algn="l">
              <a:lnSpc>
                <a:spcPts val="4549"/>
              </a:lnSpc>
              <a:spcBef>
                <a:spcPct val="0"/>
              </a:spcBef>
            </a:pPr>
            <a:r>
              <a:rPr lang="en-US" sz="3499" dirty="0" smtClean="0">
                <a:solidFill>
                  <a:srgbClr val="000000"/>
                </a:solidFill>
                <a:latin typeface="Hammersmith One"/>
              </a:rPr>
              <a:t>MSBR</a:t>
            </a:r>
            <a:r>
              <a:rPr lang="en-US" sz="3499" dirty="0" smtClean="0">
                <a:solidFill>
                  <a:srgbClr val="000000"/>
                </a:solidFill>
                <a:latin typeface="Hammersmith One Bold"/>
              </a:rPr>
              <a:t> </a:t>
            </a:r>
            <a:r>
              <a:rPr lang="en-US" sz="3499" b="1" dirty="0" smtClean="0">
                <a:solidFill>
                  <a:srgbClr val="000000"/>
                </a:solidFill>
                <a:latin typeface="Hammersmith One Bold"/>
              </a:rPr>
              <a:t>Coverage</a:t>
            </a:r>
            <a:endParaRPr lang="en-US" sz="3499" b="1" dirty="0">
              <a:solidFill>
                <a:srgbClr val="000000"/>
              </a:solidFill>
              <a:latin typeface="Hammersmith One Bold"/>
              <a:hlinkClick r:id="rId4" action="ppaction://hlinksldjump"/>
            </a:endParaRPr>
          </a:p>
        </p:txBody>
      </p:sp>
      <p:sp>
        <p:nvSpPr>
          <p:cNvPr id="8" name="TextBox 8"/>
          <p:cNvSpPr txBox="1"/>
          <p:nvPr/>
        </p:nvSpPr>
        <p:spPr>
          <a:xfrm>
            <a:off x="5714976" y="5214938"/>
            <a:ext cx="5218693" cy="555625"/>
          </a:xfrm>
          <a:prstGeom prst="rect">
            <a:avLst/>
          </a:prstGeom>
        </p:spPr>
        <p:txBody>
          <a:bodyPr lIns="0" tIns="0" rIns="0" bIns="0" rtlCol="0" anchor="t">
            <a:spAutoFit/>
          </a:bodyPr>
          <a:lstStyle/>
          <a:p>
            <a:pPr marL="0" lvl="0" indent="0" algn="l">
              <a:lnSpc>
                <a:spcPts val="4549"/>
              </a:lnSpc>
              <a:spcBef>
                <a:spcPct val="0"/>
              </a:spcBef>
            </a:pPr>
            <a:r>
              <a:rPr lang="en-US" sz="3499" dirty="0">
                <a:solidFill>
                  <a:srgbClr val="000000"/>
                </a:solidFill>
                <a:latin typeface="Hammersmith One"/>
              </a:rPr>
              <a:t>MSBR Data sources</a:t>
            </a:r>
          </a:p>
        </p:txBody>
      </p:sp>
      <p:sp>
        <p:nvSpPr>
          <p:cNvPr id="14" name="TextBox 7"/>
          <p:cNvSpPr txBox="1"/>
          <p:nvPr/>
        </p:nvSpPr>
        <p:spPr>
          <a:xfrm>
            <a:off x="5714976" y="6976436"/>
            <a:ext cx="11644394" cy="628377"/>
          </a:xfrm>
          <a:prstGeom prst="rect">
            <a:avLst/>
          </a:prstGeom>
        </p:spPr>
        <p:txBody>
          <a:bodyPr wrap="square" lIns="0" tIns="0" rIns="0" bIns="0" rtlCol="0" anchor="t">
            <a:spAutoFit/>
          </a:bodyPr>
          <a:lstStyle/>
          <a:p>
            <a:pPr>
              <a:lnSpc>
                <a:spcPts val="4864"/>
              </a:lnSpc>
            </a:pPr>
            <a:r>
              <a:rPr lang="en-US" sz="2800" dirty="0" smtClean="0">
                <a:solidFill>
                  <a:srgbClr val="000000"/>
                </a:solidFill>
                <a:latin typeface="Hammersmith One Bold"/>
              </a:rPr>
              <a:t>The 2023 Economic Establishments Mapping (EEM)</a:t>
            </a:r>
          </a:p>
        </p:txBody>
      </p:sp>
      <p:sp>
        <p:nvSpPr>
          <p:cNvPr id="16" name="Rectangle 15"/>
          <p:cNvSpPr/>
          <p:nvPr/>
        </p:nvSpPr>
        <p:spPr>
          <a:xfrm>
            <a:off x="5643538" y="7547940"/>
            <a:ext cx="11341566" cy="953146"/>
          </a:xfrm>
          <a:prstGeom prst="rect">
            <a:avLst/>
          </a:prstGeom>
        </p:spPr>
        <p:txBody>
          <a:bodyPr wrap="none">
            <a:spAutoFit/>
          </a:bodyPr>
          <a:lstStyle/>
          <a:p>
            <a:pPr>
              <a:lnSpc>
                <a:spcPts val="8092"/>
              </a:lnSpc>
            </a:pPr>
            <a:r>
              <a:rPr lang="en-US" sz="2800" dirty="0" smtClean="0">
                <a:solidFill>
                  <a:srgbClr val="000000"/>
                </a:solidFill>
                <a:latin typeface="Hammersmith One Bold"/>
              </a:rPr>
              <a:t>The </a:t>
            </a:r>
            <a:r>
              <a:rPr lang="en-US" sz="2800" dirty="0" smtClean="0">
                <a:solidFill>
                  <a:srgbClr val="000000"/>
                </a:solidFill>
                <a:latin typeface="Hammersmith One Bold"/>
              </a:rPr>
              <a:t>anticipated outcomes </a:t>
            </a:r>
            <a:r>
              <a:rPr lang="en-US" sz="2800" dirty="0" smtClean="0">
                <a:solidFill>
                  <a:srgbClr val="000000"/>
                </a:solidFill>
                <a:latin typeface="Hammersmith One Bold"/>
              </a:rPr>
              <a:t>of integrating geospatial data into the MSBR</a:t>
            </a:r>
          </a:p>
        </p:txBody>
      </p:sp>
      <p:sp>
        <p:nvSpPr>
          <p:cNvPr id="17" name="Freeform 6"/>
          <p:cNvSpPr/>
          <p:nvPr/>
        </p:nvSpPr>
        <p:spPr>
          <a:xfrm rot="5400000">
            <a:off x="5107751" y="4250527"/>
            <a:ext cx="500068" cy="428627"/>
          </a:xfrm>
          <a:custGeom>
            <a:avLst/>
            <a:gdLst/>
            <a:ahLst/>
            <a:cxnLst/>
            <a:rect l="l" t="t" r="r" b="b"/>
            <a:pathLst>
              <a:path w="1068868" h="1088661">
                <a:moveTo>
                  <a:pt x="0" y="0"/>
                </a:moveTo>
                <a:lnTo>
                  <a:pt x="1068867" y="0"/>
                </a:lnTo>
                <a:lnTo>
                  <a:pt x="1068867" y="1088662"/>
                </a:lnTo>
                <a:lnTo>
                  <a:pt x="0" y="108866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8" name="Freeform 6"/>
          <p:cNvSpPr/>
          <p:nvPr/>
        </p:nvSpPr>
        <p:spPr>
          <a:xfrm rot="5400000">
            <a:off x="5107751" y="5250659"/>
            <a:ext cx="500068" cy="428627"/>
          </a:xfrm>
          <a:custGeom>
            <a:avLst/>
            <a:gdLst/>
            <a:ahLst/>
            <a:cxnLst/>
            <a:rect l="l" t="t" r="r" b="b"/>
            <a:pathLst>
              <a:path w="1068868" h="1088661">
                <a:moveTo>
                  <a:pt x="0" y="0"/>
                </a:moveTo>
                <a:lnTo>
                  <a:pt x="1068867" y="0"/>
                </a:lnTo>
                <a:lnTo>
                  <a:pt x="1068867" y="1088662"/>
                </a:lnTo>
                <a:lnTo>
                  <a:pt x="0" y="108866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6"/>
          <p:cNvSpPr/>
          <p:nvPr/>
        </p:nvSpPr>
        <p:spPr>
          <a:xfrm rot="5400000">
            <a:off x="5357785" y="8119445"/>
            <a:ext cx="204791" cy="204790"/>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7" cstate="print">
              <a:extLst>
                <a:ext uri="{96DAC541-7B7A-43D3-8B79-37D633B846F1}">
                  <asvg:svgBlip xmlns:asvg="http://schemas.microsoft.com/office/drawing/2016/SVG/main" xmlns="" r:embed="rId8"/>
                </a:ext>
              </a:extLst>
            </a:blip>
            <a:stretch>
              <a:fillRect l="-50" r="-34"/>
            </a:stretch>
          </a:blipFill>
        </p:spPr>
      </p:sp>
      <p:sp>
        <p:nvSpPr>
          <p:cNvPr id="15" name="Freeform 6"/>
          <p:cNvSpPr/>
          <p:nvPr/>
        </p:nvSpPr>
        <p:spPr>
          <a:xfrm rot="5400000">
            <a:off x="5357786" y="7271711"/>
            <a:ext cx="204791" cy="204790"/>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7" cstate="print">
              <a:extLst>
                <a:ext uri="{96DAC541-7B7A-43D3-8B79-37D633B846F1}">
                  <asvg:svgBlip xmlns:asvg="http://schemas.microsoft.com/office/drawing/2016/SVG/main" xmlns="" r:embed="rId8"/>
                </a:ext>
              </a:extLst>
            </a:blip>
            <a:stretch>
              <a:fillRect l="-50" r="-34"/>
            </a:stretch>
          </a:blipFill>
        </p:spPr>
      </p:sp>
      <p:sp>
        <p:nvSpPr>
          <p:cNvPr id="19" name="Rectangle 18"/>
          <p:cNvSpPr/>
          <p:nvPr/>
        </p:nvSpPr>
        <p:spPr>
          <a:xfrm>
            <a:off x="5643538" y="6092418"/>
            <a:ext cx="8866530" cy="765594"/>
          </a:xfrm>
          <a:prstGeom prst="rect">
            <a:avLst/>
          </a:prstGeom>
        </p:spPr>
        <p:txBody>
          <a:bodyPr wrap="none">
            <a:spAutoFit/>
          </a:bodyPr>
          <a:lstStyle/>
          <a:p>
            <a:pPr>
              <a:lnSpc>
                <a:spcPts val="5585"/>
              </a:lnSpc>
            </a:pPr>
            <a:r>
              <a:rPr lang="en-US" sz="3499" dirty="0" smtClean="0">
                <a:solidFill>
                  <a:srgbClr val="000000"/>
                </a:solidFill>
                <a:latin typeface="Hammersmith One"/>
              </a:rPr>
              <a:t>Integrating geospatial data into the MSB</a:t>
            </a:r>
            <a:endParaRPr lang="en-US" sz="3499" dirty="0">
              <a:solidFill>
                <a:srgbClr val="000000"/>
              </a:solidFill>
              <a:latin typeface="Hammersmith One"/>
            </a:endParaRPr>
          </a:p>
        </p:txBody>
      </p:sp>
      <p:sp>
        <p:nvSpPr>
          <p:cNvPr id="20" name="Freeform 6"/>
          <p:cNvSpPr/>
          <p:nvPr/>
        </p:nvSpPr>
        <p:spPr>
          <a:xfrm rot="5400000">
            <a:off x="5107751" y="6271015"/>
            <a:ext cx="500068" cy="428627"/>
          </a:xfrm>
          <a:custGeom>
            <a:avLst/>
            <a:gdLst/>
            <a:ahLst/>
            <a:cxnLst/>
            <a:rect l="l" t="t" r="r" b="b"/>
            <a:pathLst>
              <a:path w="1068868" h="1088661">
                <a:moveTo>
                  <a:pt x="0" y="0"/>
                </a:moveTo>
                <a:lnTo>
                  <a:pt x="1068867" y="0"/>
                </a:lnTo>
                <a:lnTo>
                  <a:pt x="1068867" y="1088662"/>
                </a:lnTo>
                <a:lnTo>
                  <a:pt x="0" y="108866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1" name="Freeform 6"/>
          <p:cNvSpPr/>
          <p:nvPr/>
        </p:nvSpPr>
        <p:spPr>
          <a:xfrm rot="5400000">
            <a:off x="5179189" y="8822559"/>
            <a:ext cx="500068" cy="428627"/>
          </a:xfrm>
          <a:custGeom>
            <a:avLst/>
            <a:gdLst/>
            <a:ahLst/>
            <a:cxnLst/>
            <a:rect l="l" t="t" r="r" b="b"/>
            <a:pathLst>
              <a:path w="1068868" h="1088661">
                <a:moveTo>
                  <a:pt x="0" y="0"/>
                </a:moveTo>
                <a:lnTo>
                  <a:pt x="1068867" y="0"/>
                </a:lnTo>
                <a:lnTo>
                  <a:pt x="1068867" y="1088662"/>
                </a:lnTo>
                <a:lnTo>
                  <a:pt x="0" y="108866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2" name="Rectangle 21"/>
          <p:cNvSpPr/>
          <p:nvPr/>
        </p:nvSpPr>
        <p:spPr>
          <a:xfrm>
            <a:off x="5765317" y="8643962"/>
            <a:ext cx="4339650" cy="765594"/>
          </a:xfrm>
          <a:prstGeom prst="rect">
            <a:avLst/>
          </a:prstGeom>
        </p:spPr>
        <p:txBody>
          <a:bodyPr wrap="none">
            <a:spAutoFit/>
          </a:bodyPr>
          <a:lstStyle/>
          <a:p>
            <a:pPr>
              <a:lnSpc>
                <a:spcPts val="5585"/>
              </a:lnSpc>
            </a:pPr>
            <a:r>
              <a:rPr lang="en-US" sz="3499" dirty="0" smtClean="0">
                <a:solidFill>
                  <a:srgbClr val="000000"/>
                </a:solidFill>
                <a:latin typeface="Hammersmith One"/>
              </a:rPr>
              <a:t>Future perspectives</a:t>
            </a:r>
            <a:endParaRPr lang="en-US" sz="3499" dirty="0">
              <a:solidFill>
                <a:srgbClr val="000000"/>
              </a:solidFill>
              <a:latin typeface="Hammersmith On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rot="16200000">
            <a:off x="9030450" y="-7601755"/>
            <a:ext cx="1655795" cy="16859304"/>
          </a:xfrm>
          <a:prstGeom prst="rect">
            <a:avLst/>
          </a:prstGeom>
          <a:noFill/>
          <a:ln w="9525">
            <a:noFill/>
            <a:miter lim="800000"/>
            <a:headEnd/>
            <a:tailEnd/>
          </a:ln>
          <a:effectLst/>
        </p:spPr>
      </p:pic>
      <p:grpSp>
        <p:nvGrpSpPr>
          <p:cNvPr id="3" name="Group 3"/>
          <p:cNvGrpSpPr/>
          <p:nvPr/>
        </p:nvGrpSpPr>
        <p:grpSpPr>
          <a:xfrm>
            <a:off x="1857324" y="357154"/>
            <a:ext cx="12806598" cy="2189120"/>
            <a:chOff x="-1405163" y="-293943"/>
            <a:chExt cx="17075464" cy="2918826"/>
          </a:xfrm>
        </p:grpSpPr>
        <p:sp>
          <p:nvSpPr>
            <p:cNvPr id="4" name="TextBox 4"/>
            <p:cNvSpPr txBox="1"/>
            <p:nvPr/>
          </p:nvSpPr>
          <p:spPr>
            <a:xfrm>
              <a:off x="0" y="1473628"/>
              <a:ext cx="15670301" cy="1151255"/>
            </a:xfrm>
            <a:prstGeom prst="rect">
              <a:avLst/>
            </a:prstGeom>
          </p:spPr>
          <p:txBody>
            <a:bodyPr lIns="0" tIns="0" rIns="0" bIns="0" rtlCol="0" anchor="t">
              <a:spAutoFit/>
            </a:bodyPr>
            <a:lstStyle/>
            <a:p>
              <a:pPr>
                <a:lnSpc>
                  <a:spcPts val="3510"/>
                </a:lnSpc>
              </a:pPr>
              <a:endParaRPr/>
            </a:p>
            <a:p>
              <a:pPr>
                <a:lnSpc>
                  <a:spcPts val="3510"/>
                </a:lnSpc>
              </a:pPr>
              <a:endParaRPr/>
            </a:p>
          </p:txBody>
        </p:sp>
        <p:sp>
          <p:nvSpPr>
            <p:cNvPr id="5" name="TextBox 5"/>
            <p:cNvSpPr txBox="1"/>
            <p:nvPr/>
          </p:nvSpPr>
          <p:spPr>
            <a:xfrm>
              <a:off x="-1405163" y="-293943"/>
              <a:ext cx="15670301" cy="1328569"/>
            </a:xfrm>
            <a:prstGeom prst="rect">
              <a:avLst/>
            </a:prstGeom>
          </p:spPr>
          <p:txBody>
            <a:bodyPr lIns="0" tIns="0" rIns="0" bIns="0" rtlCol="0" anchor="t">
              <a:spAutoFit/>
            </a:bodyPr>
            <a:lstStyle/>
            <a:p>
              <a:pPr>
                <a:lnSpc>
                  <a:spcPts val="8190"/>
                </a:lnSpc>
              </a:pPr>
              <a:r>
                <a:rPr lang="en-US" sz="5400" b="1" spc="-126" dirty="0">
                  <a:solidFill>
                    <a:schemeClr val="tx1">
                      <a:lumMod val="50000"/>
                      <a:lumOff val="50000"/>
                    </a:schemeClr>
                  </a:solidFill>
                  <a:latin typeface="Hammersmith One"/>
                </a:rPr>
                <a:t>MSBR coverage</a:t>
              </a:r>
            </a:p>
          </p:txBody>
        </p:sp>
      </p:grpSp>
      <p:sp>
        <p:nvSpPr>
          <p:cNvPr id="6" name="Freeform 6"/>
          <p:cNvSpPr/>
          <p:nvPr/>
        </p:nvSpPr>
        <p:spPr>
          <a:xfrm rot="5400000">
            <a:off x="295584" y="490134"/>
            <a:ext cx="1068868" cy="1088661"/>
          </a:xfrm>
          <a:custGeom>
            <a:avLst/>
            <a:gdLst/>
            <a:ahLst/>
            <a:cxnLst/>
            <a:rect l="l" t="t" r="r" b="b"/>
            <a:pathLst>
              <a:path w="1068868" h="1088661">
                <a:moveTo>
                  <a:pt x="0" y="0"/>
                </a:moveTo>
                <a:lnTo>
                  <a:pt x="1068867" y="0"/>
                </a:lnTo>
                <a:lnTo>
                  <a:pt x="1068867" y="1088662"/>
                </a:lnTo>
                <a:lnTo>
                  <a:pt x="0" y="10886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Rectangle 10"/>
          <p:cNvSpPr/>
          <p:nvPr/>
        </p:nvSpPr>
        <p:spPr>
          <a:xfrm>
            <a:off x="1785886" y="3000360"/>
            <a:ext cx="5786478" cy="3046988"/>
          </a:xfrm>
          <a:prstGeom prst="rect">
            <a:avLst/>
          </a:prstGeom>
        </p:spPr>
        <p:txBody>
          <a:bodyPr wrap="square">
            <a:spAutoFit/>
          </a:bodyPr>
          <a:lstStyle/>
          <a:p>
            <a:pPr algn="just"/>
            <a:r>
              <a:rPr lang="en-US" sz="3200" dirty="0" smtClean="0"/>
              <a:t>Businesses </a:t>
            </a:r>
            <a:r>
              <a:rPr lang="en-US" sz="3200" dirty="0" smtClean="0"/>
              <a:t>operating across industrial, service, construction and commercial sectors. </a:t>
            </a:r>
          </a:p>
          <a:p>
            <a:pPr algn="just"/>
            <a:r>
              <a:rPr lang="en-US" sz="3200" dirty="0" smtClean="0"/>
              <a:t>excludes the agricultural sector: </a:t>
            </a:r>
            <a:r>
              <a:rPr lang="en-US" sz="3200" i="1" dirty="0" smtClean="0">
                <a:solidFill>
                  <a:schemeClr val="accent1"/>
                </a:solidFill>
              </a:rPr>
              <a:t>divisions 01, 02, and 03 of the Moroccan activity classification.</a:t>
            </a:r>
            <a:endParaRPr lang="fr-FR" sz="3200" i="1" dirty="0">
              <a:solidFill>
                <a:schemeClr val="accent1"/>
              </a:solidFill>
            </a:endParaRPr>
          </a:p>
        </p:txBody>
      </p:sp>
      <p:sp>
        <p:nvSpPr>
          <p:cNvPr id="12" name="Freeform 6"/>
          <p:cNvSpPr/>
          <p:nvPr/>
        </p:nvSpPr>
        <p:spPr>
          <a:xfrm rot="5400000">
            <a:off x="1357257" y="3143237"/>
            <a:ext cx="285753" cy="28575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5" cstate="print">
              <a:extLst>
                <a:ext uri="{96DAC541-7B7A-43D3-8B79-37D633B846F1}">
                  <asvg:svgBlip xmlns:asvg="http://schemas.microsoft.com/office/drawing/2016/SVG/main" xmlns="" r:embed="rId6"/>
                </a:ext>
              </a:extLst>
            </a:blip>
            <a:stretch>
              <a:fillRect l="-50" r="-34"/>
            </a:stretch>
          </a:blipFill>
        </p:spPr>
      </p:sp>
      <p:sp>
        <p:nvSpPr>
          <p:cNvPr id="13" name="Freeform 6"/>
          <p:cNvSpPr/>
          <p:nvPr/>
        </p:nvSpPr>
        <p:spPr>
          <a:xfrm rot="5400000">
            <a:off x="9786941" y="3214675"/>
            <a:ext cx="285753" cy="28575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5" cstate="print">
              <a:extLst>
                <a:ext uri="{96DAC541-7B7A-43D3-8B79-37D633B846F1}">
                  <asvg:svgBlip xmlns:asvg="http://schemas.microsoft.com/office/drawing/2016/SVG/main" xmlns="" r:embed="rId6"/>
                </a:ext>
              </a:extLst>
            </a:blip>
            <a:stretch>
              <a:fillRect l="-50" r="-34"/>
            </a:stretch>
          </a:blipFill>
        </p:spPr>
      </p:sp>
      <p:sp>
        <p:nvSpPr>
          <p:cNvPr id="14" name="Rectangle 13"/>
          <p:cNvSpPr/>
          <p:nvPr/>
        </p:nvSpPr>
        <p:spPr>
          <a:xfrm>
            <a:off x="10501322" y="3143236"/>
            <a:ext cx="6357982" cy="2062103"/>
          </a:xfrm>
          <a:prstGeom prst="rect">
            <a:avLst/>
          </a:prstGeom>
        </p:spPr>
        <p:txBody>
          <a:bodyPr wrap="square">
            <a:spAutoFit/>
          </a:bodyPr>
          <a:lstStyle/>
          <a:p>
            <a:pPr algn="just"/>
            <a:r>
              <a:rPr lang="en-US" sz="3200" dirty="0" smtClean="0"/>
              <a:t>“Enterprise” : independent economic structure classified as profit making. and are registered with tax authorities. </a:t>
            </a:r>
            <a:endParaRPr lang="fr-FR"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2"/>
          <a:srcRect/>
          <a:stretch>
            <a:fillRect/>
          </a:stretch>
        </p:blipFill>
        <p:spPr bwMode="auto">
          <a:xfrm rot="16200000">
            <a:off x="9322581" y="-7893887"/>
            <a:ext cx="1071534" cy="16859304"/>
          </a:xfrm>
          <a:prstGeom prst="rect">
            <a:avLst/>
          </a:prstGeom>
          <a:noFill/>
          <a:ln w="9525">
            <a:noFill/>
            <a:miter lim="800000"/>
            <a:headEnd/>
            <a:tailEnd/>
          </a:ln>
          <a:effectLst/>
        </p:spPr>
      </p:pic>
      <p:sp>
        <p:nvSpPr>
          <p:cNvPr id="3" name="TextBox 3"/>
          <p:cNvSpPr txBox="1"/>
          <p:nvPr/>
        </p:nvSpPr>
        <p:spPr>
          <a:xfrm>
            <a:off x="1088823" y="1707361"/>
            <a:ext cx="4970200" cy="547370"/>
          </a:xfrm>
          <a:prstGeom prst="rect">
            <a:avLst/>
          </a:prstGeom>
        </p:spPr>
        <p:txBody>
          <a:bodyPr lIns="0" tIns="0" rIns="0" bIns="0" rtlCol="0" anchor="t">
            <a:spAutoFit/>
          </a:bodyPr>
          <a:lstStyle/>
          <a:p>
            <a:pPr marL="0" lvl="1" indent="0" algn="ctr">
              <a:lnSpc>
                <a:spcPts val="4420"/>
              </a:lnSpc>
              <a:spcBef>
                <a:spcPct val="0"/>
              </a:spcBef>
            </a:pPr>
            <a:r>
              <a:rPr lang="en-US" sz="3400">
                <a:solidFill>
                  <a:srgbClr val="000000"/>
                </a:solidFill>
                <a:latin typeface="Hammersmith One"/>
              </a:rPr>
              <a:t>Economic Census</a:t>
            </a:r>
          </a:p>
        </p:txBody>
      </p:sp>
      <p:grpSp>
        <p:nvGrpSpPr>
          <p:cNvPr id="4" name="Group 4"/>
          <p:cNvGrpSpPr/>
          <p:nvPr/>
        </p:nvGrpSpPr>
        <p:grpSpPr>
          <a:xfrm>
            <a:off x="238001" y="1540232"/>
            <a:ext cx="1581399" cy="1581399"/>
            <a:chOff x="0" y="0"/>
            <a:chExt cx="2108532" cy="2108532"/>
          </a:xfrm>
        </p:grpSpPr>
        <p:grpSp>
          <p:nvGrpSpPr>
            <p:cNvPr id="5" name="Group 5"/>
            <p:cNvGrpSpPr>
              <a:grpSpLocks noChangeAspect="1"/>
            </p:cNvGrpSpPr>
            <p:nvPr/>
          </p:nvGrpSpPr>
          <p:grpSpPr>
            <a:xfrm>
              <a:off x="0" y="0"/>
              <a:ext cx="2108532" cy="2108532"/>
              <a:chOff x="0" y="0"/>
              <a:chExt cx="2540000" cy="2540000"/>
            </a:xfrm>
          </p:grpSpPr>
          <p:sp>
            <p:nvSpPr>
              <p:cNvPr id="6" name="Freeform 6"/>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DECED"/>
              </a:solidFill>
            </p:spPr>
          </p:sp>
          <p:sp>
            <p:nvSpPr>
              <p:cNvPr id="7" name="Freeform 7"/>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B923"/>
              </a:solidFill>
            </p:spPr>
          </p:sp>
        </p:grpSp>
      </p:grpSp>
      <p:grpSp>
        <p:nvGrpSpPr>
          <p:cNvPr id="8" name="Group 8"/>
          <p:cNvGrpSpPr/>
          <p:nvPr/>
        </p:nvGrpSpPr>
        <p:grpSpPr>
          <a:xfrm>
            <a:off x="10072758" y="1428724"/>
            <a:ext cx="1581399" cy="1581399"/>
            <a:chOff x="0" y="0"/>
            <a:chExt cx="2108532" cy="2108532"/>
          </a:xfrm>
        </p:grpSpPr>
        <p:grpSp>
          <p:nvGrpSpPr>
            <p:cNvPr id="9" name="Group 9"/>
            <p:cNvGrpSpPr>
              <a:grpSpLocks noChangeAspect="1"/>
            </p:cNvGrpSpPr>
            <p:nvPr/>
          </p:nvGrpSpPr>
          <p:grpSpPr>
            <a:xfrm>
              <a:off x="0" y="0"/>
              <a:ext cx="2108532" cy="2108532"/>
              <a:chOff x="0" y="0"/>
              <a:chExt cx="2540000" cy="2540000"/>
            </a:xfrm>
          </p:grpSpPr>
          <p:sp>
            <p:nvSpPr>
              <p:cNvPr id="10" name="Freeform 10"/>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DECED"/>
              </a:solidFill>
            </p:spPr>
          </p:sp>
          <p:sp>
            <p:nvSpPr>
              <p:cNvPr id="11" name="Freeform 11"/>
              <p:cNvSpPr/>
              <p:nvPr/>
            </p:nvSpPr>
            <p:spPr>
              <a:xfrm>
                <a:off x="-1702" y="17180"/>
                <a:ext cx="2612043" cy="2523109"/>
              </a:xfrm>
              <a:custGeom>
                <a:avLst/>
                <a:gdLst/>
                <a:ahLst/>
                <a:cxnLst/>
                <a:rect l="l" t="t" r="r" b="b"/>
                <a:pathLst>
                  <a:path w="2612043" h="2523109">
                    <a:moveTo>
                      <a:pt x="1589202" y="23148"/>
                    </a:moveTo>
                    <a:cubicBezTo>
                      <a:pt x="2208319" y="183003"/>
                      <a:pt x="2612042" y="778219"/>
                      <a:pt x="2531616" y="1412561"/>
                    </a:cubicBezTo>
                    <a:cubicBezTo>
                      <a:pt x="2451189" y="2046904"/>
                      <a:pt x="1911696" y="2522531"/>
                      <a:pt x="1272275" y="2522820"/>
                    </a:cubicBezTo>
                    <a:cubicBezTo>
                      <a:pt x="632854" y="2523108"/>
                      <a:pt x="92932" y="2047968"/>
                      <a:pt x="11933" y="1413698"/>
                    </a:cubicBezTo>
                    <a:cubicBezTo>
                      <a:pt x="0" y="1323466"/>
                      <a:pt x="37257" y="1233747"/>
                      <a:pt x="109598" y="1178512"/>
                    </a:cubicBezTo>
                    <a:cubicBezTo>
                      <a:pt x="181939" y="1123278"/>
                      <a:pt x="278305" y="1110971"/>
                      <a:pt x="362205" y="1146253"/>
                    </a:cubicBezTo>
                    <a:cubicBezTo>
                      <a:pt x="446105" y="1181535"/>
                      <a:pt x="504715" y="1259012"/>
                      <a:pt x="515840" y="1349347"/>
                    </a:cubicBezTo>
                    <a:cubicBezTo>
                      <a:pt x="564440" y="1729909"/>
                      <a:pt x="888393" y="2014993"/>
                      <a:pt x="1272046" y="2014820"/>
                    </a:cubicBezTo>
                    <a:cubicBezTo>
                      <a:pt x="1655698" y="2014647"/>
                      <a:pt x="1979394" y="1729271"/>
                      <a:pt x="2027650" y="1348665"/>
                    </a:cubicBezTo>
                    <a:cubicBezTo>
                      <a:pt x="2075906" y="968059"/>
                      <a:pt x="1833672" y="610930"/>
                      <a:pt x="1462202" y="515017"/>
                    </a:cubicBezTo>
                    <a:cubicBezTo>
                      <a:pt x="1373974" y="492657"/>
                      <a:pt x="1304454" y="424799"/>
                      <a:pt x="1279966" y="337138"/>
                    </a:cubicBezTo>
                    <a:cubicBezTo>
                      <a:pt x="1255478" y="249478"/>
                      <a:pt x="1279764" y="155414"/>
                      <a:pt x="1343630" y="90567"/>
                    </a:cubicBezTo>
                    <a:cubicBezTo>
                      <a:pt x="1407496" y="25719"/>
                      <a:pt x="1501178" y="0"/>
                      <a:pt x="1589202" y="23148"/>
                    </a:cubicBezTo>
                    <a:close/>
                  </a:path>
                </a:pathLst>
              </a:custGeom>
              <a:solidFill>
                <a:srgbClr val="FFB923"/>
              </a:solidFill>
            </p:spPr>
          </p:sp>
        </p:grpSp>
      </p:grpSp>
      <p:sp>
        <p:nvSpPr>
          <p:cNvPr id="12" name="TextBox 12"/>
          <p:cNvSpPr txBox="1"/>
          <p:nvPr/>
        </p:nvSpPr>
        <p:spPr>
          <a:xfrm>
            <a:off x="11654157" y="2377048"/>
            <a:ext cx="6278128" cy="3357907"/>
          </a:xfrm>
          <a:prstGeom prst="rect">
            <a:avLst/>
          </a:prstGeom>
        </p:spPr>
        <p:txBody>
          <a:bodyPr lIns="0" tIns="0" rIns="0" bIns="0" rtlCol="0" anchor="t">
            <a:spAutoFit/>
          </a:bodyPr>
          <a:lstStyle/>
          <a:p>
            <a:pPr marL="539749" lvl="1" indent="-269875" algn="just">
              <a:lnSpc>
                <a:spcPts val="3274"/>
              </a:lnSpc>
              <a:buFont typeface="Arial"/>
              <a:buChar char="•"/>
            </a:pPr>
            <a:r>
              <a:rPr lang="en-US" sz="2499" dirty="0">
                <a:solidFill>
                  <a:srgbClr val="000000"/>
                </a:solidFill>
                <a:latin typeface="Clear Sans"/>
              </a:rPr>
              <a:t> 2009 :  An agreement  with the National Social Security Fund (CNSS)</a:t>
            </a:r>
          </a:p>
          <a:p>
            <a:pPr marL="539749" lvl="1" indent="-269875" algn="just">
              <a:lnSpc>
                <a:spcPts val="3274"/>
              </a:lnSpc>
              <a:spcBef>
                <a:spcPct val="0"/>
              </a:spcBef>
              <a:buFont typeface="Arial"/>
              <a:buChar char="•"/>
            </a:pPr>
            <a:r>
              <a:rPr lang="en-US" sz="2499" dirty="0">
                <a:solidFill>
                  <a:srgbClr val="000000"/>
                </a:solidFill>
                <a:latin typeface="Clear Sans"/>
              </a:rPr>
              <a:t>Contract to acquire annual </a:t>
            </a:r>
            <a:r>
              <a:rPr lang="en-US" sz="2499" dirty="0" smtClean="0">
                <a:solidFill>
                  <a:srgbClr val="000000"/>
                </a:solidFill>
                <a:latin typeface="Clear Sans"/>
              </a:rPr>
              <a:t>accounting </a:t>
            </a:r>
            <a:r>
              <a:rPr lang="en-US" sz="2499" dirty="0">
                <a:solidFill>
                  <a:srgbClr val="000000"/>
                </a:solidFill>
                <a:latin typeface="Clear Sans"/>
              </a:rPr>
              <a:t>data from the  Moroccan Industrial and Commercial Property Office (OMPIC)</a:t>
            </a:r>
          </a:p>
          <a:p>
            <a:pPr marL="539749" lvl="1" indent="-269875" algn="just">
              <a:lnSpc>
                <a:spcPts val="3274"/>
              </a:lnSpc>
              <a:buFont typeface="Arial"/>
              <a:buChar char="•"/>
            </a:pPr>
            <a:r>
              <a:rPr lang="en-US" sz="2499" dirty="0">
                <a:solidFill>
                  <a:srgbClr val="000000"/>
                </a:solidFill>
                <a:latin typeface="Clear Sans"/>
              </a:rPr>
              <a:t>2023: the HCP is negotiating a permanent data exchange  agreement with the Tax Authority.</a:t>
            </a:r>
          </a:p>
        </p:txBody>
      </p:sp>
      <p:grpSp>
        <p:nvGrpSpPr>
          <p:cNvPr id="13" name="Group 13"/>
          <p:cNvGrpSpPr/>
          <p:nvPr/>
        </p:nvGrpSpPr>
        <p:grpSpPr>
          <a:xfrm>
            <a:off x="238001" y="6902771"/>
            <a:ext cx="1581399" cy="1581399"/>
            <a:chOff x="0" y="0"/>
            <a:chExt cx="2108532" cy="2108532"/>
          </a:xfrm>
        </p:grpSpPr>
        <p:grpSp>
          <p:nvGrpSpPr>
            <p:cNvPr id="14" name="Group 14"/>
            <p:cNvGrpSpPr>
              <a:grpSpLocks noChangeAspect="1"/>
            </p:cNvGrpSpPr>
            <p:nvPr/>
          </p:nvGrpSpPr>
          <p:grpSpPr>
            <a:xfrm>
              <a:off x="0" y="0"/>
              <a:ext cx="2108532" cy="2108532"/>
              <a:chOff x="0" y="0"/>
              <a:chExt cx="2540000" cy="2540000"/>
            </a:xfrm>
          </p:grpSpPr>
          <p:sp>
            <p:nvSpPr>
              <p:cNvPr id="15" name="Freeform 15"/>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DECED"/>
              </a:solidFill>
            </p:spPr>
          </p:sp>
          <p:sp>
            <p:nvSpPr>
              <p:cNvPr id="16" name="Freeform 16"/>
              <p:cNvSpPr/>
              <p:nvPr/>
            </p:nvSpPr>
            <p:spPr>
              <a:xfrm>
                <a:off x="1253776" y="17180"/>
                <a:ext cx="1286224" cy="2505641"/>
              </a:xfrm>
              <a:custGeom>
                <a:avLst/>
                <a:gdLst/>
                <a:ahLst/>
                <a:cxnLst/>
                <a:rect l="l" t="t" r="r" b="b"/>
                <a:pathLst>
                  <a:path w="1286224" h="2505641">
                    <a:moveTo>
                      <a:pt x="333724" y="23148"/>
                    </a:moveTo>
                    <a:cubicBezTo>
                      <a:pt x="894452" y="167927"/>
                      <a:pt x="1286224" y="673702"/>
                      <a:pt x="1286224" y="1252820"/>
                    </a:cubicBezTo>
                    <a:cubicBezTo>
                      <a:pt x="1286224" y="1831938"/>
                      <a:pt x="894452" y="2337713"/>
                      <a:pt x="333724" y="2482492"/>
                    </a:cubicBezTo>
                    <a:cubicBezTo>
                      <a:pt x="245700" y="2505640"/>
                      <a:pt x="152018" y="2479921"/>
                      <a:pt x="88152" y="2415073"/>
                    </a:cubicBezTo>
                    <a:cubicBezTo>
                      <a:pt x="24286" y="2350225"/>
                      <a:pt x="0" y="2256162"/>
                      <a:pt x="24488" y="2168502"/>
                    </a:cubicBezTo>
                    <a:cubicBezTo>
                      <a:pt x="48976" y="2080841"/>
                      <a:pt x="118496" y="2012983"/>
                      <a:pt x="206724" y="1990623"/>
                    </a:cubicBezTo>
                    <a:cubicBezTo>
                      <a:pt x="543161" y="1903756"/>
                      <a:pt x="778224" y="1600291"/>
                      <a:pt x="778224" y="1252820"/>
                    </a:cubicBezTo>
                    <a:cubicBezTo>
                      <a:pt x="778224" y="905349"/>
                      <a:pt x="543161" y="601884"/>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FFB923"/>
              </a:solidFill>
            </p:spPr>
          </p:sp>
        </p:grpSp>
      </p:grpSp>
      <p:grpSp>
        <p:nvGrpSpPr>
          <p:cNvPr id="17" name="Group 17"/>
          <p:cNvGrpSpPr/>
          <p:nvPr/>
        </p:nvGrpSpPr>
        <p:grpSpPr>
          <a:xfrm>
            <a:off x="10072758" y="6902771"/>
            <a:ext cx="1581399" cy="1581399"/>
            <a:chOff x="0" y="0"/>
            <a:chExt cx="2108532" cy="2108532"/>
          </a:xfrm>
        </p:grpSpPr>
        <p:grpSp>
          <p:nvGrpSpPr>
            <p:cNvPr id="18" name="Group 18"/>
            <p:cNvGrpSpPr>
              <a:grpSpLocks noChangeAspect="1"/>
            </p:cNvGrpSpPr>
            <p:nvPr/>
          </p:nvGrpSpPr>
          <p:grpSpPr>
            <a:xfrm>
              <a:off x="0" y="0"/>
              <a:ext cx="2108532" cy="2108532"/>
              <a:chOff x="0" y="0"/>
              <a:chExt cx="2540000" cy="2540000"/>
            </a:xfrm>
          </p:grpSpPr>
          <p:sp>
            <p:nvSpPr>
              <p:cNvPr id="19" name="Freeform 1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EDECED"/>
              </a:solidFill>
            </p:spPr>
          </p:sp>
          <p:sp>
            <p:nvSpPr>
              <p:cNvPr id="20" name="Freeform 20"/>
              <p:cNvSpPr/>
              <p:nvPr/>
            </p:nvSpPr>
            <p:spPr>
              <a:xfrm>
                <a:off x="1253776" y="17180"/>
                <a:ext cx="1269045" cy="1269045"/>
              </a:xfrm>
              <a:custGeom>
                <a:avLst/>
                <a:gdLst/>
                <a:ahLst/>
                <a:cxnLst/>
                <a:rect l="l" t="t" r="r" b="b"/>
                <a:pathLst>
                  <a:path w="1269045" h="1269045">
                    <a:moveTo>
                      <a:pt x="333724" y="23148"/>
                    </a:moveTo>
                    <a:cubicBezTo>
                      <a:pt x="781066" y="138651"/>
                      <a:pt x="1130393" y="487978"/>
                      <a:pt x="1245896" y="935320"/>
                    </a:cubicBezTo>
                    <a:cubicBezTo>
                      <a:pt x="1269044" y="1023344"/>
                      <a:pt x="1243325" y="1117026"/>
                      <a:pt x="1178477" y="1180892"/>
                    </a:cubicBezTo>
                    <a:cubicBezTo>
                      <a:pt x="1113629" y="1244758"/>
                      <a:pt x="1019566" y="1269044"/>
                      <a:pt x="931906" y="1244556"/>
                    </a:cubicBezTo>
                    <a:cubicBezTo>
                      <a:pt x="844245" y="1220068"/>
                      <a:pt x="776387" y="1150548"/>
                      <a:pt x="754027" y="1062320"/>
                    </a:cubicBezTo>
                    <a:cubicBezTo>
                      <a:pt x="684725" y="793915"/>
                      <a:pt x="475129" y="584319"/>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FFB923"/>
              </a:solidFill>
            </p:spPr>
          </p:sp>
        </p:grpSp>
      </p:grpSp>
      <p:sp>
        <p:nvSpPr>
          <p:cNvPr id="21" name="TextBox 21"/>
          <p:cNvSpPr txBox="1"/>
          <p:nvPr/>
        </p:nvSpPr>
        <p:spPr>
          <a:xfrm>
            <a:off x="11786346" y="8063482"/>
            <a:ext cx="7430412" cy="1781556"/>
          </a:xfrm>
          <a:prstGeom prst="rect">
            <a:avLst/>
          </a:prstGeom>
        </p:spPr>
        <p:txBody>
          <a:bodyPr lIns="0" tIns="0" rIns="0" bIns="0" rtlCol="0" anchor="t">
            <a:spAutoFit/>
          </a:bodyPr>
          <a:lstStyle/>
          <a:p>
            <a:pPr marL="582928" lvl="1" indent="-291464">
              <a:lnSpc>
                <a:spcPts val="3536"/>
              </a:lnSpc>
              <a:buFont typeface="Arial"/>
              <a:buChar char="•"/>
            </a:pPr>
            <a:r>
              <a:rPr lang="en-US" sz="2699" dirty="0">
                <a:solidFill>
                  <a:srgbClr val="000000"/>
                </a:solidFill>
                <a:latin typeface="Clear Sans"/>
              </a:rPr>
              <a:t>the official websites of professional federations</a:t>
            </a:r>
          </a:p>
          <a:p>
            <a:pPr marL="582928" lvl="1" indent="-291464">
              <a:lnSpc>
                <a:spcPts val="3536"/>
              </a:lnSpc>
              <a:buFont typeface="Arial"/>
              <a:buChar char="•"/>
            </a:pPr>
            <a:r>
              <a:rPr lang="en-US" sz="2699" dirty="0">
                <a:solidFill>
                  <a:srgbClr val="000000"/>
                </a:solidFill>
                <a:latin typeface="Clear Sans"/>
              </a:rPr>
              <a:t> Business directories</a:t>
            </a:r>
          </a:p>
          <a:p>
            <a:pPr marL="582928" lvl="1" indent="-291464">
              <a:lnSpc>
                <a:spcPts val="3536"/>
              </a:lnSpc>
              <a:buFont typeface="Arial"/>
              <a:buChar char="•"/>
            </a:pPr>
            <a:r>
              <a:rPr lang="en-US" sz="2699" dirty="0" smtClean="0">
                <a:solidFill>
                  <a:srgbClr val="000000"/>
                </a:solidFill>
                <a:latin typeface="Clear Sans"/>
              </a:rPr>
              <a:t>Company </a:t>
            </a:r>
            <a:r>
              <a:rPr lang="en-US" sz="2699" dirty="0" smtClean="0">
                <a:solidFill>
                  <a:srgbClr val="000000"/>
                </a:solidFill>
                <a:latin typeface="Clear Sans"/>
              </a:rPr>
              <a:t>p</a:t>
            </a:r>
            <a:r>
              <a:rPr lang="en-US" sz="2699" dirty="0" smtClean="0">
                <a:solidFill>
                  <a:srgbClr val="000000"/>
                </a:solidFill>
                <a:latin typeface="Clear Sans"/>
              </a:rPr>
              <a:t>ress releases</a:t>
            </a:r>
            <a:endParaRPr lang="en-US" sz="2699" dirty="0">
              <a:solidFill>
                <a:srgbClr val="000000"/>
              </a:solidFill>
              <a:latin typeface="Clear Sans"/>
            </a:endParaRPr>
          </a:p>
        </p:txBody>
      </p:sp>
      <p:sp>
        <p:nvSpPr>
          <p:cNvPr id="22" name="Freeform 22"/>
          <p:cNvSpPr/>
          <p:nvPr/>
        </p:nvSpPr>
        <p:spPr>
          <a:xfrm rot="5400000">
            <a:off x="364447" y="230774"/>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0408340" y="4156508"/>
            <a:ext cx="1284473" cy="686609"/>
          </a:xfrm>
          <a:custGeom>
            <a:avLst/>
            <a:gdLst/>
            <a:ahLst/>
            <a:cxnLst/>
            <a:rect l="l" t="t" r="r" b="b"/>
            <a:pathLst>
              <a:path w="1284473" h="686609">
                <a:moveTo>
                  <a:pt x="0" y="0"/>
                </a:moveTo>
                <a:lnTo>
                  <a:pt x="1284473" y="0"/>
                </a:lnTo>
                <a:lnTo>
                  <a:pt x="1284473" y="686609"/>
                </a:lnTo>
                <a:lnTo>
                  <a:pt x="0" y="6866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4" name="Freeform 24"/>
          <p:cNvSpPr/>
          <p:nvPr/>
        </p:nvSpPr>
        <p:spPr>
          <a:xfrm>
            <a:off x="933718" y="8668994"/>
            <a:ext cx="885682" cy="1271867"/>
          </a:xfrm>
          <a:custGeom>
            <a:avLst/>
            <a:gdLst/>
            <a:ahLst/>
            <a:cxnLst/>
            <a:rect l="l" t="t" r="r" b="b"/>
            <a:pathLst>
              <a:path w="885682" h="1271867">
                <a:moveTo>
                  <a:pt x="0" y="0"/>
                </a:moveTo>
                <a:lnTo>
                  <a:pt x="885681" y="0"/>
                </a:lnTo>
                <a:lnTo>
                  <a:pt x="885681" y="1271867"/>
                </a:lnTo>
                <a:lnTo>
                  <a:pt x="0" y="12718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5" name="Freeform 25"/>
          <p:cNvSpPr/>
          <p:nvPr/>
        </p:nvSpPr>
        <p:spPr>
          <a:xfrm>
            <a:off x="10739473" y="8827069"/>
            <a:ext cx="1046872" cy="1050693"/>
          </a:xfrm>
          <a:custGeom>
            <a:avLst/>
            <a:gdLst/>
            <a:ahLst/>
            <a:cxnLst/>
            <a:rect l="l" t="t" r="r" b="b"/>
            <a:pathLst>
              <a:path w="1046872" h="1050693">
                <a:moveTo>
                  <a:pt x="0" y="0"/>
                </a:moveTo>
                <a:lnTo>
                  <a:pt x="1046873" y="0"/>
                </a:lnTo>
                <a:lnTo>
                  <a:pt x="1046873" y="1050693"/>
                </a:lnTo>
                <a:lnTo>
                  <a:pt x="0" y="105069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6" name="TextBox 26"/>
          <p:cNvSpPr txBox="1"/>
          <p:nvPr/>
        </p:nvSpPr>
        <p:spPr>
          <a:xfrm>
            <a:off x="1767140" y="2302356"/>
            <a:ext cx="5448033" cy="2962349"/>
          </a:xfrm>
          <a:prstGeom prst="rect">
            <a:avLst/>
          </a:prstGeom>
        </p:spPr>
        <p:txBody>
          <a:bodyPr wrap="square" lIns="0" tIns="0" rIns="0" bIns="0" rtlCol="0" anchor="t">
            <a:spAutoFit/>
          </a:bodyPr>
          <a:lstStyle/>
          <a:p>
            <a:pPr marL="541241" lvl="1" indent="-270620" algn="just">
              <a:lnSpc>
                <a:spcPts val="3284"/>
              </a:lnSpc>
              <a:buFont typeface="Arial"/>
              <a:buChar char="•"/>
            </a:pPr>
            <a:r>
              <a:rPr lang="en-US" sz="2506" dirty="0">
                <a:solidFill>
                  <a:srgbClr val="000000"/>
                </a:solidFill>
                <a:latin typeface="Clear Sans"/>
              </a:rPr>
              <a:t>2001-2002: the HCP conducted the first economic census in Morocco. </a:t>
            </a:r>
          </a:p>
          <a:p>
            <a:pPr marL="541241" lvl="1" indent="-270620" algn="just">
              <a:lnSpc>
                <a:spcPts val="3284"/>
              </a:lnSpc>
              <a:spcBef>
                <a:spcPct val="0"/>
              </a:spcBef>
              <a:buFont typeface="Arial"/>
              <a:buChar char="•"/>
            </a:pPr>
            <a:r>
              <a:rPr lang="en-US" sz="2506" dirty="0">
                <a:solidFill>
                  <a:srgbClr val="000000"/>
                </a:solidFill>
                <a:latin typeface="Clear Sans"/>
              </a:rPr>
              <a:t>From June 2023 to May 2024, the HCP will </a:t>
            </a:r>
            <a:r>
              <a:rPr lang="en-US" sz="2506" dirty="0" smtClean="0">
                <a:solidFill>
                  <a:srgbClr val="000000"/>
                </a:solidFill>
                <a:latin typeface="Clear Sans"/>
              </a:rPr>
              <a:t>conduct a  </a:t>
            </a:r>
            <a:r>
              <a:rPr lang="en-US" sz="2506" dirty="0">
                <a:solidFill>
                  <a:srgbClr val="000000"/>
                </a:solidFill>
                <a:latin typeface="Clear Sans"/>
              </a:rPr>
              <a:t>second </a:t>
            </a:r>
            <a:r>
              <a:rPr lang="en-US" sz="2506" dirty="0" smtClean="0">
                <a:solidFill>
                  <a:srgbClr val="000000"/>
                </a:solidFill>
                <a:latin typeface="Clear Sans"/>
              </a:rPr>
              <a:t>census: the economic establishment mapping.</a:t>
            </a:r>
            <a:endParaRPr lang="en-US" sz="2506" dirty="0">
              <a:solidFill>
                <a:srgbClr val="000000"/>
              </a:solidFill>
              <a:latin typeface="Clear Sans"/>
            </a:endParaRPr>
          </a:p>
        </p:txBody>
      </p:sp>
      <p:sp>
        <p:nvSpPr>
          <p:cNvPr id="27" name="Freeform 27"/>
          <p:cNvSpPr/>
          <p:nvPr/>
        </p:nvSpPr>
        <p:spPr>
          <a:xfrm>
            <a:off x="1500134" y="4000492"/>
            <a:ext cx="674363" cy="722684"/>
          </a:xfrm>
          <a:custGeom>
            <a:avLst/>
            <a:gdLst/>
            <a:ahLst/>
            <a:cxnLst/>
            <a:rect l="l" t="t" r="r" b="b"/>
            <a:pathLst>
              <a:path w="1214588" h="1214588">
                <a:moveTo>
                  <a:pt x="0" y="0"/>
                </a:moveTo>
                <a:lnTo>
                  <a:pt x="1214588" y="0"/>
                </a:lnTo>
                <a:lnTo>
                  <a:pt x="1214588" y="1214588"/>
                </a:lnTo>
                <a:lnTo>
                  <a:pt x="0" y="1214588"/>
                </a:lnTo>
                <a:lnTo>
                  <a:pt x="0" y="0"/>
                </a:lnTo>
                <a:close/>
              </a:path>
            </a:pathLst>
          </a:custGeom>
          <a:blipFill>
            <a:blip r:embed="rId11" cstate="print"/>
            <a:stretch>
              <a:fillRect/>
            </a:stretch>
          </a:blipFill>
        </p:spPr>
      </p:sp>
      <p:sp>
        <p:nvSpPr>
          <p:cNvPr id="28" name="TextBox 28"/>
          <p:cNvSpPr txBox="1"/>
          <p:nvPr/>
        </p:nvSpPr>
        <p:spPr>
          <a:xfrm>
            <a:off x="2060061" y="190471"/>
            <a:ext cx="10012897" cy="872034"/>
          </a:xfrm>
          <a:prstGeom prst="rect">
            <a:avLst/>
          </a:prstGeom>
        </p:spPr>
        <p:txBody>
          <a:bodyPr wrap="square" lIns="0" tIns="0" rIns="0" bIns="0" rtlCol="0" anchor="t">
            <a:spAutoFit/>
          </a:bodyPr>
          <a:lstStyle/>
          <a:p>
            <a:pPr>
              <a:lnSpc>
                <a:spcPts val="6821"/>
              </a:lnSpc>
            </a:pPr>
            <a:r>
              <a:rPr lang="en-US" sz="4800" spc="-104" dirty="0">
                <a:solidFill>
                  <a:schemeClr val="tx1">
                    <a:lumMod val="50000"/>
                    <a:lumOff val="50000"/>
                  </a:schemeClr>
                </a:solidFill>
                <a:latin typeface="Hammersmith One"/>
              </a:rPr>
              <a:t>Data sources for the MSBR</a:t>
            </a:r>
          </a:p>
        </p:txBody>
      </p:sp>
      <p:sp>
        <p:nvSpPr>
          <p:cNvPr id="29" name="TextBox 29"/>
          <p:cNvSpPr txBox="1"/>
          <p:nvPr/>
        </p:nvSpPr>
        <p:spPr>
          <a:xfrm>
            <a:off x="11786346" y="1716886"/>
            <a:ext cx="4474171" cy="525399"/>
          </a:xfrm>
          <a:prstGeom prst="rect">
            <a:avLst/>
          </a:prstGeom>
        </p:spPr>
        <p:txBody>
          <a:bodyPr lIns="0" tIns="0" rIns="0" bIns="0" rtlCol="0" anchor="t">
            <a:spAutoFit/>
          </a:bodyPr>
          <a:lstStyle/>
          <a:p>
            <a:pPr algn="ctr">
              <a:lnSpc>
                <a:spcPts val="4322"/>
              </a:lnSpc>
              <a:spcBef>
                <a:spcPct val="0"/>
              </a:spcBef>
            </a:pPr>
            <a:r>
              <a:rPr lang="en-US" sz="3299">
                <a:solidFill>
                  <a:srgbClr val="000000"/>
                </a:solidFill>
                <a:latin typeface="Clear Sans Bold"/>
              </a:rPr>
              <a:t>Administrative sources</a:t>
            </a:r>
          </a:p>
        </p:txBody>
      </p:sp>
      <p:sp>
        <p:nvSpPr>
          <p:cNvPr id="30" name="TextBox 30"/>
          <p:cNvSpPr txBox="1"/>
          <p:nvPr/>
        </p:nvSpPr>
        <p:spPr>
          <a:xfrm>
            <a:off x="1997943" y="7429516"/>
            <a:ext cx="3645595" cy="525399"/>
          </a:xfrm>
          <a:prstGeom prst="rect">
            <a:avLst/>
          </a:prstGeom>
        </p:spPr>
        <p:txBody>
          <a:bodyPr lIns="0" tIns="0" rIns="0" bIns="0" rtlCol="0" anchor="t">
            <a:spAutoFit/>
          </a:bodyPr>
          <a:lstStyle/>
          <a:p>
            <a:pPr algn="ctr">
              <a:lnSpc>
                <a:spcPts val="4322"/>
              </a:lnSpc>
              <a:spcBef>
                <a:spcPct val="0"/>
              </a:spcBef>
            </a:pPr>
            <a:r>
              <a:rPr lang="en-US" sz="3299" dirty="0">
                <a:solidFill>
                  <a:srgbClr val="000000"/>
                </a:solidFill>
                <a:latin typeface="Clear Sans Bold"/>
              </a:rPr>
              <a:t> Statistical surveys</a:t>
            </a:r>
          </a:p>
        </p:txBody>
      </p:sp>
      <p:sp>
        <p:nvSpPr>
          <p:cNvPr id="31" name="TextBox 31"/>
          <p:cNvSpPr txBox="1"/>
          <p:nvPr/>
        </p:nvSpPr>
        <p:spPr>
          <a:xfrm>
            <a:off x="1928762" y="8215334"/>
            <a:ext cx="5545288" cy="1346522"/>
          </a:xfrm>
          <a:prstGeom prst="rect">
            <a:avLst/>
          </a:prstGeom>
        </p:spPr>
        <p:txBody>
          <a:bodyPr wrap="square" lIns="0" tIns="0" rIns="0" bIns="0" rtlCol="0" anchor="t">
            <a:spAutoFit/>
          </a:bodyPr>
          <a:lstStyle/>
          <a:p>
            <a:pPr marL="582928" lvl="1" indent="-291464">
              <a:lnSpc>
                <a:spcPts val="3536"/>
              </a:lnSpc>
              <a:buFont typeface="Arial"/>
              <a:buChar char="•"/>
            </a:pPr>
            <a:r>
              <a:rPr lang="en-US" sz="2699" dirty="0">
                <a:solidFill>
                  <a:srgbClr val="000000"/>
                </a:solidFill>
                <a:latin typeface="Clear Sans"/>
              </a:rPr>
              <a:t>Quarterly Business Surveys</a:t>
            </a:r>
          </a:p>
          <a:p>
            <a:pPr marL="582928" lvl="1" indent="-291464">
              <a:lnSpc>
                <a:spcPts val="3536"/>
              </a:lnSpc>
              <a:buFont typeface="Arial"/>
              <a:buChar char="•"/>
            </a:pPr>
            <a:r>
              <a:rPr lang="en-US" sz="2699" dirty="0">
                <a:solidFill>
                  <a:srgbClr val="000000"/>
                </a:solidFill>
                <a:latin typeface="Clear Sans"/>
              </a:rPr>
              <a:t>Annual Business Surveys</a:t>
            </a:r>
          </a:p>
          <a:p>
            <a:pPr marL="582928" lvl="1" indent="-291464">
              <a:lnSpc>
                <a:spcPts val="3536"/>
              </a:lnSpc>
              <a:buFont typeface="Arial"/>
              <a:buChar char="•"/>
            </a:pPr>
            <a:r>
              <a:rPr lang="en-US" sz="2699" dirty="0">
                <a:solidFill>
                  <a:srgbClr val="000000"/>
                </a:solidFill>
                <a:latin typeface="Clear Sans"/>
              </a:rPr>
              <a:t> Structural Business Surveys</a:t>
            </a:r>
          </a:p>
        </p:txBody>
      </p:sp>
      <p:sp>
        <p:nvSpPr>
          <p:cNvPr id="32" name="TextBox 32"/>
          <p:cNvSpPr txBox="1"/>
          <p:nvPr/>
        </p:nvSpPr>
        <p:spPr>
          <a:xfrm>
            <a:off x="12036036" y="7284754"/>
            <a:ext cx="2720479" cy="525399"/>
          </a:xfrm>
          <a:prstGeom prst="rect">
            <a:avLst/>
          </a:prstGeom>
        </p:spPr>
        <p:txBody>
          <a:bodyPr lIns="0" tIns="0" rIns="0" bIns="0" rtlCol="0" anchor="t">
            <a:spAutoFit/>
          </a:bodyPr>
          <a:lstStyle/>
          <a:p>
            <a:pPr algn="ctr">
              <a:lnSpc>
                <a:spcPts val="4322"/>
              </a:lnSpc>
              <a:spcBef>
                <a:spcPct val="0"/>
              </a:spcBef>
            </a:pPr>
            <a:r>
              <a:rPr lang="en-US" sz="3299">
                <a:solidFill>
                  <a:srgbClr val="000000"/>
                </a:solidFill>
                <a:latin typeface="Clear Sans Bold"/>
              </a:rPr>
              <a:t>Other sources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86348" y="285716"/>
            <a:ext cx="7952183" cy="705321"/>
          </a:xfrm>
          <a:prstGeom prst="rect">
            <a:avLst/>
          </a:prstGeom>
        </p:spPr>
        <p:txBody>
          <a:bodyPr wrap="square" lIns="0" tIns="0" rIns="0" bIns="0" rtlCol="0" anchor="t">
            <a:spAutoFit/>
          </a:bodyPr>
          <a:lstStyle/>
          <a:p>
            <a:pPr algn="ctr">
              <a:lnSpc>
                <a:spcPts val="5521"/>
              </a:lnSpc>
            </a:pPr>
            <a:r>
              <a:rPr lang="en-US" sz="4247" spc="-84" dirty="0">
                <a:solidFill>
                  <a:srgbClr val="000000"/>
                </a:solidFill>
                <a:latin typeface="Hammersmith One"/>
              </a:rPr>
              <a:t>Data sources for the MSBR</a:t>
            </a:r>
          </a:p>
        </p:txBody>
      </p:sp>
      <p:pic>
        <p:nvPicPr>
          <p:cNvPr id="9217" name="Picture 1"/>
          <p:cNvPicPr>
            <a:picLocks noChangeAspect="1" noChangeArrowheads="1"/>
          </p:cNvPicPr>
          <p:nvPr/>
        </p:nvPicPr>
        <p:blipFill>
          <a:blip r:embed="rId2"/>
          <a:srcRect/>
          <a:stretch>
            <a:fillRect/>
          </a:stretch>
        </p:blipFill>
        <p:spPr bwMode="auto">
          <a:xfrm>
            <a:off x="888941" y="1000096"/>
            <a:ext cx="16510051" cy="9286904"/>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0" y="0"/>
            <a:ext cx="1000068" cy="102870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17287932" y="0"/>
            <a:ext cx="1000068"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rot="16200000">
            <a:off x="8965391" y="-7751012"/>
            <a:ext cx="1571602" cy="17073622"/>
          </a:xfrm>
          <a:prstGeom prst="rect">
            <a:avLst/>
          </a:prstGeom>
          <a:noFill/>
          <a:ln w="9525">
            <a:noFill/>
            <a:miter lim="800000"/>
            <a:headEnd/>
            <a:tailEnd/>
          </a:ln>
          <a:effectLst/>
        </p:spPr>
      </p:pic>
      <p:sp>
        <p:nvSpPr>
          <p:cNvPr id="4" name="TextBox 4"/>
          <p:cNvSpPr txBox="1"/>
          <p:nvPr/>
        </p:nvSpPr>
        <p:spPr>
          <a:xfrm>
            <a:off x="1428696" y="571469"/>
            <a:ext cx="14001848" cy="718145"/>
          </a:xfrm>
          <a:prstGeom prst="rect">
            <a:avLst/>
          </a:prstGeom>
        </p:spPr>
        <p:txBody>
          <a:bodyPr wrap="square" lIns="0" tIns="0" rIns="0" bIns="0" rtlCol="0" anchor="t">
            <a:spAutoFit/>
          </a:bodyPr>
          <a:lstStyle/>
          <a:p>
            <a:pPr>
              <a:lnSpc>
                <a:spcPts val="5585"/>
              </a:lnSpc>
            </a:pPr>
            <a:r>
              <a:rPr lang="en-US" sz="4800" spc="-85" dirty="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(1)</a:t>
            </a:r>
            <a:endParaRPr lang="en-US" sz="4800" spc="-85" dirty="0">
              <a:solidFill>
                <a:schemeClr val="tx1">
                  <a:lumMod val="50000"/>
                  <a:lumOff val="50000"/>
                </a:schemeClr>
              </a:solidFill>
              <a:latin typeface="Hammersmith One"/>
            </a:endParaRPr>
          </a:p>
        </p:txBody>
      </p:sp>
      <p:sp>
        <p:nvSpPr>
          <p:cNvPr id="5" name="TextBox 5"/>
          <p:cNvSpPr txBox="1"/>
          <p:nvPr/>
        </p:nvSpPr>
        <p:spPr>
          <a:xfrm>
            <a:off x="285688" y="2643170"/>
            <a:ext cx="13573156" cy="2257028"/>
          </a:xfrm>
          <a:prstGeom prst="rect">
            <a:avLst/>
          </a:prstGeom>
        </p:spPr>
        <p:txBody>
          <a:bodyPr wrap="square" lIns="0" tIns="0" rIns="0" bIns="0" rtlCol="0" anchor="t">
            <a:spAutoFit/>
          </a:bodyPr>
          <a:lstStyle/>
          <a:p>
            <a:pPr algn="just">
              <a:lnSpc>
                <a:spcPts val="4428"/>
              </a:lnSpc>
              <a:spcBef>
                <a:spcPct val="0"/>
              </a:spcBef>
            </a:pPr>
            <a:r>
              <a:rPr lang="en-US" sz="3000" dirty="0">
                <a:solidFill>
                  <a:srgbClr val="000000"/>
                </a:solidFill>
                <a:latin typeface="Clear Sans"/>
              </a:rPr>
              <a:t>Morocco is conducting the national economic census using new technologies and employing specific approaches to the mapping of economic establishments, with the objective of exhaustive </a:t>
            </a:r>
            <a:r>
              <a:rPr lang="en-US" sz="3000" dirty="0" smtClean="0">
                <a:solidFill>
                  <a:srgbClr val="000000"/>
                </a:solidFill>
                <a:latin typeface="Clear Sans"/>
              </a:rPr>
              <a:t>geo-referencing of </a:t>
            </a:r>
            <a:r>
              <a:rPr lang="en-US" sz="3000" dirty="0">
                <a:solidFill>
                  <a:srgbClr val="000000"/>
                </a:solidFill>
                <a:latin typeface="Clear Sans"/>
              </a:rPr>
              <a:t>all </a:t>
            </a:r>
            <a:r>
              <a:rPr lang="en-US" sz="3000" dirty="0" smtClean="0">
                <a:solidFill>
                  <a:srgbClr val="000000"/>
                </a:solidFill>
                <a:latin typeface="Clear Sans"/>
              </a:rPr>
              <a:t>local units</a:t>
            </a:r>
            <a:r>
              <a:rPr lang="en-US" sz="3000" dirty="0">
                <a:solidFill>
                  <a:srgbClr val="000000"/>
                </a:solidFill>
                <a:latin typeface="Clear Sans"/>
              </a:rPr>
              <a:t>. </a:t>
            </a:r>
          </a:p>
        </p:txBody>
      </p:sp>
      <p:grpSp>
        <p:nvGrpSpPr>
          <p:cNvPr id="6" name="Group 6"/>
          <p:cNvGrpSpPr>
            <a:grpSpLocks noChangeAspect="1"/>
          </p:cNvGrpSpPr>
          <p:nvPr/>
        </p:nvGrpSpPr>
        <p:grpSpPr>
          <a:xfrm>
            <a:off x="14064750" y="1632899"/>
            <a:ext cx="4223250" cy="8582699"/>
            <a:chOff x="0" y="0"/>
            <a:chExt cx="5001260" cy="10163810"/>
          </a:xfrm>
        </p:grpSpPr>
        <p:sp>
          <p:nvSpPr>
            <p:cNvPr id="7" name="Freeform 7"/>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a:stretch>
                <a:fillRect l="-45" r="-45"/>
              </a:stretch>
            </a:blipFill>
          </p:spPr>
        </p:sp>
        <p:sp>
          <p:nvSpPr>
            <p:cNvPr id="8" name="Freeform 8"/>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a:stretch>
                <a:fillRect l="-120182" r="-120182"/>
              </a:stretch>
            </a:blipFill>
          </p:spPr>
        </p:sp>
      </p:grpSp>
      <p:sp>
        <p:nvSpPr>
          <p:cNvPr id="9" name="TextBox 9"/>
          <p:cNvSpPr txBox="1"/>
          <p:nvPr/>
        </p:nvSpPr>
        <p:spPr>
          <a:xfrm>
            <a:off x="2246406" y="5812599"/>
            <a:ext cx="11480955" cy="1610313"/>
          </a:xfrm>
          <a:prstGeom prst="rect">
            <a:avLst/>
          </a:prstGeom>
        </p:spPr>
        <p:txBody>
          <a:bodyPr lIns="0" tIns="0" rIns="0" bIns="0" rtlCol="0" anchor="t">
            <a:spAutoFit/>
          </a:bodyPr>
          <a:lstStyle/>
          <a:p>
            <a:pPr algn="just">
              <a:lnSpc>
                <a:spcPts val="4322"/>
              </a:lnSpc>
              <a:spcBef>
                <a:spcPct val="0"/>
              </a:spcBef>
            </a:pPr>
            <a:r>
              <a:rPr lang="en-US" sz="3000" dirty="0">
                <a:solidFill>
                  <a:srgbClr val="000000"/>
                </a:solidFill>
                <a:latin typeface="Clear Sans"/>
              </a:rPr>
              <a:t> the HCP </a:t>
            </a:r>
            <a:r>
              <a:rPr lang="en-US" sz="3000" dirty="0" smtClean="0">
                <a:solidFill>
                  <a:srgbClr val="000000"/>
                </a:solidFill>
                <a:latin typeface="Clear Sans"/>
              </a:rPr>
              <a:t>has deployed </a:t>
            </a:r>
            <a:r>
              <a:rPr lang="en-US" sz="3000" dirty="0" smtClean="0">
                <a:solidFill>
                  <a:srgbClr val="000000"/>
                </a:solidFill>
                <a:latin typeface="Clear Sans"/>
              </a:rPr>
              <a:t>significant </a:t>
            </a:r>
            <a:r>
              <a:rPr lang="en-US" sz="3000" dirty="0">
                <a:solidFill>
                  <a:srgbClr val="000000"/>
                </a:solidFill>
                <a:latin typeface="Clear Sans"/>
              </a:rPr>
              <a:t>resources to initially geo-locate the  buildings containing economic units and residential units. Then, </a:t>
            </a:r>
            <a:r>
              <a:rPr lang="en-US" sz="3000" dirty="0" smtClean="0">
                <a:solidFill>
                  <a:srgbClr val="000000"/>
                </a:solidFill>
                <a:latin typeface="Clear Sans"/>
              </a:rPr>
              <a:t>data collection from the economic units began.</a:t>
            </a:r>
            <a:endParaRPr lang="en-US" sz="3000" dirty="0">
              <a:solidFill>
                <a:srgbClr val="000000"/>
              </a:solidFill>
              <a:latin typeface="Clear Sans"/>
            </a:endParaRPr>
          </a:p>
        </p:txBody>
      </p:sp>
      <p:sp>
        <p:nvSpPr>
          <p:cNvPr id="10" name="Freeform 10"/>
          <p:cNvSpPr/>
          <p:nvPr/>
        </p:nvSpPr>
        <p:spPr>
          <a:xfrm>
            <a:off x="402066" y="6258810"/>
            <a:ext cx="1506952" cy="1290328"/>
          </a:xfrm>
          <a:custGeom>
            <a:avLst/>
            <a:gdLst/>
            <a:ahLst/>
            <a:cxnLst/>
            <a:rect l="l" t="t" r="r" b="b"/>
            <a:pathLst>
              <a:path w="1506952" h="1290328">
                <a:moveTo>
                  <a:pt x="0" y="0"/>
                </a:moveTo>
                <a:lnTo>
                  <a:pt x="1506952" y="0"/>
                </a:lnTo>
                <a:lnTo>
                  <a:pt x="1506952" y="1290328"/>
                </a:lnTo>
                <a:lnTo>
                  <a:pt x="0" y="1290328"/>
                </a:lnTo>
                <a:lnTo>
                  <a:pt x="0" y="0"/>
                </a:lnTo>
                <a:close/>
              </a:path>
            </a:pathLst>
          </a:custGeom>
          <a:blipFill>
            <a:blip r:embed="rId5" cstate="print">
              <a:extLst>
                <a:ext uri="{96DAC541-7B7A-43D3-8B79-37D633B846F1}">
                  <asvg:svgBlip xmlns:asvg="http://schemas.microsoft.com/office/drawing/2016/SVG/main" xmlns="" r:embed="rId7"/>
                </a:ext>
              </a:extLst>
            </a:blip>
            <a:stretch>
              <a:fillRect/>
            </a:stretch>
          </a:blipFill>
        </p:spPr>
      </p:sp>
      <p:sp>
        <p:nvSpPr>
          <p:cNvPr id="12" name="Freeform 22"/>
          <p:cNvSpPr/>
          <p:nvPr/>
        </p:nvSpPr>
        <p:spPr>
          <a:xfrm rot="5400000">
            <a:off x="221570" y="492710"/>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14382" y="1857352"/>
            <a:ext cx="12287336" cy="1622239"/>
          </a:xfrm>
          <a:prstGeom prst="rect">
            <a:avLst/>
          </a:prstGeom>
        </p:spPr>
        <p:txBody>
          <a:bodyPr wrap="square" lIns="0" tIns="0" rIns="0" bIns="0" rtlCol="0" anchor="t">
            <a:spAutoFit/>
          </a:bodyPr>
          <a:lstStyle/>
          <a:p>
            <a:pPr>
              <a:lnSpc>
                <a:spcPts val="4864"/>
              </a:lnSpc>
            </a:pPr>
            <a:r>
              <a:rPr lang="en-US" sz="4000" dirty="0">
                <a:solidFill>
                  <a:schemeClr val="tx2">
                    <a:lumMod val="60000"/>
                    <a:lumOff val="40000"/>
                  </a:schemeClr>
                </a:solidFill>
                <a:latin typeface="Hammersmith One Bold"/>
              </a:rPr>
              <a:t>T</a:t>
            </a:r>
            <a:r>
              <a:rPr lang="en-US" sz="4000" dirty="0" smtClean="0">
                <a:solidFill>
                  <a:schemeClr val="tx2">
                    <a:lumMod val="60000"/>
                    <a:lumOff val="40000"/>
                  </a:schemeClr>
                </a:solidFill>
                <a:latin typeface="Hammersmith One Bold"/>
              </a:rPr>
              <a:t>he </a:t>
            </a:r>
            <a:r>
              <a:rPr lang="en-US" sz="4000" dirty="0">
                <a:solidFill>
                  <a:schemeClr val="tx2">
                    <a:lumMod val="60000"/>
                    <a:lumOff val="40000"/>
                  </a:schemeClr>
                </a:solidFill>
                <a:latin typeface="Hammersmith One Bold"/>
              </a:rPr>
              <a:t>2023 Economic Establishments </a:t>
            </a:r>
            <a:r>
              <a:rPr lang="en-US" sz="4000" dirty="0" smtClean="0">
                <a:solidFill>
                  <a:schemeClr val="tx2">
                    <a:lumMod val="60000"/>
                    <a:lumOff val="40000"/>
                  </a:schemeClr>
                </a:solidFill>
                <a:latin typeface="Hammersmith One Bold"/>
              </a:rPr>
              <a:t>Mapping</a:t>
            </a:r>
            <a:endParaRPr lang="en-US" sz="4000" dirty="0">
              <a:solidFill>
                <a:schemeClr val="tx2">
                  <a:lumMod val="60000"/>
                  <a:lumOff val="40000"/>
                </a:schemeClr>
              </a:solidFill>
              <a:latin typeface="Hammersmith One Bold"/>
            </a:endParaRPr>
          </a:p>
          <a:p>
            <a:pPr>
              <a:lnSpc>
                <a:spcPts val="9703"/>
              </a:lnSpc>
            </a:pPr>
            <a:endParaRPr/>
          </a:p>
        </p:txBody>
      </p:sp>
      <p:sp>
        <p:nvSpPr>
          <p:cNvPr id="4" name="TextBox 4"/>
          <p:cNvSpPr txBox="1"/>
          <p:nvPr/>
        </p:nvSpPr>
        <p:spPr>
          <a:xfrm>
            <a:off x="2357390" y="5286376"/>
            <a:ext cx="4912356" cy="657039"/>
          </a:xfrm>
          <a:prstGeom prst="rect">
            <a:avLst/>
          </a:prstGeom>
        </p:spPr>
        <p:txBody>
          <a:bodyPr lIns="0" tIns="0" rIns="0" bIns="0" rtlCol="0" anchor="t">
            <a:spAutoFit/>
          </a:bodyPr>
          <a:lstStyle/>
          <a:p>
            <a:pPr algn="ctr">
              <a:lnSpc>
                <a:spcPts val="5389"/>
              </a:lnSpc>
            </a:pPr>
            <a:r>
              <a:rPr lang="en-US" sz="4400" dirty="0">
                <a:solidFill>
                  <a:srgbClr val="000000"/>
                </a:solidFill>
                <a:latin typeface="Clear Sans Bold"/>
              </a:rPr>
              <a:t>Objectives</a:t>
            </a:r>
          </a:p>
        </p:txBody>
      </p:sp>
      <p:grpSp>
        <p:nvGrpSpPr>
          <p:cNvPr id="5" name="Group 5"/>
          <p:cNvGrpSpPr/>
          <p:nvPr/>
        </p:nvGrpSpPr>
        <p:grpSpPr>
          <a:xfrm>
            <a:off x="8102940" y="3323902"/>
            <a:ext cx="8771798" cy="1000274"/>
            <a:chOff x="0" y="336189"/>
            <a:chExt cx="11695731" cy="1333698"/>
          </a:xfrm>
        </p:grpSpPr>
        <p:sp>
          <p:nvSpPr>
            <p:cNvPr id="6" name="Freeform 6"/>
            <p:cNvSpPr/>
            <p:nvPr/>
          </p:nvSpPr>
          <p:spPr>
            <a:xfrm rot="5400000">
              <a:off x="226" y="520112"/>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2" cstate="print">
                <a:extLst>
                  <a:ext uri="{96DAC541-7B7A-43D3-8B79-37D633B846F1}">
                    <asvg:svgBlip xmlns:asvg="http://schemas.microsoft.com/office/drawing/2016/SVG/main" xmlns="" r:embed="rId5"/>
                  </a:ext>
                </a:extLst>
              </a:blip>
              <a:stretch>
                <a:fillRect l="-50" r="-34"/>
              </a:stretch>
            </a:blipFill>
          </p:spPr>
        </p:sp>
        <p:sp>
          <p:nvSpPr>
            <p:cNvPr id="7" name="TextBox 7"/>
            <p:cNvSpPr txBox="1"/>
            <p:nvPr/>
          </p:nvSpPr>
          <p:spPr>
            <a:xfrm>
              <a:off x="1093549" y="336189"/>
              <a:ext cx="10602182" cy="1333698"/>
            </a:xfrm>
            <a:prstGeom prst="rect">
              <a:avLst/>
            </a:prstGeom>
          </p:spPr>
          <p:txBody>
            <a:bodyPr lIns="0" tIns="0" rIns="0" bIns="0" rtlCol="0" anchor="t">
              <a:spAutoFit/>
            </a:bodyPr>
            <a:lstStyle/>
            <a:p>
              <a:pPr>
                <a:lnSpc>
                  <a:spcPts val="3919"/>
                </a:lnSpc>
              </a:pPr>
              <a:r>
                <a:rPr lang="en-US" sz="2799" dirty="0">
                  <a:solidFill>
                    <a:srgbClr val="000000"/>
                  </a:solidFill>
                  <a:latin typeface="Clear Sans"/>
                </a:rPr>
                <a:t>Provide a </a:t>
              </a:r>
              <a:r>
                <a:rPr lang="en-US" sz="2799" dirty="0" smtClean="0">
                  <a:solidFill>
                    <a:srgbClr val="000000"/>
                  </a:solidFill>
                  <a:latin typeface="Clear Sans"/>
                </a:rPr>
                <a:t>complete </a:t>
              </a:r>
              <a:r>
                <a:rPr lang="en-US" sz="2799" dirty="0">
                  <a:solidFill>
                    <a:srgbClr val="000000"/>
                  </a:solidFill>
                  <a:latin typeface="Clear Sans"/>
                </a:rPr>
                <a:t>update of the </a:t>
              </a:r>
              <a:r>
                <a:rPr lang="en-US" sz="2799" dirty="0" smtClean="0">
                  <a:solidFill>
                    <a:srgbClr val="000000"/>
                  </a:solidFill>
                  <a:latin typeface="Clear Sans"/>
                </a:rPr>
                <a:t>business register.</a:t>
              </a:r>
              <a:endParaRPr lang="en-US" sz="2799" dirty="0">
                <a:solidFill>
                  <a:srgbClr val="000000"/>
                </a:solidFill>
                <a:latin typeface="Clear Sans"/>
              </a:endParaRPr>
            </a:p>
          </p:txBody>
        </p:sp>
      </p:grpSp>
      <p:grpSp>
        <p:nvGrpSpPr>
          <p:cNvPr id="8" name="Group 8"/>
          <p:cNvGrpSpPr/>
          <p:nvPr/>
        </p:nvGrpSpPr>
        <p:grpSpPr>
          <a:xfrm>
            <a:off x="8102940" y="4783762"/>
            <a:ext cx="8771798" cy="1026161"/>
            <a:chOff x="0" y="0"/>
            <a:chExt cx="11695731" cy="1368214"/>
          </a:xfrm>
        </p:grpSpPr>
        <p:sp>
          <p:nvSpPr>
            <p:cNvPr id="9" name="Freeform 9"/>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2" cstate="print">
                <a:extLst>
                  <a:ext uri="{96DAC541-7B7A-43D3-8B79-37D633B846F1}">
                    <asvg:svgBlip xmlns:asvg="http://schemas.microsoft.com/office/drawing/2016/SVG/main" xmlns="" r:embed="rId5"/>
                  </a:ext>
                </a:extLst>
              </a:blip>
              <a:stretch>
                <a:fillRect l="-50" r="-34"/>
              </a:stretch>
            </a:blipFill>
          </p:spPr>
        </p:sp>
        <p:sp>
          <p:nvSpPr>
            <p:cNvPr id="10" name="TextBox 10"/>
            <p:cNvSpPr txBox="1"/>
            <p:nvPr/>
          </p:nvSpPr>
          <p:spPr>
            <a:xfrm>
              <a:off x="1093551" y="-66675"/>
              <a:ext cx="10602180" cy="1315509"/>
            </a:xfrm>
            <a:prstGeom prst="rect">
              <a:avLst/>
            </a:prstGeom>
          </p:spPr>
          <p:txBody>
            <a:bodyPr lIns="0" tIns="0" rIns="0" bIns="0" rtlCol="0" anchor="t">
              <a:spAutoFit/>
            </a:bodyPr>
            <a:lstStyle/>
            <a:p>
              <a:pPr>
                <a:lnSpc>
                  <a:spcPts val="4024"/>
                </a:lnSpc>
              </a:pPr>
              <a:r>
                <a:rPr lang="en-US" sz="2874" dirty="0">
                  <a:solidFill>
                    <a:srgbClr val="000000"/>
                  </a:solidFill>
                  <a:latin typeface="Clear Sans"/>
                </a:rPr>
                <a:t>Provide an updated picture of the productive tissue.</a:t>
              </a:r>
            </a:p>
          </p:txBody>
        </p:sp>
      </p:grpSp>
      <p:grpSp>
        <p:nvGrpSpPr>
          <p:cNvPr id="11" name="Group 11"/>
          <p:cNvGrpSpPr/>
          <p:nvPr/>
        </p:nvGrpSpPr>
        <p:grpSpPr>
          <a:xfrm>
            <a:off x="8102940" y="6133832"/>
            <a:ext cx="8771798" cy="919480"/>
            <a:chOff x="0" y="0"/>
            <a:chExt cx="11695731" cy="1225974"/>
          </a:xfrm>
        </p:grpSpPr>
        <p:sp>
          <p:nvSpPr>
            <p:cNvPr id="12" name="Freeform 12"/>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2" cstate="print">
                <a:extLst>
                  <a:ext uri="{96DAC541-7B7A-43D3-8B79-37D633B846F1}">
                    <asvg:svgBlip xmlns:asvg="http://schemas.microsoft.com/office/drawing/2016/SVG/main" xmlns="" r:embed="rId5"/>
                  </a:ext>
                </a:extLst>
              </a:blip>
              <a:stretch>
                <a:fillRect l="-50" r="-34"/>
              </a:stretch>
            </a:blipFill>
          </p:spPr>
        </p:sp>
        <p:sp>
          <p:nvSpPr>
            <p:cNvPr id="13" name="TextBox 13"/>
            <p:cNvSpPr txBox="1"/>
            <p:nvPr/>
          </p:nvSpPr>
          <p:spPr>
            <a:xfrm>
              <a:off x="1093551" y="-57150"/>
              <a:ext cx="10602180" cy="1283124"/>
            </a:xfrm>
            <a:prstGeom prst="rect">
              <a:avLst/>
            </a:prstGeom>
          </p:spPr>
          <p:txBody>
            <a:bodyPr lIns="0" tIns="0" rIns="0" bIns="0" rtlCol="0" anchor="t">
              <a:spAutoFit/>
            </a:bodyPr>
            <a:lstStyle/>
            <a:p>
              <a:pPr>
                <a:lnSpc>
                  <a:spcPts val="3919"/>
                </a:lnSpc>
              </a:pPr>
              <a:r>
                <a:rPr lang="en-US" sz="2799" dirty="0">
                  <a:solidFill>
                    <a:srgbClr val="000000"/>
                  </a:solidFill>
                  <a:latin typeface="Clear Sans"/>
                </a:rPr>
                <a:t>Establish a geospatial database of enterprises and their local units.</a:t>
              </a:r>
            </a:p>
          </p:txBody>
        </p:sp>
      </p:grpSp>
      <p:grpSp>
        <p:nvGrpSpPr>
          <p:cNvPr id="14" name="Group 14"/>
          <p:cNvGrpSpPr/>
          <p:nvPr/>
        </p:nvGrpSpPr>
        <p:grpSpPr>
          <a:xfrm>
            <a:off x="8102940" y="7621002"/>
            <a:ext cx="8771798" cy="919480"/>
            <a:chOff x="0" y="0"/>
            <a:chExt cx="11695731" cy="1225974"/>
          </a:xfrm>
        </p:grpSpPr>
        <p:sp>
          <p:nvSpPr>
            <p:cNvPr id="15" name="Freeform 15"/>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2" cstate="print">
                <a:extLst>
                  <a:ext uri="{96DAC541-7B7A-43D3-8B79-37D633B846F1}">
                    <asvg:svgBlip xmlns:asvg="http://schemas.microsoft.com/office/drawing/2016/SVG/main" xmlns="" r:embed="rId5"/>
                  </a:ext>
                </a:extLst>
              </a:blip>
              <a:stretch>
                <a:fillRect l="-50" r="-34"/>
              </a:stretch>
            </a:blipFill>
          </p:spPr>
        </p:sp>
        <p:sp>
          <p:nvSpPr>
            <p:cNvPr id="16" name="TextBox 16"/>
            <p:cNvSpPr txBox="1"/>
            <p:nvPr/>
          </p:nvSpPr>
          <p:spPr>
            <a:xfrm>
              <a:off x="1093551" y="-57150"/>
              <a:ext cx="10602180" cy="1283124"/>
            </a:xfrm>
            <a:prstGeom prst="rect">
              <a:avLst/>
            </a:prstGeom>
          </p:spPr>
          <p:txBody>
            <a:bodyPr lIns="0" tIns="0" rIns="0" bIns="0" rtlCol="0" anchor="t">
              <a:spAutoFit/>
            </a:bodyPr>
            <a:lstStyle/>
            <a:p>
              <a:pPr>
                <a:lnSpc>
                  <a:spcPts val="3919"/>
                </a:lnSpc>
              </a:pPr>
              <a:r>
                <a:rPr lang="en-US" sz="2799">
                  <a:solidFill>
                    <a:srgbClr val="000000"/>
                  </a:solidFill>
                  <a:latin typeface="Clear Sans"/>
                </a:rPr>
                <a:t>Conduct detailed spatial analyses of economic activities.</a:t>
              </a:r>
            </a:p>
          </p:txBody>
        </p:sp>
      </p:grpSp>
      <p:grpSp>
        <p:nvGrpSpPr>
          <p:cNvPr id="17" name="Group 17"/>
          <p:cNvGrpSpPr/>
          <p:nvPr/>
        </p:nvGrpSpPr>
        <p:grpSpPr>
          <a:xfrm>
            <a:off x="8102940" y="9106047"/>
            <a:ext cx="8771798" cy="919480"/>
            <a:chOff x="0" y="0"/>
            <a:chExt cx="11695731" cy="1225974"/>
          </a:xfrm>
        </p:grpSpPr>
        <p:sp>
          <p:nvSpPr>
            <p:cNvPr id="18" name="Freeform 18"/>
            <p:cNvSpPr/>
            <p:nvPr/>
          </p:nvSpPr>
          <p:spPr>
            <a:xfrm rot="5400000">
              <a:off x="226" y="126774"/>
              <a:ext cx="532260" cy="532712"/>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2" cstate="print">
                <a:extLst>
                  <a:ext uri="{96DAC541-7B7A-43D3-8B79-37D633B846F1}">
                    <asvg:svgBlip xmlns:asvg="http://schemas.microsoft.com/office/drawing/2016/SVG/main" xmlns="" r:embed="rId5"/>
                  </a:ext>
                </a:extLst>
              </a:blip>
              <a:stretch>
                <a:fillRect l="-50" r="-34"/>
              </a:stretch>
            </a:blipFill>
          </p:spPr>
        </p:sp>
        <p:sp>
          <p:nvSpPr>
            <p:cNvPr id="19" name="TextBox 19"/>
            <p:cNvSpPr txBox="1"/>
            <p:nvPr/>
          </p:nvSpPr>
          <p:spPr>
            <a:xfrm>
              <a:off x="1093551" y="-57150"/>
              <a:ext cx="10602180" cy="1283124"/>
            </a:xfrm>
            <a:prstGeom prst="rect">
              <a:avLst/>
            </a:prstGeom>
          </p:spPr>
          <p:txBody>
            <a:bodyPr lIns="0" tIns="0" rIns="0" bIns="0" rtlCol="0" anchor="t">
              <a:spAutoFit/>
            </a:bodyPr>
            <a:lstStyle/>
            <a:p>
              <a:pPr>
                <a:lnSpc>
                  <a:spcPts val="3919"/>
                </a:lnSpc>
              </a:pPr>
              <a:r>
                <a:rPr lang="en-US" sz="2799">
                  <a:solidFill>
                    <a:srgbClr val="000000"/>
                  </a:solidFill>
                  <a:latin typeface="Clear Sans"/>
                </a:rPr>
                <a:t> Establish a new sampling framework for economic surveys.</a:t>
              </a:r>
            </a:p>
          </p:txBody>
        </p:sp>
      </p:grpSp>
      <p:sp>
        <p:nvSpPr>
          <p:cNvPr id="20" name="Freeform 20"/>
          <p:cNvSpPr/>
          <p:nvPr/>
        </p:nvSpPr>
        <p:spPr>
          <a:xfrm>
            <a:off x="2357390" y="4929186"/>
            <a:ext cx="987392" cy="1042353"/>
          </a:xfrm>
          <a:custGeom>
            <a:avLst/>
            <a:gdLst/>
            <a:ahLst/>
            <a:cxnLst/>
            <a:rect l="l" t="t" r="r" b="b"/>
            <a:pathLst>
              <a:path w="987392" h="1042353">
                <a:moveTo>
                  <a:pt x="0" y="0"/>
                </a:moveTo>
                <a:lnTo>
                  <a:pt x="987393" y="0"/>
                </a:lnTo>
                <a:lnTo>
                  <a:pt x="987393" y="1042352"/>
                </a:lnTo>
                <a:lnTo>
                  <a:pt x="0" y="104235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22" name="Picture 2"/>
          <p:cNvPicPr>
            <a:picLocks noChangeAspect="1" noChangeArrowheads="1"/>
          </p:cNvPicPr>
          <p:nvPr/>
        </p:nvPicPr>
        <p:blipFill>
          <a:blip r:embed="rId8"/>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3"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9">
              <a:extLst>
                <a:ext uri="{96DAC541-7B7A-43D3-8B79-37D633B846F1}">
                  <asvg:svgBlip xmlns:asvg="http://schemas.microsoft.com/office/drawing/2016/SVG/main" xmlns="" r:embed="rId3"/>
                </a:ext>
              </a:extLst>
            </a:blip>
            <a:stretch>
              <a:fillRect/>
            </a:stretch>
          </a:blipFill>
        </p:spPr>
      </p:sp>
      <p:pic>
        <p:nvPicPr>
          <p:cNvPr id="26" name="Picture 2"/>
          <p:cNvPicPr>
            <a:picLocks noChangeAspect="1" noChangeArrowheads="1"/>
          </p:cNvPicPr>
          <p:nvPr/>
        </p:nvPicPr>
        <p:blipFill>
          <a:blip r:embed="rId8"/>
          <a:srcRect/>
          <a:stretch>
            <a:fillRect/>
          </a:stretch>
        </p:blipFill>
        <p:spPr bwMode="auto">
          <a:xfrm>
            <a:off x="0" y="1571672"/>
            <a:ext cx="1000068" cy="10287000"/>
          </a:xfrm>
          <a:prstGeom prst="rect">
            <a:avLst/>
          </a:prstGeom>
          <a:noFill/>
          <a:ln w="9525">
            <a:noFill/>
            <a:miter lim="800000"/>
            <a:headEnd/>
            <a:tailEnd/>
          </a:ln>
          <a:effectLst/>
        </p:spPr>
      </p:pic>
      <p:sp>
        <p:nvSpPr>
          <p:cNvPr id="27" name="Rectangle 26"/>
          <p:cNvSpPr/>
          <p:nvPr/>
        </p:nvSpPr>
        <p:spPr>
          <a:xfrm>
            <a:off x="1214382" y="500030"/>
            <a:ext cx="13260681" cy="81560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(2)</a:t>
            </a:r>
            <a:endParaRPr lang="en-US" sz="4800" spc="-85" dirty="0">
              <a:solidFill>
                <a:schemeClr val="tx1">
                  <a:lumMod val="50000"/>
                  <a:lumOff val="50000"/>
                </a:schemeClr>
              </a:solidFill>
              <a:latin typeface="Hammersmith On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 suis ce que j'observe ou l'importance du focus de votre attention"/>
          <p:cNvPicPr>
            <a:picLocks noChangeAspect="1" noChangeArrowheads="1"/>
          </p:cNvPicPr>
          <p:nvPr/>
        </p:nvPicPr>
        <p:blipFill>
          <a:blip r:embed="rId2"/>
          <a:srcRect/>
          <a:stretch>
            <a:fillRect/>
          </a:stretch>
        </p:blipFill>
        <p:spPr bwMode="auto">
          <a:xfrm>
            <a:off x="1214382" y="4286244"/>
            <a:ext cx="1643074" cy="1643074"/>
          </a:xfrm>
          <a:prstGeom prst="rect">
            <a:avLst/>
          </a:prstGeom>
          <a:noFill/>
        </p:spPr>
      </p:pic>
      <p:sp>
        <p:nvSpPr>
          <p:cNvPr id="4" name="TextBox 4"/>
          <p:cNvSpPr txBox="1"/>
          <p:nvPr/>
        </p:nvSpPr>
        <p:spPr>
          <a:xfrm>
            <a:off x="2500266" y="4714872"/>
            <a:ext cx="4912356" cy="645161"/>
          </a:xfrm>
          <a:prstGeom prst="rect">
            <a:avLst/>
          </a:prstGeom>
        </p:spPr>
        <p:txBody>
          <a:bodyPr lIns="0" tIns="0" rIns="0" bIns="0" rtlCol="0" anchor="t">
            <a:spAutoFit/>
          </a:bodyPr>
          <a:lstStyle/>
          <a:p>
            <a:pPr algn="ctr">
              <a:lnSpc>
                <a:spcPts val="5389"/>
              </a:lnSpc>
            </a:pPr>
            <a:r>
              <a:rPr lang="en-US" sz="3849" dirty="0" smtClean="0">
                <a:solidFill>
                  <a:srgbClr val="000000"/>
                </a:solidFill>
                <a:latin typeface="Clear Sans Bold"/>
              </a:rPr>
              <a:t>Statistical units</a:t>
            </a:r>
            <a:endParaRPr lang="en-US" sz="3849" dirty="0">
              <a:solidFill>
                <a:srgbClr val="000000"/>
              </a:solidFill>
              <a:latin typeface="Clear Sans Bold"/>
            </a:endParaRPr>
          </a:p>
        </p:txBody>
      </p:sp>
      <p:sp>
        <p:nvSpPr>
          <p:cNvPr id="9" name="Freeform 9"/>
          <p:cNvSpPr/>
          <p:nvPr/>
        </p:nvSpPr>
        <p:spPr>
          <a:xfrm rot="5400000">
            <a:off x="8644104" y="4357512"/>
            <a:ext cx="327756" cy="328096"/>
          </a:xfrm>
          <a:custGeom>
            <a:avLst/>
            <a:gdLst/>
            <a:ahLst/>
            <a:cxnLst/>
            <a:rect l="l" t="t" r="r" b="b"/>
            <a:pathLst>
              <a:path w="532260" h="532712">
                <a:moveTo>
                  <a:pt x="0" y="0"/>
                </a:moveTo>
                <a:lnTo>
                  <a:pt x="532260" y="0"/>
                </a:lnTo>
                <a:lnTo>
                  <a:pt x="532260" y="532712"/>
                </a:lnTo>
                <a:lnTo>
                  <a:pt x="0" y="532712"/>
                </a:lnTo>
                <a:lnTo>
                  <a:pt x="0" y="0"/>
                </a:lnTo>
                <a:close/>
              </a:path>
            </a:pathLst>
          </a:custGeom>
          <a:blipFill>
            <a:blip r:embed="rId3" cstate="print">
              <a:extLst>
                <a:ext uri="{96DAC541-7B7A-43D3-8B79-37D633B846F1}">
                  <asvg:svgBlip xmlns:asvg="http://schemas.microsoft.com/office/drawing/2016/SVG/main" xmlns="" r:embed="rId5"/>
                </a:ext>
              </a:extLst>
            </a:blip>
            <a:stretch>
              <a:fillRect l="-50" r="-34"/>
            </a:stretch>
          </a:blipFill>
        </p:spPr>
      </p:sp>
      <p:sp>
        <p:nvSpPr>
          <p:cNvPr id="21" name="TextBox 7"/>
          <p:cNvSpPr txBox="1"/>
          <p:nvPr/>
        </p:nvSpPr>
        <p:spPr>
          <a:xfrm>
            <a:off x="9358314" y="4071930"/>
            <a:ext cx="7643866" cy="2690737"/>
          </a:xfrm>
          <a:prstGeom prst="rect">
            <a:avLst/>
          </a:prstGeom>
        </p:spPr>
        <p:txBody>
          <a:bodyPr wrap="square" lIns="0" tIns="0" rIns="0" bIns="0" rtlCol="0" anchor="t">
            <a:spAutoFit/>
          </a:bodyPr>
          <a:lstStyle/>
          <a:p>
            <a:pPr algn="just">
              <a:lnSpc>
                <a:spcPct val="150000"/>
              </a:lnSpc>
              <a:spcBef>
                <a:spcPct val="0"/>
              </a:spcBef>
            </a:pPr>
            <a:r>
              <a:rPr lang="en-US" sz="3000" dirty="0" smtClean="0">
                <a:solidFill>
                  <a:srgbClr val="000000"/>
                </a:solidFill>
                <a:latin typeface="Clear Sans"/>
              </a:rPr>
              <a:t>The  </a:t>
            </a:r>
            <a:r>
              <a:rPr lang="en-US" sz="3000" dirty="0">
                <a:solidFill>
                  <a:srgbClr val="000000"/>
                </a:solidFill>
                <a:latin typeface="Clear Sans"/>
              </a:rPr>
              <a:t>local </a:t>
            </a:r>
            <a:r>
              <a:rPr lang="en-US" sz="3000" dirty="0" smtClean="0">
                <a:solidFill>
                  <a:srgbClr val="000000"/>
                </a:solidFill>
                <a:latin typeface="Clear Sans"/>
              </a:rPr>
              <a:t>unit: </a:t>
            </a:r>
            <a:r>
              <a:rPr lang="en-US" sz="3000" dirty="0">
                <a:solidFill>
                  <a:srgbClr val="000000"/>
                </a:solidFill>
                <a:latin typeface="Clear Sans"/>
              </a:rPr>
              <a:t>a business or part of a business located in a geographically identified </a:t>
            </a:r>
            <a:r>
              <a:rPr lang="en-US" sz="3000" dirty="0" smtClean="0">
                <a:solidFill>
                  <a:srgbClr val="000000"/>
                </a:solidFill>
                <a:latin typeface="Clear Sans"/>
              </a:rPr>
              <a:t>area and which engages in productive activity by </a:t>
            </a:r>
            <a:r>
              <a:rPr lang="en-US" sz="3000" dirty="0">
                <a:solidFill>
                  <a:srgbClr val="000000"/>
                </a:solidFill>
                <a:latin typeface="Clear Sans"/>
              </a:rPr>
              <a:t>one </a:t>
            </a:r>
            <a:r>
              <a:rPr lang="en-US" sz="3000" dirty="0" smtClean="0">
                <a:solidFill>
                  <a:srgbClr val="000000"/>
                </a:solidFill>
                <a:latin typeface="Clear Sans"/>
              </a:rPr>
              <a:t>person or more.</a:t>
            </a:r>
            <a:endParaRPr lang="en-US" sz="3000" dirty="0">
              <a:solidFill>
                <a:srgbClr val="000000"/>
              </a:solidFill>
              <a:latin typeface="Clear Sans"/>
            </a:endParaRPr>
          </a:p>
        </p:txBody>
      </p:sp>
      <p:pic>
        <p:nvPicPr>
          <p:cNvPr id="23" name="Picture 2"/>
          <p:cNvPicPr>
            <a:picLocks noChangeAspect="1" noChangeArrowheads="1"/>
          </p:cNvPicPr>
          <p:nvPr/>
        </p:nvPicPr>
        <p:blipFill>
          <a:blip r:embed="rId6"/>
          <a:srcRect/>
          <a:stretch>
            <a:fillRect/>
          </a:stretch>
        </p:blipFill>
        <p:spPr bwMode="auto">
          <a:xfrm rot="16200000">
            <a:off x="8858233" y="-7858165"/>
            <a:ext cx="1571602" cy="17287932"/>
          </a:xfrm>
          <a:prstGeom prst="rect">
            <a:avLst/>
          </a:prstGeom>
          <a:noFill/>
          <a:ln w="9525">
            <a:noFill/>
            <a:miter lim="800000"/>
            <a:headEnd/>
            <a:tailEnd/>
          </a:ln>
          <a:effectLst/>
        </p:spPr>
      </p:pic>
      <p:sp>
        <p:nvSpPr>
          <p:cNvPr id="24" name="Freeform 22"/>
          <p:cNvSpPr/>
          <p:nvPr/>
        </p:nvSpPr>
        <p:spPr>
          <a:xfrm rot="5400000">
            <a:off x="78695" y="421272"/>
            <a:ext cx="790605" cy="805246"/>
          </a:xfrm>
          <a:custGeom>
            <a:avLst/>
            <a:gdLst/>
            <a:ahLst/>
            <a:cxnLst/>
            <a:rect l="l" t="t" r="r" b="b"/>
            <a:pathLst>
              <a:path w="790605" h="805246">
                <a:moveTo>
                  <a:pt x="0" y="0"/>
                </a:moveTo>
                <a:lnTo>
                  <a:pt x="790606" y="0"/>
                </a:lnTo>
                <a:lnTo>
                  <a:pt x="790606" y="805246"/>
                </a:lnTo>
                <a:lnTo>
                  <a:pt x="0" y="8052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25" name="Picture 2"/>
          <p:cNvPicPr>
            <a:picLocks noChangeAspect="1" noChangeArrowheads="1"/>
          </p:cNvPicPr>
          <p:nvPr/>
        </p:nvPicPr>
        <p:blipFill>
          <a:blip r:embed="rId6"/>
          <a:srcRect/>
          <a:stretch>
            <a:fillRect/>
          </a:stretch>
        </p:blipFill>
        <p:spPr bwMode="auto">
          <a:xfrm>
            <a:off x="0" y="1571600"/>
            <a:ext cx="1000068" cy="10287000"/>
          </a:xfrm>
          <a:prstGeom prst="rect">
            <a:avLst/>
          </a:prstGeom>
          <a:noFill/>
          <a:ln w="9525">
            <a:noFill/>
            <a:miter lim="800000"/>
            <a:headEnd/>
            <a:tailEnd/>
          </a:ln>
          <a:effectLst/>
        </p:spPr>
      </p:pic>
      <p:sp>
        <p:nvSpPr>
          <p:cNvPr id="26" name="Rectangle 25"/>
          <p:cNvSpPr/>
          <p:nvPr/>
        </p:nvSpPr>
        <p:spPr>
          <a:xfrm>
            <a:off x="1214382" y="357154"/>
            <a:ext cx="13260681" cy="815608"/>
          </a:xfrm>
          <a:prstGeom prst="rect">
            <a:avLst/>
          </a:prstGeom>
        </p:spPr>
        <p:txBody>
          <a:bodyPr wrap="none">
            <a:spAutoFit/>
          </a:bodyPr>
          <a:lstStyle/>
          <a:p>
            <a:pPr>
              <a:lnSpc>
                <a:spcPts val="5585"/>
              </a:lnSpc>
            </a:pPr>
            <a:r>
              <a:rPr lang="en-US" sz="4800" spc="-85" dirty="0" smtClean="0">
                <a:solidFill>
                  <a:schemeClr val="tx1">
                    <a:lumMod val="50000"/>
                    <a:lumOff val="50000"/>
                  </a:schemeClr>
                </a:solidFill>
                <a:latin typeface="Hammersmith One"/>
              </a:rPr>
              <a:t>Integrating geospatial data into the </a:t>
            </a:r>
            <a:r>
              <a:rPr lang="en-US" sz="4800" spc="-85" dirty="0" smtClean="0">
                <a:solidFill>
                  <a:schemeClr val="tx1">
                    <a:lumMod val="50000"/>
                    <a:lumOff val="50000"/>
                  </a:schemeClr>
                </a:solidFill>
                <a:latin typeface="Hammersmith One"/>
              </a:rPr>
              <a:t>MSBR  </a:t>
            </a:r>
            <a:r>
              <a:rPr lang="en-US" sz="4800" spc="-85" dirty="0" smtClean="0">
                <a:solidFill>
                  <a:schemeClr val="tx1">
                    <a:lumMod val="50000"/>
                    <a:lumOff val="50000"/>
                  </a:schemeClr>
                </a:solidFill>
                <a:latin typeface="Hammersmith One"/>
              </a:rPr>
              <a:t>(3)</a:t>
            </a:r>
            <a:endParaRPr lang="en-US" sz="4800" spc="-85" dirty="0">
              <a:solidFill>
                <a:schemeClr val="tx1">
                  <a:lumMod val="50000"/>
                  <a:lumOff val="50000"/>
                </a:schemeClr>
              </a:solidFill>
              <a:latin typeface="Hammersmith One"/>
            </a:endParaRPr>
          </a:p>
        </p:txBody>
      </p:sp>
      <p:sp>
        <p:nvSpPr>
          <p:cNvPr id="10" name="TextBox 3"/>
          <p:cNvSpPr txBox="1"/>
          <p:nvPr/>
        </p:nvSpPr>
        <p:spPr>
          <a:xfrm>
            <a:off x="1214382" y="1857352"/>
            <a:ext cx="12287336" cy="1622239"/>
          </a:xfrm>
          <a:prstGeom prst="rect">
            <a:avLst/>
          </a:prstGeom>
        </p:spPr>
        <p:txBody>
          <a:bodyPr wrap="square" lIns="0" tIns="0" rIns="0" bIns="0" rtlCol="0" anchor="t">
            <a:spAutoFit/>
          </a:bodyPr>
          <a:lstStyle/>
          <a:p>
            <a:pPr>
              <a:lnSpc>
                <a:spcPts val="4864"/>
              </a:lnSpc>
            </a:pPr>
            <a:r>
              <a:rPr lang="en-US" sz="4000" dirty="0">
                <a:solidFill>
                  <a:schemeClr val="tx2">
                    <a:lumMod val="60000"/>
                    <a:lumOff val="40000"/>
                  </a:schemeClr>
                </a:solidFill>
                <a:latin typeface="Hammersmith One Bold"/>
              </a:rPr>
              <a:t>T</a:t>
            </a:r>
            <a:r>
              <a:rPr lang="en-US" sz="4000" dirty="0" smtClean="0">
                <a:solidFill>
                  <a:schemeClr val="tx2">
                    <a:lumMod val="60000"/>
                    <a:lumOff val="40000"/>
                  </a:schemeClr>
                </a:solidFill>
                <a:latin typeface="Hammersmith One Bold"/>
              </a:rPr>
              <a:t>he </a:t>
            </a:r>
            <a:r>
              <a:rPr lang="en-US" sz="4000" dirty="0">
                <a:solidFill>
                  <a:schemeClr val="tx2">
                    <a:lumMod val="60000"/>
                    <a:lumOff val="40000"/>
                  </a:schemeClr>
                </a:solidFill>
                <a:latin typeface="Hammersmith One Bold"/>
              </a:rPr>
              <a:t>2023 Economic Establishments </a:t>
            </a:r>
            <a:r>
              <a:rPr lang="en-US" sz="4000" dirty="0" smtClean="0">
                <a:solidFill>
                  <a:schemeClr val="tx2">
                    <a:lumMod val="60000"/>
                    <a:lumOff val="40000"/>
                  </a:schemeClr>
                </a:solidFill>
                <a:latin typeface="Hammersmith One Bold"/>
              </a:rPr>
              <a:t>Mapping</a:t>
            </a:r>
            <a:endParaRPr lang="en-US" sz="4000" dirty="0">
              <a:solidFill>
                <a:schemeClr val="tx2">
                  <a:lumMod val="60000"/>
                  <a:lumOff val="40000"/>
                </a:schemeClr>
              </a:solidFill>
              <a:latin typeface="Hammersmith One Bold"/>
            </a:endParaRPr>
          </a:p>
          <a:p>
            <a:pPr>
              <a:lnSpc>
                <a:spcPts val="9703"/>
              </a:lnSpc>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1082</Words>
  <Application>Microsoft Office PowerPoint</Application>
  <PresentationFormat>Personnalisé</PresentationFormat>
  <Paragraphs>107</Paragraphs>
  <Slides>17</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Arial</vt:lpstr>
      <vt:lpstr>Hammersmith One Bold</vt:lpstr>
      <vt:lpstr>Calibri</vt:lpstr>
      <vt:lpstr>Clear Sans</vt:lpstr>
      <vt:lpstr>Hammersmith One</vt:lpstr>
      <vt:lpstr>Open Sauce Bold</vt:lpstr>
      <vt:lpstr>Clear Sans Italics</vt:lpstr>
      <vt:lpstr>Clear Sans Bold</vt:lpstr>
      <vt:lpstr>Wingdings</vt:lpstr>
      <vt:lpstr>Clear Sans Medium</vt:lpstr>
      <vt:lpstr>Bahnschrift Condensed</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stratégie</dc:title>
  <dc:creator>Nada Edrissi</dc:creator>
  <cp:lastModifiedBy>Nada Edrissi</cp:lastModifiedBy>
  <cp:revision>73</cp:revision>
  <dcterms:created xsi:type="dcterms:W3CDTF">2006-08-16T00:00:00Z</dcterms:created>
  <dcterms:modified xsi:type="dcterms:W3CDTF">2023-10-03T18:24:31Z</dcterms:modified>
  <dc:identifier>DAFu5gZz7Uc</dc:identifier>
</cp:coreProperties>
</file>