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lan Sans"/>
      <p:regular r:id="rId11"/>
      <p:bold r:id="rId12"/>
    </p:embeddedFont>
    <p:embeddedFont>
      <p:font typeface="Inter SemiBold"/>
      <p:regular r:id="rId13"/>
      <p:bold r:id="rId14"/>
      <p:italic r:id="rId15"/>
      <p:boldItalic r:id="rId16"/>
    </p:embeddedFont>
    <p:embeddedFont>
      <p:font typeface="Alan Sans ExtraBold"/>
      <p:bold r:id="rId17"/>
    </p:embeddedFont>
    <p:embeddedFont>
      <p:font typeface="Int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italic.fntdata"/><Relationship Id="rId11" Type="http://schemas.openxmlformats.org/officeDocument/2006/relationships/font" Target="fonts/AlanSans-regular.fntdata"/><Relationship Id="rId10" Type="http://schemas.openxmlformats.org/officeDocument/2006/relationships/slide" Target="slides/slide5.xml"/><Relationship Id="rId21" Type="http://schemas.openxmlformats.org/officeDocument/2006/relationships/font" Target="fonts/Inter-boldItalic.fntdata"/><Relationship Id="rId13" Type="http://schemas.openxmlformats.org/officeDocument/2006/relationships/font" Target="fonts/InterSemiBold-regular.fntdata"/><Relationship Id="rId12" Type="http://schemas.openxmlformats.org/officeDocument/2006/relationships/font" Target="fonts/Ala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SemiBold-italic.fntdata"/><Relationship Id="rId14" Type="http://schemas.openxmlformats.org/officeDocument/2006/relationships/font" Target="fonts/InterSemiBold-bold.fntdata"/><Relationship Id="rId17" Type="http://schemas.openxmlformats.org/officeDocument/2006/relationships/font" Target="fonts/AlanSansExtraBold-bold.fntdata"/><Relationship Id="rId16" Type="http://schemas.openxmlformats.org/officeDocument/2006/relationships/font" Target="fonts/Inter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-bold.fntdata"/><Relationship Id="rId6" Type="http://schemas.openxmlformats.org/officeDocument/2006/relationships/slide" Target="slides/slide1.xml"/><Relationship Id="rId18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0ce550e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0ce550e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62a1e3d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62a1e3d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04c5f978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04c5f978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04c5f978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04c5f978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5.png"/><Relationship Id="rId13" Type="http://schemas.openxmlformats.org/officeDocument/2006/relationships/image" Target="../media/image16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5" Type="http://schemas.openxmlformats.org/officeDocument/2006/relationships/image" Target="../media/image29.png"/><Relationship Id="rId14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image" Target="../media/image13.png"/><Relationship Id="rId5" Type="http://schemas.openxmlformats.org/officeDocument/2006/relationships/image" Target="../media/image25.png"/><Relationship Id="rId19" Type="http://schemas.openxmlformats.org/officeDocument/2006/relationships/image" Target="../media/image15.png"/><Relationship Id="rId6" Type="http://schemas.openxmlformats.org/officeDocument/2006/relationships/image" Target="../media/image8.png"/><Relationship Id="rId18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pozadi_A4.png"/>
          <p:cNvPicPr preferRelativeResize="0"/>
          <p:nvPr/>
        </p:nvPicPr>
        <p:blipFill rotWithShape="1">
          <a:blip r:embed="rId2">
            <a:alphaModFix/>
          </a:blip>
          <a:srcRect b="20458" l="0" r="0" t="39771"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144050" y="1172300"/>
            <a:ext cx="68559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43E"/>
              </a:solidFill>
              <a:latin typeface="Alan Sans ExtraBold"/>
              <a:ea typeface="Alan Sans ExtraBold"/>
              <a:cs typeface="Alan Sans ExtraBold"/>
              <a:sym typeface="Alan Sans Extra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3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4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>
            <p:ph idx="2" type="pic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i="1"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title="pozadi_A4_sirka.png"/>
          <p:cNvPicPr preferRelativeResize="0"/>
          <p:nvPr/>
        </p:nvPicPr>
        <p:blipFill rotWithShape="1">
          <a:blip r:embed="rId2">
            <a:alphaModFix/>
          </a:blip>
          <a:srcRect b="9568" l="2281" r="2272" t="1449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00" y="4523172"/>
            <a:ext cx="616400" cy="38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525" y="4556100"/>
            <a:ext cx="845868" cy="36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3561" y="4534150"/>
            <a:ext cx="650939" cy="3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6668" y="4534150"/>
            <a:ext cx="507283" cy="3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8949" y="4559550"/>
            <a:ext cx="650950" cy="36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8401" y="4560224"/>
            <a:ext cx="616406" cy="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87019" y="4572916"/>
            <a:ext cx="845868" cy="31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48458" y="4588250"/>
            <a:ext cx="925190" cy="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1">
            <a:alphaModFix/>
          </a:blip>
          <a:srcRect b="33593" l="0" r="0" t="34387"/>
          <a:stretch/>
        </p:blipFill>
        <p:spPr>
          <a:xfrm>
            <a:off x="7999940" y="4595196"/>
            <a:ext cx="845860" cy="2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12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0" y="4414975"/>
            <a:ext cx="9144000" cy="728400"/>
          </a:xfrm>
          <a:prstGeom prst="rect">
            <a:avLst/>
          </a:prstGeom>
          <a:solidFill>
            <a:srgbClr val="D9D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50" y="4658153"/>
            <a:ext cx="413050" cy="26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455" y="4680266"/>
            <a:ext cx="502125" cy="21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227" y="4677505"/>
            <a:ext cx="413050" cy="2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2152" y="4678416"/>
            <a:ext cx="322400" cy="23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0792" y="4661170"/>
            <a:ext cx="461325" cy="25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0850" y="4671575"/>
            <a:ext cx="461325" cy="2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72513" y="4671574"/>
            <a:ext cx="633100" cy="2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11">
            <a:alphaModFix/>
          </a:blip>
          <a:srcRect b="33593" l="0" r="0" t="34387"/>
          <a:stretch/>
        </p:blipFill>
        <p:spPr>
          <a:xfrm>
            <a:off x="7098636" y="4725353"/>
            <a:ext cx="502125" cy="16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47525" y="4725363"/>
            <a:ext cx="413049" cy="1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39725" y="4696624"/>
            <a:ext cx="322399" cy="2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15">
            <a:alphaModFix/>
          </a:blip>
          <a:srcRect b="38354" l="0" r="0" t="38230"/>
          <a:stretch/>
        </p:blipFill>
        <p:spPr>
          <a:xfrm>
            <a:off x="6171623" y="4698823"/>
            <a:ext cx="1023440" cy="2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743532" y="4669730"/>
            <a:ext cx="322402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951650" y="4720842"/>
            <a:ext cx="548700" cy="14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18">
            <a:alphaModFix/>
          </a:blip>
          <a:srcRect b="0" l="19879" r="19460" t="0"/>
          <a:stretch/>
        </p:blipFill>
        <p:spPr>
          <a:xfrm>
            <a:off x="8680732" y="4627250"/>
            <a:ext cx="366444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97900" y="4613088"/>
            <a:ext cx="350850" cy="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n Sans"/>
              <a:buNone/>
              <a:defRPr b="1" sz="2800">
                <a:solidFill>
                  <a:schemeClr val="dk1"/>
                </a:solidFill>
                <a:latin typeface="Alan Sans"/>
                <a:ea typeface="Alan Sans"/>
                <a:cs typeface="Alan Sans"/>
                <a:sym typeface="Al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SemiBold"/>
              <a:buChar char="●"/>
              <a:defRPr sz="18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millenniumassessment.org/en/index.html" TargetMode="External"/><Relationship Id="rId4" Type="http://schemas.openxmlformats.org/officeDocument/2006/relationships/hyperlink" Target="https://www.millenniumassessment.org/en/index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 Introduction to Ecosystem Services (ES)</a:t>
            </a:r>
            <a:endParaRPr/>
          </a:p>
        </p:txBody>
      </p:sp>
      <p:sp>
        <p:nvSpPr>
          <p:cNvPr id="63" name="Google Shape;63;p6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Jane Doe</a:t>
            </a:r>
            <a:br>
              <a:rPr lang="cs">
                <a:solidFill>
                  <a:schemeClr val="dk2"/>
                </a:solidFill>
              </a:rPr>
            </a:br>
            <a:r>
              <a:rPr lang="cs">
                <a:solidFill>
                  <a:schemeClr val="dk2"/>
                </a:solidFill>
              </a:rPr>
              <a:t>CzechGlobe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Core Concept</a:t>
            </a:r>
            <a:endParaRPr/>
          </a:p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Direct and indirect contributions of ecosystems to </a:t>
            </a:r>
            <a:r>
              <a:rPr lang="cs">
                <a:highlight>
                  <a:schemeClr val="accent2"/>
                </a:highlight>
              </a:rPr>
              <a:t>human well-being</a:t>
            </a:r>
            <a:r>
              <a:rPr lang="cs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They represent the bridge between biological processes and the socio-economic benefits that sustain modern civilization.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4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Key Components: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400"/>
              <a:buChar char="○"/>
            </a:pPr>
            <a:r>
              <a:rPr b="1" lang="cs" sz="11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Natural Capital</a:t>
            </a:r>
            <a:r>
              <a:rPr b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Ecosystems act as a stock that yields a flow of valuable goods and services over time.</a:t>
            </a:r>
            <a:endParaRPr sz="11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400"/>
              <a:buChar char="○"/>
            </a:pPr>
            <a:r>
              <a:rPr b="1" lang="cs" sz="11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Human-Centric Approach</a:t>
            </a:r>
            <a:r>
              <a:rPr b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The framework translates ecological functions into value-based outcomes for society.</a:t>
            </a:r>
            <a:endParaRPr sz="11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400"/>
              <a:buChar char="○"/>
            </a:pPr>
            <a:r>
              <a:rPr b="1" lang="cs" sz="11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Sustainability Nexus</a:t>
            </a:r>
            <a:r>
              <a:rPr b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Maintaining the flow of ES is essential for </a:t>
            </a:r>
            <a:r>
              <a:rPr lang="cs" sz="1100">
                <a:solidFill>
                  <a:srgbClr val="00643E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climate resilience and economic stability</a:t>
            </a:r>
            <a:r>
              <a:rPr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1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Millennium Ecosystem Assessment (2005). Ecosystems and Human Well-being: Synthesis. Island Press, Washington, DC.</a:t>
            </a:r>
            <a:r>
              <a:rPr lang="cs" sz="1100">
                <a:solidFill>
                  <a:srgbClr val="00643E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cs" sz="1100" u="sng">
                <a:solidFill>
                  <a:srgbClr val="00643E"/>
                </a:solidFill>
                <a:highlight>
                  <a:schemeClr val="dk1"/>
                </a:highlight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Available at: millenniumassessment.org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Classification of Ecosystem Services</a:t>
            </a:r>
            <a:endParaRPr/>
          </a:p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chemeClr val="accent2"/>
                </a:highlight>
              </a:rPr>
              <a:t>4 distinct functional groups</a:t>
            </a:r>
            <a:r>
              <a:rPr lang="cs"/>
              <a:t> based on the type of benefit they provide to society.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Functional Categories: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Provisioning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Material outputs directly harvested from nature (e.g., food, raw materials, fresh water).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9085" lvl="0" marL="457200" rtl="0" algn="l">
              <a:spcBef>
                <a:spcPts val="10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Regulating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Benefits obtained from the </a:t>
            </a:r>
            <a:r>
              <a:rPr lang="cs" sz="1200">
                <a:solidFill>
                  <a:srgbClr val="00643E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regulation of ecosystem processes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(e.g., carbon sequestration, waste decomposition, flood control).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9085" lvl="0" marL="457200" rtl="0" algn="l">
              <a:spcBef>
                <a:spcPts val="10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Cultural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Non-material benefits that contribute to the </a:t>
            </a:r>
            <a:r>
              <a:rPr lang="cs" sz="1200">
                <a:solidFill>
                  <a:srgbClr val="00643E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spiritual and cognitive development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of humans (e.g., recreation, aesthetic values, mental health).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ct val="100000"/>
              <a:buAutoNum type="arabicPeriod"/>
            </a:pPr>
            <a:r>
              <a:rPr b="1" lang="cs" sz="12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Supporting Services</a:t>
            </a:r>
            <a:r>
              <a:rPr b="1"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2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Fundamental processes necessary for the production of all other services (e.g., nutrient cycling, photosynthesis).</a:t>
            </a:r>
            <a:endParaRPr sz="12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cs" sz="11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TEEB (2010). The Economics of Ecosystems and Biodiversity: Mainstreaming the Economics of Nature. Earthscan, London and Washington.</a:t>
            </a:r>
            <a:endParaRPr>
              <a:solidFill>
                <a:srgbClr val="00643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The DPSIR Framework &amp; Ecosystem Services</a:t>
            </a:r>
            <a:endParaRPr/>
          </a:p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Core Concept: The Socio-Ecological Loop</a:t>
            </a:r>
            <a:endParaRPr b="1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Human-Nature Link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Demonstrates how anthropogenic activities directly alter natural systems.</a:t>
            </a:r>
            <a:endParaRPr sz="13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0643E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Feedback Mechanism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Illustrates how environmental changes cycle back to impact 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human wellbeing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300">
              <a:solidFill>
                <a:srgbClr val="00643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643E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rgbClr val="00643E"/>
                </a:solidFill>
                <a:highlight>
                  <a:schemeClr val="accent1"/>
                </a:highlight>
                <a:latin typeface="Inter"/>
                <a:ea typeface="Inter"/>
                <a:cs typeface="Inter"/>
                <a:sym typeface="Inter"/>
              </a:rPr>
              <a:t>Value Impact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 Maps the flow from ecosystem degradation to the loss of </a:t>
            </a:r>
            <a:r>
              <a:rPr b="1"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socio-economic benefits</a:t>
            </a:r>
            <a:r>
              <a:rPr lang="cs" sz="1300">
                <a:solidFill>
                  <a:srgbClr val="00643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9" title="Snímek obrazovky 2026-03-18 113459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12" r="0" t="-16741"/>
          <a:stretch/>
        </p:blipFill>
        <p:spPr>
          <a:xfrm>
            <a:off x="5034625" y="1152475"/>
            <a:ext cx="3797701" cy="2638200"/>
          </a:xfrm>
          <a:prstGeom prst="rect">
            <a:avLst/>
          </a:prstGeom>
        </p:spPr>
      </p:pic>
      <p:sp>
        <p:nvSpPr>
          <p:cNvPr id="83" name="Google Shape;83;p9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TEEB (2010). The Economics of Ecosystems and Biodiversity: Mainstreaming the Economics of Nature. Earthscan, London and Washington.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311700" y="1133701"/>
            <a:ext cx="8520600" cy="18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Thank you!</a:t>
            </a:r>
            <a:endParaRPr/>
          </a:p>
        </p:txBody>
      </p:sp>
      <p:sp>
        <p:nvSpPr>
          <p:cNvPr id="89" name="Google Shape;89;p10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Jane Doe</a:t>
            </a:r>
            <a:br>
              <a:rPr lang="cs">
                <a:solidFill>
                  <a:schemeClr val="dk2"/>
                </a:solidFill>
              </a:rPr>
            </a:br>
            <a:r>
              <a:rPr lang="cs">
                <a:solidFill>
                  <a:schemeClr val="dk2"/>
                </a:solidFill>
              </a:rPr>
              <a:t>CzechGlobe</a:t>
            </a:r>
            <a:br>
              <a:rPr lang="cs">
                <a:solidFill>
                  <a:schemeClr val="dk2"/>
                </a:solidFill>
              </a:rPr>
            </a:br>
            <a:r>
              <a:rPr lang="cs">
                <a:solidFill>
                  <a:schemeClr val="dk2"/>
                </a:solidFill>
              </a:rPr>
              <a:t>jean.doe@email.com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P_2026">
  <a:themeElements>
    <a:clrScheme name="Simple Light">
      <a:dk1>
        <a:srgbClr val="82BF6B"/>
      </a:dk1>
      <a:lt1>
        <a:srgbClr val="D9D7CE"/>
      </a:lt1>
      <a:dk2>
        <a:srgbClr val="00643E"/>
      </a:dk2>
      <a:lt2>
        <a:srgbClr val="D9D7CE"/>
      </a:lt2>
      <a:accent1>
        <a:srgbClr val="C3B0D6"/>
      </a:accent1>
      <a:accent2>
        <a:srgbClr val="7CC8C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